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8404800"/>
  <p:notesSz cx="9083675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wnlow, Lillian C" initials="BLC" lastIdx="2" clrIdx="0">
    <p:extLst>
      <p:ext uri="{19B8F6BF-5375-455C-9EA6-DF929625EA0E}">
        <p15:presenceInfo xmlns:p15="http://schemas.microsoft.com/office/powerpoint/2012/main" userId="S-1-5-21-2072177302-1958620249-3085007271-5731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2D7F"/>
    <a:srgbClr val="69028E"/>
    <a:srgbClr val="6600CC"/>
    <a:srgbClr val="FFC82E"/>
    <a:srgbClr val="333333"/>
    <a:srgbClr val="FFC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7663" autoAdjust="0"/>
  </p:normalViewPr>
  <p:slideViewPr>
    <p:cSldViewPr>
      <p:cViewPr>
        <p:scale>
          <a:sx n="30" d="100"/>
          <a:sy n="30" d="100"/>
        </p:scale>
        <p:origin x="-560" y="-1176"/>
      </p:cViewPr>
      <p:guideLst>
        <p:guide orient="horz" pos="12096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45314" y="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80A22-F3C6-4651-824C-AD0CB98AE9F7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45314" y="651391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7C2F-5B1C-4107-95EF-6AE4F57A7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5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45314" y="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A7435-7B80-485D-A824-15D88CB950C1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514350"/>
            <a:ext cx="29400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08368" y="3257550"/>
            <a:ext cx="726694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45314" y="6513910"/>
            <a:ext cx="3936259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7352E-2444-458F-97B2-D851B55E97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29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1930064"/>
            <a:ext cx="37306250" cy="8232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1763039"/>
            <a:ext cx="30724475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190" indent="0" algn="ctr">
              <a:buNone/>
              <a:defRPr/>
            </a:lvl2pPr>
            <a:lvl3pPr marL="914380" indent="0" algn="ctr">
              <a:buNone/>
              <a:defRPr/>
            </a:lvl3pPr>
            <a:lvl4pPr marL="1371570" indent="0" algn="ctr">
              <a:buNone/>
              <a:defRPr/>
            </a:lvl4pPr>
            <a:lvl5pPr marL="1828760" indent="0" algn="ctr">
              <a:buNone/>
              <a:defRPr/>
            </a:lvl5pPr>
            <a:lvl6pPr marL="2285951" indent="0" algn="ctr">
              <a:buNone/>
              <a:defRPr/>
            </a:lvl6pPr>
            <a:lvl7pPr marL="2743142" indent="0" algn="ctr">
              <a:buNone/>
              <a:defRPr/>
            </a:lvl7pPr>
            <a:lvl8pPr marL="3200332" indent="0" algn="ctr">
              <a:buNone/>
              <a:defRPr/>
            </a:lvl8pPr>
            <a:lvl9pPr marL="365752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BB7A-361B-4D3A-9F58-7693B7D231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54EF7-805C-4804-9825-8A809628B7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536701"/>
            <a:ext cx="9874250" cy="32769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5" y="1536701"/>
            <a:ext cx="29473525" cy="32769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FF4DB-F402-4A4F-92DF-662DCB9B89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EADEE-7056-46CE-AA2E-4E00757E64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4679276"/>
            <a:ext cx="37307838" cy="762635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6278225"/>
            <a:ext cx="37307838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0" indent="0">
              <a:buNone/>
              <a:defRPr sz="1800"/>
            </a:lvl2pPr>
            <a:lvl3pPr marL="914380" indent="0">
              <a:buNone/>
              <a:defRPr sz="1600"/>
            </a:lvl3pPr>
            <a:lvl4pPr marL="1371570" indent="0">
              <a:buNone/>
              <a:defRPr sz="1400"/>
            </a:lvl4pPr>
            <a:lvl5pPr marL="1828760" indent="0">
              <a:buNone/>
              <a:defRPr sz="1400"/>
            </a:lvl5pPr>
            <a:lvl6pPr marL="2285951" indent="0">
              <a:buNone/>
              <a:defRPr sz="1400"/>
            </a:lvl6pPr>
            <a:lvl7pPr marL="2743142" indent="0">
              <a:buNone/>
              <a:defRPr sz="1400"/>
            </a:lvl7pPr>
            <a:lvl8pPr marL="3200332" indent="0">
              <a:buNone/>
              <a:defRPr sz="1400"/>
            </a:lvl8pPr>
            <a:lvl9pPr marL="3657522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B6CE0-62A6-4C09-AA20-50B45BCE2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4" y="8959851"/>
            <a:ext cx="19673887" cy="2534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8959851"/>
            <a:ext cx="19673888" cy="2534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55601-6B39-47F5-9430-CF494D655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538289"/>
            <a:ext cx="3950335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8596314"/>
            <a:ext cx="1939290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1" indent="0">
              <a:buNone/>
              <a:defRPr sz="1600" b="1"/>
            </a:lvl6pPr>
            <a:lvl7pPr marL="2743142" indent="0">
              <a:buNone/>
              <a:defRPr sz="1600" b="1"/>
            </a:lvl7pPr>
            <a:lvl8pPr marL="3200332" indent="0">
              <a:buNone/>
              <a:defRPr sz="1600" b="1"/>
            </a:lvl8pPr>
            <a:lvl9pPr marL="36575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2179300"/>
            <a:ext cx="1939290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0" y="8596314"/>
            <a:ext cx="19400837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1" indent="0">
              <a:buNone/>
              <a:defRPr sz="1600" b="1"/>
            </a:lvl6pPr>
            <a:lvl7pPr marL="2743142" indent="0">
              <a:buNone/>
              <a:defRPr sz="1600" b="1"/>
            </a:lvl7pPr>
            <a:lvl8pPr marL="3200332" indent="0">
              <a:buNone/>
              <a:defRPr sz="1600" b="1"/>
            </a:lvl8pPr>
            <a:lvl9pPr marL="36575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0" y="12179300"/>
            <a:ext cx="19400837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FD2D5-2B27-4DDD-BB14-1E43DA96E4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2205D-348F-4E00-BB4E-23A2F2EF4A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AC8E6-384F-4F85-B1FE-733FBA1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528764"/>
            <a:ext cx="1443990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528764"/>
            <a:ext cx="245364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8035925"/>
            <a:ext cx="1443990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1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1" indent="0">
              <a:buNone/>
              <a:defRPr sz="900"/>
            </a:lvl6pPr>
            <a:lvl7pPr marL="2743142" indent="0">
              <a:buNone/>
              <a:defRPr sz="900"/>
            </a:lvl7pPr>
            <a:lvl8pPr marL="3200332" indent="0">
              <a:buNone/>
              <a:defRPr sz="900"/>
            </a:lvl8pPr>
            <a:lvl9pPr marL="36575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63F4E-8E77-4E63-A209-AE54D39932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6882726"/>
            <a:ext cx="26335037" cy="31750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3432176"/>
            <a:ext cx="26335037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190" indent="0">
              <a:buNone/>
              <a:defRPr sz="2800"/>
            </a:lvl2pPr>
            <a:lvl3pPr marL="914380" indent="0">
              <a:buNone/>
              <a:defRPr sz="2400"/>
            </a:lvl3pPr>
            <a:lvl4pPr marL="1371570" indent="0">
              <a:buNone/>
              <a:defRPr sz="2000"/>
            </a:lvl4pPr>
            <a:lvl5pPr marL="1828760" indent="0">
              <a:buNone/>
              <a:defRPr sz="2000"/>
            </a:lvl5pPr>
            <a:lvl6pPr marL="2285951" indent="0">
              <a:buNone/>
              <a:defRPr sz="2000"/>
            </a:lvl6pPr>
            <a:lvl7pPr marL="2743142" indent="0">
              <a:buNone/>
              <a:defRPr sz="2000"/>
            </a:lvl7pPr>
            <a:lvl8pPr marL="3200332" indent="0">
              <a:buNone/>
              <a:defRPr sz="2000"/>
            </a:lvl8pPr>
            <a:lvl9pPr marL="3657522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30057726"/>
            <a:ext cx="26335037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1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1" indent="0">
              <a:buNone/>
              <a:defRPr sz="900"/>
            </a:lvl6pPr>
            <a:lvl7pPr marL="2743142" indent="0">
              <a:buNone/>
              <a:defRPr sz="900"/>
            </a:lvl7pPr>
            <a:lvl8pPr marL="3200332" indent="0">
              <a:buNone/>
              <a:defRPr sz="900"/>
            </a:lvl8pPr>
            <a:lvl9pPr marL="36575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EB2E9-219C-4AE1-966E-8888CF6524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536700"/>
            <a:ext cx="395001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3246" tIns="251623" rIns="503246" bIns="2516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8959851"/>
            <a:ext cx="39500175" cy="2534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5" y="34972625"/>
            <a:ext cx="102393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l">
              <a:defRPr sz="77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34972625"/>
            <a:ext cx="138969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>
              <a:defRPr sz="77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5" y="34972625"/>
            <a:ext cx="102393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3246" tIns="251623" rIns="503246" bIns="251623" numCol="1" anchor="t" anchorCtr="0" compatLnSpc="1">
            <a:prstTxWarp prst="textNoShape">
              <a:avLst/>
            </a:prstTxWarp>
          </a:bodyPr>
          <a:lstStyle>
            <a:lvl1pPr algn="r">
              <a:defRPr sz="7700">
                <a:latin typeface="Arial" charset="0"/>
              </a:defRPr>
            </a:lvl1pPr>
          </a:lstStyle>
          <a:p>
            <a:pPr>
              <a:defRPr/>
            </a:pPr>
            <a:fld id="{1FD596BF-2EF2-4AF6-9065-1A0F53400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32268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032268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2pPr>
      <a:lvl3pPr algn="ctr" defTabSz="5032268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3pPr>
      <a:lvl4pPr algn="ctr" defTabSz="5032268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4pPr>
      <a:lvl5pPr algn="ctr" defTabSz="5032268" rtl="0" eaLnBrk="0" fontAlgn="base" hangingPunct="0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5pPr>
      <a:lvl6pPr marL="457190" algn="ctr" defTabSz="5032268" rtl="0" fontAlgn="base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6pPr>
      <a:lvl7pPr marL="914380" algn="ctr" defTabSz="5032268" rtl="0" fontAlgn="base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7pPr>
      <a:lvl8pPr marL="1371570" algn="ctr" defTabSz="5032268" rtl="0" fontAlgn="base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8pPr>
      <a:lvl9pPr marL="1828760" algn="ctr" defTabSz="5032268" rtl="0" fontAlgn="base">
        <a:spcBef>
          <a:spcPct val="0"/>
        </a:spcBef>
        <a:spcAft>
          <a:spcPct val="0"/>
        </a:spcAft>
        <a:defRPr sz="24200">
          <a:solidFill>
            <a:schemeClr val="tx2"/>
          </a:solidFill>
          <a:latin typeface="Arial" charset="0"/>
        </a:defRPr>
      </a:lvl9pPr>
    </p:titleStyle>
    <p:bodyStyle>
      <a:lvl1pPr marL="1887498" indent="-1887498" algn="l" defTabSz="5032268" rtl="0" eaLnBrk="0" fontAlgn="base" hangingPunct="0">
        <a:spcBef>
          <a:spcPct val="20000"/>
        </a:spcBef>
        <a:spcAft>
          <a:spcPct val="0"/>
        </a:spcAft>
        <a:buChar char="•"/>
        <a:defRPr sz="17700">
          <a:solidFill>
            <a:schemeClr val="tx1"/>
          </a:solidFill>
          <a:latin typeface="+mn-lt"/>
          <a:ea typeface="+mn-ea"/>
          <a:cs typeface="+mn-cs"/>
        </a:defRPr>
      </a:lvl1pPr>
      <a:lvl2pPr marL="4087726" indent="-1571592" algn="l" defTabSz="5032268" rtl="0" eaLnBrk="0" fontAlgn="base" hangingPunct="0">
        <a:spcBef>
          <a:spcPct val="20000"/>
        </a:spcBef>
        <a:spcAft>
          <a:spcPct val="0"/>
        </a:spcAft>
        <a:buChar char="–"/>
        <a:defRPr sz="15500">
          <a:solidFill>
            <a:schemeClr val="tx1"/>
          </a:solidFill>
          <a:latin typeface="+mn-lt"/>
        </a:defRPr>
      </a:lvl2pPr>
      <a:lvl3pPr marL="6291129" indent="-1258861" algn="l" defTabSz="5032268" rtl="0" eaLnBrk="0" fontAlgn="base" hangingPunct="0">
        <a:spcBef>
          <a:spcPct val="20000"/>
        </a:spcBef>
        <a:spcAft>
          <a:spcPct val="0"/>
        </a:spcAft>
        <a:buChar char="•"/>
        <a:defRPr sz="13299">
          <a:solidFill>
            <a:schemeClr val="tx1"/>
          </a:solidFill>
          <a:latin typeface="+mn-lt"/>
        </a:defRPr>
      </a:lvl3pPr>
      <a:lvl4pPr marL="8807261" indent="-1257273" algn="l" defTabSz="5032268" rtl="0" eaLnBrk="0" fontAlgn="base" hangingPunct="0">
        <a:spcBef>
          <a:spcPct val="20000"/>
        </a:spcBef>
        <a:spcAft>
          <a:spcPct val="0"/>
        </a:spcAft>
        <a:buChar char="–"/>
        <a:defRPr sz="11100">
          <a:solidFill>
            <a:schemeClr val="tx1"/>
          </a:solidFill>
          <a:latin typeface="+mn-lt"/>
        </a:defRPr>
      </a:lvl4pPr>
      <a:lvl5pPr marL="11321807" indent="-1255687" algn="l" defTabSz="5032268" rtl="0" eaLnBrk="0" fontAlgn="base" hangingPunct="0">
        <a:spcBef>
          <a:spcPct val="20000"/>
        </a:spcBef>
        <a:spcAft>
          <a:spcPct val="0"/>
        </a:spcAft>
        <a:buChar char="»"/>
        <a:defRPr sz="11100">
          <a:solidFill>
            <a:schemeClr val="tx1"/>
          </a:solidFill>
          <a:latin typeface="+mn-lt"/>
        </a:defRPr>
      </a:lvl5pPr>
      <a:lvl6pPr marL="11778997" indent="-1255687" algn="l" defTabSz="5032268" rtl="0" fontAlgn="base">
        <a:spcBef>
          <a:spcPct val="20000"/>
        </a:spcBef>
        <a:spcAft>
          <a:spcPct val="0"/>
        </a:spcAft>
        <a:buChar char="»"/>
        <a:defRPr sz="11100">
          <a:solidFill>
            <a:schemeClr val="tx1"/>
          </a:solidFill>
          <a:latin typeface="+mn-lt"/>
        </a:defRPr>
      </a:lvl6pPr>
      <a:lvl7pPr marL="12236187" indent="-1255687" algn="l" defTabSz="5032268" rtl="0" fontAlgn="base">
        <a:spcBef>
          <a:spcPct val="20000"/>
        </a:spcBef>
        <a:spcAft>
          <a:spcPct val="0"/>
        </a:spcAft>
        <a:buChar char="»"/>
        <a:defRPr sz="11100">
          <a:solidFill>
            <a:schemeClr val="tx1"/>
          </a:solidFill>
          <a:latin typeface="+mn-lt"/>
        </a:defRPr>
      </a:lvl7pPr>
      <a:lvl8pPr marL="12693377" indent="-1255687" algn="l" defTabSz="5032268" rtl="0" fontAlgn="base">
        <a:spcBef>
          <a:spcPct val="20000"/>
        </a:spcBef>
        <a:spcAft>
          <a:spcPct val="0"/>
        </a:spcAft>
        <a:buChar char="»"/>
        <a:defRPr sz="11100">
          <a:solidFill>
            <a:schemeClr val="tx1"/>
          </a:solidFill>
          <a:latin typeface="+mn-lt"/>
        </a:defRPr>
      </a:lvl8pPr>
      <a:lvl9pPr marL="13150569" indent="-1255687" algn="l" defTabSz="5032268" rtl="0" fontAlgn="base">
        <a:spcBef>
          <a:spcPct val="20000"/>
        </a:spcBef>
        <a:spcAft>
          <a:spcPct val="0"/>
        </a:spcAft>
        <a:buChar char="»"/>
        <a:defRPr sz="1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1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2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2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2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42"/>
          <p:cNvSpPr>
            <a:spLocks noChangeArrowheads="1"/>
          </p:cNvSpPr>
          <p:nvPr/>
        </p:nvSpPr>
        <p:spPr bwMode="auto">
          <a:xfrm>
            <a:off x="1165387" y="7352292"/>
            <a:ext cx="9347271" cy="11799795"/>
          </a:xfrm>
          <a:prstGeom prst="rect">
            <a:avLst/>
          </a:prstGeom>
          <a:noFill/>
          <a:ln w="9525">
            <a:solidFill>
              <a:srgbClr val="3F006A"/>
            </a:solidFill>
            <a:miter lim="800000"/>
            <a:headEnd/>
            <a:tailEnd/>
          </a:ln>
        </p:spPr>
        <p:txBody>
          <a:bodyPr lIns="404723" tIns="202364" rIns="404723" bIns="202364"/>
          <a:lstStyle/>
          <a:p>
            <a:pPr algn="l" defTabSz="4044864">
              <a:spcBef>
                <a:spcPct val="60000"/>
              </a:spcBef>
              <a:buFontTx/>
              <a:buChar char="•"/>
            </a:pPr>
            <a:endParaRPr lang="en-US" sz="10300" dirty="0">
              <a:solidFill>
                <a:srgbClr val="69028E"/>
              </a:solidFill>
            </a:endParaRPr>
          </a:p>
        </p:txBody>
      </p:sp>
      <p:sp>
        <p:nvSpPr>
          <p:cNvPr id="2056" name="Rectangle 39"/>
          <p:cNvSpPr>
            <a:spLocks noChangeArrowheads="1"/>
          </p:cNvSpPr>
          <p:nvPr/>
        </p:nvSpPr>
        <p:spPr bwMode="auto">
          <a:xfrm>
            <a:off x="1597259" y="6382149"/>
            <a:ext cx="8915399" cy="822325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9899" dirty="0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998753" y="6078340"/>
            <a:ext cx="9104879" cy="822894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144375" tIns="72188" rIns="144375" bIns="72188">
            <a:spAutoFit/>
          </a:bodyPr>
          <a:lstStyle/>
          <a:p>
            <a:pPr algn="l" defTabSz="1443007" eaLnBrk="0" hangingPunct="0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</a:t>
            </a:r>
            <a:endParaRPr lang="en-US" sz="38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472085" y="6202056"/>
            <a:ext cx="9887552" cy="1191799"/>
            <a:chOff x="31937154" y="6035088"/>
            <a:chExt cx="10119465" cy="951634"/>
          </a:xfrm>
        </p:grpSpPr>
        <p:sp>
          <p:nvSpPr>
            <p:cNvPr id="2051" name="Rectangle 36"/>
            <p:cNvSpPr>
              <a:spLocks noChangeArrowheads="1"/>
            </p:cNvSpPr>
            <p:nvPr/>
          </p:nvSpPr>
          <p:spPr bwMode="auto">
            <a:xfrm>
              <a:off x="32226819" y="6097506"/>
              <a:ext cx="9829800" cy="889216"/>
            </a:xfrm>
            <a:prstGeom prst="rect">
              <a:avLst/>
            </a:prstGeom>
            <a:solidFill>
              <a:srgbClr val="FFC82E"/>
            </a:solidFill>
            <a:ln w="9525">
              <a:solidFill>
                <a:srgbClr val="FFCC1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899" dirty="0"/>
            </a:p>
          </p:txBody>
        </p:sp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31937154" y="6035088"/>
              <a:ext cx="9514446" cy="733377"/>
            </a:xfrm>
            <a:prstGeom prst="rect">
              <a:avLst/>
            </a:prstGeom>
            <a:gradFill rotWithShape="0">
              <a:gsLst>
                <a:gs pos="0">
                  <a:srgbClr val="502D7F"/>
                </a:gs>
                <a:gs pos="100000">
                  <a:schemeClr val="tx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144375" tIns="72188" rIns="144375" bIns="72188">
              <a:spAutoFit/>
            </a:bodyPr>
            <a:lstStyle/>
            <a:p>
              <a:pPr algn="l" defTabSz="1443007" eaLnBrk="0" hangingPunct="0">
                <a:spcBef>
                  <a:spcPct val="50000"/>
                </a:spcBef>
                <a:defRPr/>
              </a:pPr>
              <a:r>
                <a:rPr 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DISCUSSION</a:t>
              </a:r>
              <a:endParaRPr lang="en-US" sz="3800" dirty="0">
                <a:latin typeface="Times New Roman" pitchFamily="18" charset="0"/>
              </a:endParaRPr>
            </a:p>
          </p:txBody>
        </p:sp>
      </p:grpSp>
      <p:sp>
        <p:nvSpPr>
          <p:cNvPr id="2062" name="Rectangle 50"/>
          <p:cNvSpPr>
            <a:spLocks noChangeArrowheads="1"/>
          </p:cNvSpPr>
          <p:nvPr/>
        </p:nvSpPr>
        <p:spPr bwMode="auto">
          <a:xfrm>
            <a:off x="32615562" y="7761944"/>
            <a:ext cx="10058400" cy="14133394"/>
          </a:xfrm>
          <a:prstGeom prst="rect">
            <a:avLst/>
          </a:prstGeom>
          <a:noFill/>
          <a:ln w="9525">
            <a:solidFill>
              <a:srgbClr val="3F006A"/>
            </a:solidFill>
            <a:miter lim="800000"/>
            <a:headEnd/>
            <a:tailEnd/>
          </a:ln>
        </p:spPr>
        <p:txBody>
          <a:bodyPr lIns="404723" tIns="202364" rIns="404723" bIns="202364"/>
          <a:lstStyle/>
          <a:p>
            <a:pPr algn="l" defTabSz="4044864">
              <a:spcBef>
                <a:spcPct val="60000"/>
              </a:spcBef>
              <a:buFontTx/>
              <a:buChar char="•"/>
              <a:tabLst>
                <a:tab pos="922318" algn="l"/>
              </a:tabLst>
            </a:pPr>
            <a:endParaRPr lang="en-US" sz="10300" dirty="0">
              <a:solidFill>
                <a:srgbClr val="69028E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508542" y="22606185"/>
            <a:ext cx="10058400" cy="914400"/>
            <a:chOff x="32004000" y="16459200"/>
            <a:chExt cx="10058400" cy="914400"/>
          </a:xfrm>
        </p:grpSpPr>
        <p:sp>
          <p:nvSpPr>
            <p:cNvPr id="2052" name="Rectangle 37"/>
            <p:cNvSpPr>
              <a:spLocks noChangeArrowheads="1"/>
            </p:cNvSpPr>
            <p:nvPr/>
          </p:nvSpPr>
          <p:spPr bwMode="auto">
            <a:xfrm>
              <a:off x="32232600" y="16551275"/>
              <a:ext cx="9829800" cy="822325"/>
            </a:xfrm>
            <a:prstGeom prst="rect">
              <a:avLst/>
            </a:prstGeom>
            <a:solidFill>
              <a:srgbClr val="FFC82E"/>
            </a:solidFill>
            <a:ln w="9525">
              <a:solidFill>
                <a:srgbClr val="FFCC1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899" dirty="0"/>
            </a:p>
          </p:txBody>
        </p:sp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32004000" y="16459200"/>
              <a:ext cx="9829800" cy="822894"/>
            </a:xfrm>
            <a:prstGeom prst="rect">
              <a:avLst/>
            </a:prstGeom>
            <a:gradFill rotWithShape="0">
              <a:gsLst>
                <a:gs pos="0">
                  <a:srgbClr val="502D7F"/>
                </a:gs>
                <a:gs pos="100000">
                  <a:schemeClr val="tx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44375" tIns="72188" rIns="144375" bIns="72188">
              <a:spAutoFit/>
            </a:bodyPr>
            <a:lstStyle/>
            <a:p>
              <a:pPr algn="l" defTabSz="1443007" eaLnBrk="0" hangingPunct="0">
                <a:spcBef>
                  <a:spcPct val="50000"/>
                </a:spcBef>
                <a:defRPr/>
              </a:pPr>
              <a:r>
                <a:rPr 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REFERENCES</a:t>
              </a:r>
              <a:endParaRPr lang="en-US" sz="3800" dirty="0">
                <a:latin typeface="Times New Roman" pitchFamily="18" charset="0"/>
              </a:endParaRPr>
            </a:p>
          </p:txBody>
        </p:sp>
      </p:grpSp>
      <p:sp>
        <p:nvSpPr>
          <p:cNvPr id="2064" name="Rectangle 52"/>
          <p:cNvSpPr>
            <a:spLocks noChangeArrowheads="1"/>
          </p:cNvSpPr>
          <p:nvPr/>
        </p:nvSpPr>
        <p:spPr bwMode="auto">
          <a:xfrm>
            <a:off x="32559746" y="23920072"/>
            <a:ext cx="10046367" cy="8787465"/>
          </a:xfrm>
          <a:prstGeom prst="rect">
            <a:avLst/>
          </a:prstGeom>
          <a:noFill/>
          <a:ln w="9525">
            <a:solidFill>
              <a:srgbClr val="3F006A"/>
            </a:solidFill>
            <a:miter lim="800000"/>
            <a:headEnd/>
            <a:tailEnd/>
          </a:ln>
        </p:spPr>
        <p:txBody>
          <a:bodyPr lIns="404723" tIns="202364" rIns="404723" bIns="202364"/>
          <a:lstStyle/>
          <a:p>
            <a:pPr algn="l" defTabSz="4044864">
              <a:spcBef>
                <a:spcPct val="60000"/>
              </a:spcBef>
              <a:buFontTx/>
              <a:buChar char="•"/>
              <a:tabLst>
                <a:tab pos="2978086" algn="l"/>
                <a:tab pos="5954586" algn="l"/>
              </a:tabLst>
            </a:pPr>
            <a:endParaRPr lang="en-US" sz="10300" dirty="0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439430" y="33062961"/>
            <a:ext cx="10744199" cy="1435200"/>
            <a:chOff x="32004000" y="26517600"/>
            <a:chExt cx="10058400" cy="914400"/>
          </a:xfrm>
        </p:grpSpPr>
        <p:sp>
          <p:nvSpPr>
            <p:cNvPr id="2053" name="Rectangle 38"/>
            <p:cNvSpPr>
              <a:spLocks noChangeArrowheads="1"/>
            </p:cNvSpPr>
            <p:nvPr/>
          </p:nvSpPr>
          <p:spPr bwMode="auto">
            <a:xfrm>
              <a:off x="32232600" y="26609675"/>
              <a:ext cx="9829800" cy="822325"/>
            </a:xfrm>
            <a:prstGeom prst="rect">
              <a:avLst/>
            </a:prstGeom>
            <a:solidFill>
              <a:srgbClr val="FFC82E"/>
            </a:solidFill>
            <a:ln w="9525">
              <a:solidFill>
                <a:srgbClr val="FFCC18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899" dirty="0"/>
            </a:p>
          </p:txBody>
        </p:sp>
        <p:sp>
          <p:nvSpPr>
            <p:cNvPr id="2101" name="Text Box 53"/>
            <p:cNvSpPr txBox="1">
              <a:spLocks noChangeArrowheads="1"/>
            </p:cNvSpPr>
            <p:nvPr/>
          </p:nvSpPr>
          <p:spPr bwMode="auto">
            <a:xfrm>
              <a:off x="32004000" y="26517600"/>
              <a:ext cx="9829800" cy="822894"/>
            </a:xfrm>
            <a:prstGeom prst="rect">
              <a:avLst/>
            </a:prstGeom>
            <a:gradFill rotWithShape="0">
              <a:gsLst>
                <a:gs pos="0">
                  <a:srgbClr val="502D7F"/>
                </a:gs>
                <a:gs pos="100000">
                  <a:schemeClr val="tx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lIns="144375" tIns="72188" rIns="144375" bIns="72188">
              <a:spAutoFit/>
            </a:bodyPr>
            <a:lstStyle/>
            <a:p>
              <a:pPr algn="l" defTabSz="1443007" eaLnBrk="0" hangingPunct="0">
                <a:spcBef>
                  <a:spcPct val="50000"/>
                </a:spcBef>
                <a:defRPr/>
              </a:pPr>
              <a:r>
                <a:rPr 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CONTACT</a:t>
              </a:r>
              <a:endParaRPr lang="en-US" sz="3800" dirty="0">
                <a:latin typeface="Times New Roman" pitchFamily="18" charset="0"/>
              </a:endParaRPr>
            </a:p>
          </p:txBody>
        </p:sp>
      </p:grpSp>
      <p:sp>
        <p:nvSpPr>
          <p:cNvPr id="2067" name="Rectangle 57"/>
          <p:cNvSpPr>
            <a:spLocks noChangeArrowheads="1"/>
          </p:cNvSpPr>
          <p:nvPr/>
        </p:nvSpPr>
        <p:spPr bwMode="auto">
          <a:xfrm>
            <a:off x="800101" y="1098550"/>
            <a:ext cx="41719500" cy="4540250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899" dirty="0"/>
          </a:p>
        </p:txBody>
      </p:sp>
      <p:sp>
        <p:nvSpPr>
          <p:cNvPr id="2068" name="Text Box 58"/>
          <p:cNvSpPr txBox="1">
            <a:spLocks noChangeArrowheads="1"/>
          </p:cNvSpPr>
          <p:nvPr/>
        </p:nvSpPr>
        <p:spPr bwMode="auto">
          <a:xfrm>
            <a:off x="7705218" y="1400175"/>
            <a:ext cx="27499182" cy="3752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4375" tIns="72188" rIns="144375" bIns="72188"/>
          <a:lstStyle/>
          <a:p>
            <a:pPr defTabSz="1443007" eaLnBrk="0" hangingPunct="0">
              <a:spcBef>
                <a:spcPct val="30000"/>
              </a:spcBef>
            </a:pPr>
            <a:r>
              <a:rPr lang="en-US" sz="7200" b="1" dirty="0">
                <a:solidFill>
                  <a:srgbClr val="FFC82E"/>
                </a:solidFill>
              </a:rPr>
              <a:t>Relative Weight Analysis of the Western Aphasia Battery</a:t>
            </a:r>
          </a:p>
          <a:p>
            <a:pPr defTabSz="1443007" eaLnBrk="0" hangingPunct="0">
              <a:spcBef>
                <a:spcPct val="30000"/>
              </a:spcBef>
            </a:pPr>
            <a:r>
              <a:rPr lang="en-US" sz="5400" b="1" dirty="0">
                <a:solidFill>
                  <a:schemeClr val="bg1"/>
                </a:solidFill>
              </a:rPr>
              <a:t>Charles Ellis PhD CCC-SLP, Richard K. Peach, PhD CCC-SLP </a:t>
            </a:r>
          </a:p>
          <a:p>
            <a:pPr defTabSz="1443007" eaLnBrk="0" hangingPunct="0">
              <a:spcBef>
                <a:spcPct val="30000"/>
              </a:spcBef>
            </a:pPr>
            <a:r>
              <a:rPr lang="en-US" sz="5400" b="1" dirty="0">
                <a:solidFill>
                  <a:schemeClr val="bg1"/>
                </a:solidFill>
              </a:rPr>
              <a:t>&amp; Kathrin Rothermich, PhD</a:t>
            </a:r>
          </a:p>
        </p:txBody>
      </p:sp>
      <p:sp>
        <p:nvSpPr>
          <p:cNvPr id="2069" name="Rectangle 59"/>
          <p:cNvSpPr>
            <a:spLocks noChangeArrowheads="1"/>
          </p:cNvSpPr>
          <p:nvPr/>
        </p:nvSpPr>
        <p:spPr bwMode="auto">
          <a:xfrm>
            <a:off x="34975801" y="1828801"/>
            <a:ext cx="731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4375" tIns="72188" rIns="144375" bIns="72188"/>
          <a:lstStyle/>
          <a:p>
            <a:pPr algn="r" defTabSz="1443007" eaLnBrk="0" hangingPunct="0">
              <a:spcBef>
                <a:spcPct val="50000"/>
              </a:spcBef>
            </a:pPr>
            <a:endParaRPr lang="en-US" sz="3800" dirty="0">
              <a:latin typeface="Times New Roman" pitchFamily="18" charset="0"/>
            </a:endParaRPr>
          </a:p>
        </p:txBody>
      </p:sp>
      <p:sp>
        <p:nvSpPr>
          <p:cNvPr id="2073" name="Rectangle 65"/>
          <p:cNvSpPr>
            <a:spLocks noChangeArrowheads="1"/>
          </p:cNvSpPr>
          <p:nvPr/>
        </p:nvSpPr>
        <p:spPr bwMode="auto">
          <a:xfrm>
            <a:off x="727698" y="27889200"/>
            <a:ext cx="9333476" cy="10287000"/>
          </a:xfrm>
          <a:prstGeom prst="rect">
            <a:avLst/>
          </a:prstGeom>
          <a:noFill/>
          <a:ln w="9525">
            <a:solidFill>
              <a:srgbClr val="3F006A"/>
            </a:solidFill>
            <a:miter lim="800000"/>
            <a:headEnd/>
            <a:tailEnd/>
          </a:ln>
        </p:spPr>
        <p:txBody>
          <a:bodyPr lIns="404723" tIns="202364" rIns="404723" bIns="202364"/>
          <a:lstStyle/>
          <a:p>
            <a:pPr algn="l" defTabSz="4044864">
              <a:spcBef>
                <a:spcPct val="60000"/>
              </a:spcBef>
              <a:buFontTx/>
              <a:buChar char="•"/>
              <a:tabLst>
                <a:tab pos="2978086" algn="l"/>
                <a:tab pos="5954586" algn="l"/>
              </a:tabLst>
            </a:pPr>
            <a:endParaRPr lang="en-US" sz="10300" dirty="0">
              <a:solidFill>
                <a:srgbClr val="69028E"/>
              </a:solidFill>
            </a:endParaRPr>
          </a:p>
        </p:txBody>
      </p:sp>
      <p:pic>
        <p:nvPicPr>
          <p:cNvPr id="207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1" y="1828800"/>
            <a:ext cx="621931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595695" y="24688800"/>
            <a:ext cx="9554021" cy="13665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1201"/>
              </a:spcAft>
            </a:pPr>
            <a:r>
              <a:rPr lang="en-US" sz="3600" u="sng" dirty="0"/>
              <a:t>Data Source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WAB scores from 288 persons with aphasia (PWA) were obtained from the AphasiaBank [8].</a:t>
            </a:r>
          </a:p>
          <a:p>
            <a:pPr lvl="1" algn="l">
              <a:spcAft>
                <a:spcPts val="1201"/>
              </a:spcAft>
            </a:pPr>
            <a:r>
              <a:rPr lang="en-US" sz="3600" dirty="0"/>
              <a:t> </a:t>
            </a:r>
          </a:p>
          <a:p>
            <a:pPr algn="l">
              <a:spcAft>
                <a:spcPts val="1201"/>
              </a:spcAft>
            </a:pPr>
            <a:r>
              <a:rPr lang="en-US" sz="3600" u="sng" dirty="0"/>
              <a:t>Statistical Approach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Relative weight analysis (RWA) was performed to determine the “relative importance” of each component and each subtest to the AQ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RWA calculates the percentage contribution of each variable to the prediction and totals them to 100% [5-7].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RWA provides a more accurate partitioning of variance when multicollinearity is present among the predictor variables 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The RWA was completed with R relaimpo package.</a:t>
            </a:r>
          </a:p>
          <a:p>
            <a:pPr marL="1485888" lvl="2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Significance tests were based on bootstrapping with 10000 repetitions.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32534194" y="34670184"/>
            <a:ext cx="103921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/>
              <a:t>Charles Ellis, PhD CCC-SLP</a:t>
            </a:r>
          </a:p>
          <a:p>
            <a:pPr algn="l"/>
            <a:r>
              <a:rPr lang="en-US" sz="3200" dirty="0"/>
              <a:t>Communication Equity and Outcomes Lab</a:t>
            </a:r>
          </a:p>
          <a:p>
            <a:pPr marL="800100" indent="-800100" algn="l"/>
            <a:r>
              <a:rPr lang="en-US" sz="3200" dirty="0"/>
              <a:t>Department of Communication Sciences &amp; Disorders</a:t>
            </a:r>
          </a:p>
          <a:p>
            <a:pPr algn="l"/>
            <a:r>
              <a:rPr lang="en-US" sz="3200" dirty="0"/>
              <a:t>East Carolina University</a:t>
            </a:r>
          </a:p>
          <a:p>
            <a:pPr algn="l"/>
            <a:r>
              <a:rPr lang="en-US" sz="3200" dirty="0"/>
              <a:t>Greenville, NC  27834</a:t>
            </a:r>
          </a:p>
          <a:p>
            <a:pPr algn="l"/>
            <a:r>
              <a:rPr lang="en-US" sz="3200" dirty="0"/>
              <a:t>ellisc14@ecu.edu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862308" y="8210007"/>
            <a:ext cx="9735926" cy="1344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RWA offers clinicians and researchers unique information regarding the way in which WAB subtests contribute to AQ scores.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RWA suggests that Spontaneous Speech contributes 30%, Auditory Verbal Comprehension contributes 20% and Repetition and Naming/Word Finding contribute 25% respectively to the AQ. 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Individual subtest contributions to the AQ do not sum in the same manner as the four components of the AQ.  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Similar to previous studies, spontaneous speech is the major contributor to the AQ.  Expressive tasks are the largest contributors to the AQ.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This relative weight analyses designed to elucidate the relative contributions of WAB 4 major areas and 10 subtests to the AQ highlights the impact that advancements in statistical analysis approaches can have on the interpretation of established measurement tools such as the WAB.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2723769" y="24134479"/>
            <a:ext cx="10046367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1488" indent="-471488" algn="l">
              <a:buAutoNum type="arabicPeriod"/>
            </a:pPr>
            <a:r>
              <a:rPr lang="fr-FR" sz="2400" dirty="0"/>
              <a:t>Kertesz, A. (1982). The Western Aphasia Battery. New York: Grune and Stratton.</a:t>
            </a:r>
          </a:p>
          <a:p>
            <a:pPr marL="471488" indent="-471488" algn="l">
              <a:buAutoNum type="arabicPeriod"/>
            </a:pPr>
            <a:r>
              <a:rPr lang="fr-FR" sz="2400" dirty="0"/>
              <a:t>Kertesz, A. (2006).  The Western Aphasia Battery – Revised. Texas: Harcourt Assessments. </a:t>
            </a:r>
          </a:p>
          <a:p>
            <a:pPr marL="471488" indent="-471488" algn="l">
              <a:buAutoNum type="arabicPeriod"/>
            </a:pPr>
            <a:r>
              <a:rPr lang="fr-FR" sz="2400" dirty="0"/>
              <a:t>Hula, W., Donovan, N., Kendall, D.L. &amp; Gonzalez-Rothi, L.J. (2010).  Item response theory analysis of the Western Aphasia Battery. Aphasiology, 24, 1326-1341. </a:t>
            </a:r>
          </a:p>
          <a:p>
            <a:pPr marL="471488" indent="-471488" algn="l">
              <a:buAutoNum type="arabicPeriod"/>
            </a:pPr>
            <a:r>
              <a:rPr lang="fr-FR" sz="2400" dirty="0"/>
              <a:t>Crary, M.A. &amp; Gonzalez-Rothi, L.J. (1989). Predicting the Western Aphasia Battery Quotient. Journal of Speech and Hearing Disorders, 54, 163-166.</a:t>
            </a:r>
          </a:p>
          <a:p>
            <a:pPr marL="471488" indent="-471488" algn="l">
              <a:buAutoNum type="arabicPeriod"/>
            </a:pPr>
            <a:r>
              <a:rPr lang="fr-FR" sz="2400" dirty="0"/>
              <a:t>Stadler, M., Cooper-Thomas, H.D., &amp; Greiff, S. (2017). A primer on relative importance analysis: illustrations of its utility for psychological research.  Psychological Test and Assessment Modeling, 59, 381-403.</a:t>
            </a:r>
          </a:p>
          <a:p>
            <a:pPr marL="471488" indent="-471488" algn="l">
              <a:buAutoNum type="arabicPeriod"/>
            </a:pPr>
            <a:r>
              <a:rPr lang="fr-FR" sz="2400" dirty="0"/>
              <a:t>Tonidandel, S., LeBreton, J.M., &amp; Johnson, J.W. (2009).  Determining the statistical significance of relative weights.  Psychological Methods, 14, 387-399.</a:t>
            </a:r>
          </a:p>
          <a:p>
            <a:pPr marL="471488" indent="-471488" algn="l">
              <a:buAutoNum type="arabicPeriod"/>
            </a:pPr>
            <a:r>
              <a:rPr lang="fr-FR" sz="2400" dirty="0"/>
              <a:t>Tonidandel, S. &amp; LeBreton, J.M. (2011).  Relative importance analysis: A useful supplement to regression analysis.  Journal of Business &amp; Psychology, 26, 1-9. </a:t>
            </a:r>
          </a:p>
          <a:p>
            <a:pPr marL="471488" indent="-471488" algn="l">
              <a:buAutoNum type="arabicPeriod"/>
            </a:pPr>
            <a:r>
              <a:rPr lang="fr-FR" sz="2400" dirty="0"/>
              <a:t>Forbes, M., Fromm, D., &amp; MacWhinney, B. (2012). AphasiaBank: A resource for clinicians. Semin Speech Lang, 17;33;(3), 217-222.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43001" y="7378421"/>
            <a:ext cx="9356756" cy="1178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The Western Aphasia Battery (WAB and WAB-R) has been criticized due to its psychometric properties [1-3].  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WAB items are weighted and the percentages by which the 10 subtests contribute to the aphasia quotient </a:t>
            </a:r>
            <a:r>
              <a:rPr lang="en-US" sz="3600"/>
              <a:t>(AQ) are different [</a:t>
            </a:r>
            <a:r>
              <a:rPr lang="en-US" sz="3600" dirty="0"/>
              <a:t>4]. 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How the four major components and 10 subtests of the WAB contribute to the AQ is questionable [4].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The AQ is believed to be primarily impacted by expressive skills [3, 4]. 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Crary &amp; Gonzalez found 98% of the AQ is derived from information content, repetition, sequential commands and fluency [4]. </a:t>
            </a:r>
          </a:p>
          <a:p>
            <a:pPr marL="1028688" lvl="1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Hula et al. reported spontaneous speech accounts for ~40% of the AQ [3]. </a:t>
            </a:r>
          </a:p>
          <a:p>
            <a:pPr marL="571488" indent="-571488" algn="l">
              <a:spcAft>
                <a:spcPts val="1201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Accurate accounting of the contributions of each WAB subtest is important for characterizing patients’ aphasia.</a:t>
            </a: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953426" y="23637875"/>
            <a:ext cx="8915399" cy="822325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9899" dirty="0"/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629350" y="23180106"/>
            <a:ext cx="9143998" cy="822894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144375" tIns="72188" rIns="144375" bIns="72188">
            <a:spAutoFit/>
          </a:bodyPr>
          <a:lstStyle/>
          <a:p>
            <a:pPr algn="l" defTabSz="1443007" eaLnBrk="0" hangingPunct="0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METHODS</a:t>
            </a:r>
            <a:endParaRPr lang="en-US" sz="3800" dirty="0">
              <a:latin typeface="Times New Roman" pitchFamily="18" charset="0"/>
            </a:endParaRPr>
          </a:p>
        </p:txBody>
      </p:sp>
      <p:sp>
        <p:nvSpPr>
          <p:cNvPr id="33" name="Rectangle 39"/>
          <p:cNvSpPr>
            <a:spLocks noChangeArrowheads="1"/>
          </p:cNvSpPr>
          <p:nvPr/>
        </p:nvSpPr>
        <p:spPr bwMode="auto">
          <a:xfrm>
            <a:off x="1126862" y="19811260"/>
            <a:ext cx="8915399" cy="991340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4" name="Text Box 43"/>
          <p:cNvSpPr txBox="1">
            <a:spLocks noChangeArrowheads="1"/>
          </p:cNvSpPr>
          <p:nvPr/>
        </p:nvSpPr>
        <p:spPr bwMode="auto">
          <a:xfrm>
            <a:off x="753162" y="19522508"/>
            <a:ext cx="9104880" cy="822892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144375" tIns="72187" rIns="144375" bIns="72187">
            <a:spAutoFit/>
          </a:bodyPr>
          <a:lstStyle/>
          <a:p>
            <a:pPr algn="l" defTabSz="1443038" eaLnBrk="0" hangingPunct="0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AIM</a:t>
            </a:r>
            <a:endParaRPr lang="en-US" sz="38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7698" y="21031200"/>
            <a:ext cx="955402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825500" indent="-571500" algn="l">
              <a:spcAft>
                <a:spcPts val="1201"/>
              </a:spcAft>
              <a:buFont typeface="Arial" panose="020B0604020202020204" pitchFamily="34" charset="0"/>
              <a:buChar char="•"/>
              <a:tabLst>
                <a:tab pos="8223250" algn="l"/>
              </a:tabLst>
            </a:pPr>
            <a:r>
              <a:rPr lang="en-US" sz="3600" dirty="0"/>
              <a:t>To determine the relative importance of: a) the four major components and b) the 10 subtests of the WAB to the AQ.      </a:t>
            </a:r>
          </a:p>
        </p:txBody>
      </p:sp>
      <p:sp>
        <p:nvSpPr>
          <p:cNvPr id="43" name="Rectangle 39">
            <a:extLst>
              <a:ext uri="{FF2B5EF4-FFF2-40B4-BE49-F238E27FC236}">
                <a16:creationId xmlns:a16="http://schemas.microsoft.com/office/drawing/2014/main" id="{93B05A3B-DC0D-40EB-AE38-45AA35EE2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33" y="7340440"/>
            <a:ext cx="19499142" cy="931885"/>
          </a:xfrm>
          <a:prstGeom prst="rect">
            <a:avLst/>
          </a:prstGeom>
          <a:solidFill>
            <a:srgbClr val="FFC82E"/>
          </a:solidFill>
          <a:ln w="9525">
            <a:solidFill>
              <a:srgbClr val="FFCC1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9899" dirty="0"/>
          </a:p>
        </p:txBody>
      </p:sp>
      <p:sp>
        <p:nvSpPr>
          <p:cNvPr id="47" name="Text Box 43">
            <a:extLst>
              <a:ext uri="{FF2B5EF4-FFF2-40B4-BE49-F238E27FC236}">
                <a16:creationId xmlns:a16="http://schemas.microsoft.com/office/drawing/2014/main" id="{9575BA5C-EE45-4669-9A1A-252C8B124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8581" y="7067941"/>
            <a:ext cx="19692419" cy="822894"/>
          </a:xfrm>
          <a:prstGeom prst="rect">
            <a:avLst/>
          </a:prstGeom>
          <a:gradFill rotWithShape="0">
            <a:gsLst>
              <a:gs pos="0">
                <a:srgbClr val="502D7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144375" tIns="72188" rIns="144375" bIns="72188">
            <a:spAutoFit/>
          </a:bodyPr>
          <a:lstStyle/>
          <a:p>
            <a:pPr algn="l" defTabSz="1443007" eaLnBrk="0" hangingPunct="0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RESULTS</a:t>
            </a:r>
            <a:endParaRPr lang="en-US" sz="3800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B3B88A-4692-4E21-965D-A089ED37AA32}"/>
              </a:ext>
            </a:extLst>
          </p:cNvPr>
          <p:cNvSpPr txBox="1"/>
          <p:nvPr/>
        </p:nvSpPr>
        <p:spPr>
          <a:xfrm>
            <a:off x="11269794" y="9319977"/>
            <a:ext cx="19559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Table 1. Summary of Relative Weight Analysis of Four Components of WAB AQ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D5F72D-4619-47D3-A1BC-674A54011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13198" y="1219794"/>
            <a:ext cx="3996319" cy="4229505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E0BA717-EF85-4CF8-B53B-7EAD14972920}"/>
              </a:ext>
            </a:extLst>
          </p:cNvPr>
          <p:cNvSpPr txBox="1"/>
          <p:nvPr/>
        </p:nvSpPr>
        <p:spPr>
          <a:xfrm>
            <a:off x="11135924" y="20357954"/>
            <a:ext cx="18883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Table 2. Summary of Relative Weight Analysis of Ten Subtests of WAB AQ</a:t>
            </a:r>
          </a:p>
        </p:txBody>
      </p:sp>
      <p:sp>
        <p:nvSpPr>
          <p:cNvPr id="38" name="Rectangle 65"/>
          <p:cNvSpPr>
            <a:spLocks noChangeArrowheads="1"/>
          </p:cNvSpPr>
          <p:nvPr/>
        </p:nvSpPr>
        <p:spPr bwMode="auto">
          <a:xfrm>
            <a:off x="685800" y="24688800"/>
            <a:ext cx="9333476" cy="2863256"/>
          </a:xfrm>
          <a:prstGeom prst="rect">
            <a:avLst/>
          </a:prstGeom>
          <a:noFill/>
          <a:ln w="9525">
            <a:solidFill>
              <a:srgbClr val="3F006A"/>
            </a:solidFill>
            <a:miter lim="800000"/>
            <a:headEnd/>
            <a:tailEnd/>
          </a:ln>
        </p:spPr>
        <p:txBody>
          <a:bodyPr lIns="404723" tIns="202364" rIns="404723" bIns="202364"/>
          <a:lstStyle/>
          <a:p>
            <a:pPr algn="l" defTabSz="4044864">
              <a:spcBef>
                <a:spcPct val="60000"/>
              </a:spcBef>
              <a:buFontTx/>
              <a:buChar char="•"/>
              <a:tabLst>
                <a:tab pos="2978086" algn="l"/>
                <a:tab pos="5954586" algn="l"/>
              </a:tabLst>
            </a:pPr>
            <a:endParaRPr lang="en-US" sz="10300" dirty="0">
              <a:solidFill>
                <a:srgbClr val="69028E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19746F-636E-4F68-8401-90920E348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987266"/>
              </p:ext>
            </p:extLst>
          </p:nvPr>
        </p:nvGraphicFramePr>
        <p:xfrm>
          <a:off x="11607198" y="21659843"/>
          <a:ext cx="18470201" cy="15646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6069">
                  <a:extLst>
                    <a:ext uri="{9D8B030D-6E8A-4147-A177-3AD203B41FA5}">
                      <a16:colId xmlns:a16="http://schemas.microsoft.com/office/drawing/2014/main" val="2480844207"/>
                    </a:ext>
                  </a:extLst>
                </a:gridCol>
                <a:gridCol w="3377972">
                  <a:extLst>
                    <a:ext uri="{9D8B030D-6E8A-4147-A177-3AD203B41FA5}">
                      <a16:colId xmlns:a16="http://schemas.microsoft.com/office/drawing/2014/main" val="1670955077"/>
                    </a:ext>
                  </a:extLst>
                </a:gridCol>
                <a:gridCol w="3377972">
                  <a:extLst>
                    <a:ext uri="{9D8B030D-6E8A-4147-A177-3AD203B41FA5}">
                      <a16:colId xmlns:a16="http://schemas.microsoft.com/office/drawing/2014/main" val="32008571"/>
                    </a:ext>
                  </a:extLst>
                </a:gridCol>
                <a:gridCol w="4968188">
                  <a:extLst>
                    <a:ext uri="{9D8B030D-6E8A-4147-A177-3AD203B41FA5}">
                      <a16:colId xmlns:a16="http://schemas.microsoft.com/office/drawing/2014/main" val="3144330271"/>
                    </a:ext>
                  </a:extLst>
                </a:gridCol>
              </a:tblGrid>
              <a:tr h="15245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Raw Relative Weight 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Raw Relative Weight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95% CI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Relative Contribution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(%)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689060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Information Content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.130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.124 - .139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13.1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622060"/>
                  </a:ext>
                </a:extLst>
              </a:tr>
              <a:tr h="10045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Fluency, Grammatical Competence, Paraphasias 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.144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.134 - .154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14.4+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818214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0385218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Yes/No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.053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.014 - .063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5.4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56765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Auditory Word Recognition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.079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.069 - .086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7.9^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262984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Sequential Commands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.084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.073 - .092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8.4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~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705746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946219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Repetition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.140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.132 - .150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14.1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!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18444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0503958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Object Naming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.105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.099 - .110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10.5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357558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Word Fluency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.085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.076 - .092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8.5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40394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Sentence Completion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.091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.082 - .097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9.1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341858"/>
                  </a:ext>
                </a:extLst>
              </a:tr>
              <a:tr h="484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Responsive Speech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.086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.078 - .092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8.7</a:t>
                      </a:r>
                      <a:r>
                        <a:rPr lang="en-US" sz="4000" baseline="30000" dirty="0">
                          <a:solidFill>
                            <a:schemeClr val="tx1"/>
                          </a:solidFill>
                          <a:effectLst/>
                        </a:rPr>
                        <a:t>&amp;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013092"/>
                  </a:ext>
                </a:extLst>
              </a:tr>
              <a:tr h="4303552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* 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all subtests except repetition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all subtests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†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all subtests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^The RC for this subtest differs from info content, fluency, yes/no, repetition, object naming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~ 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info content, fluency, yes/no repetition, object naming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! 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all subtests except info content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all subtests except sentence comprehension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baseline="30000" dirty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info content, fluency, yes/no, repetition, object naming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baseline="300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info content, fluency, yes/no, repetition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&amp;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subtest differs from info content, fluency, yes/no, repetition, object naming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62901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0A03A4-F74B-4C45-A070-DDC0367FC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1995"/>
              </p:ext>
            </p:extLst>
          </p:nvPr>
        </p:nvGraphicFramePr>
        <p:xfrm>
          <a:off x="11802947" y="10736705"/>
          <a:ext cx="18470199" cy="9641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6068">
                  <a:extLst>
                    <a:ext uri="{9D8B030D-6E8A-4147-A177-3AD203B41FA5}">
                      <a16:colId xmlns:a16="http://schemas.microsoft.com/office/drawing/2014/main" val="3303222018"/>
                    </a:ext>
                  </a:extLst>
                </a:gridCol>
                <a:gridCol w="3377972">
                  <a:extLst>
                    <a:ext uri="{9D8B030D-6E8A-4147-A177-3AD203B41FA5}">
                      <a16:colId xmlns:a16="http://schemas.microsoft.com/office/drawing/2014/main" val="3649492684"/>
                    </a:ext>
                  </a:extLst>
                </a:gridCol>
                <a:gridCol w="3377972">
                  <a:extLst>
                    <a:ext uri="{9D8B030D-6E8A-4147-A177-3AD203B41FA5}">
                      <a16:colId xmlns:a16="http://schemas.microsoft.com/office/drawing/2014/main" val="901254885"/>
                    </a:ext>
                  </a:extLst>
                </a:gridCol>
                <a:gridCol w="4968187">
                  <a:extLst>
                    <a:ext uri="{9D8B030D-6E8A-4147-A177-3AD203B41FA5}">
                      <a16:colId xmlns:a16="http://schemas.microsoft.com/office/drawing/2014/main" val="1881139573"/>
                    </a:ext>
                  </a:extLst>
                </a:gridCol>
              </a:tblGrid>
              <a:tr h="22431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Raw Relative Weight 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Raw Relative Weight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95% CI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Relative Contribution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(%)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8812089"/>
                  </a:ext>
                </a:extLst>
              </a:tr>
              <a:tr h="7128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Spontaneous Speech 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.306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.296 - .319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 30.6*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646976"/>
                  </a:ext>
                </a:extLst>
              </a:tr>
              <a:tr h="14779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Auditory Verbal Comprehension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.201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.182 - .215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 20.1</a:t>
                      </a:r>
                      <a:r>
                        <a:rPr lang="en-US" sz="4000" baseline="3000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630607"/>
                  </a:ext>
                </a:extLst>
              </a:tr>
              <a:tr h="7128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Repetition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.247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.236 - .256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24.7</a:t>
                      </a:r>
                      <a:r>
                        <a:rPr lang="en-US" sz="4000" baseline="30000" dirty="0">
                          <a:solidFill>
                            <a:schemeClr val="tx1"/>
                          </a:solidFill>
                          <a:effectLst/>
                        </a:rPr>
                        <a:t>†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382292"/>
                  </a:ext>
                </a:extLst>
              </a:tr>
              <a:tr h="7128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Naming/Word Finding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.246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.237 - .254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24.6</a:t>
                      </a:r>
                      <a:r>
                        <a:rPr lang="en-US" sz="4000" baseline="3000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799533"/>
                  </a:ext>
                </a:extLst>
              </a:tr>
              <a:tr h="3781756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AQ component differs from all major components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AQ component differs from all major components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†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this AQ component differs from spontaneous speech &amp; auditory verbal comprehension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baseline="30000" dirty="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effectLst/>
                        </a:rPr>
                        <a:t>The RC for the AQ component differs from spontaneous speech &amp; auditory verbal comprehension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9753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1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503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18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503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3658</TotalTime>
  <Words>1152</Words>
  <Application>Microsoft Office PowerPoint</Application>
  <PresentationFormat>Custom</PresentationFormat>
  <Paragraphs>142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East Carolina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EltonC</dc:creator>
  <cp:lastModifiedBy>Ellis, Charles, Jr</cp:lastModifiedBy>
  <cp:revision>207</cp:revision>
  <dcterms:created xsi:type="dcterms:W3CDTF">2005-01-10T15:51:10Z</dcterms:created>
  <dcterms:modified xsi:type="dcterms:W3CDTF">2019-06-13T23:15:13Z</dcterms:modified>
</cp:coreProperties>
</file>