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438912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388899" rtl="0" fontAlgn="auto" latinLnBrk="0" hangingPunct="0">
      <a:lnSpc>
        <a:spcPct val="100000"/>
      </a:lnSpc>
      <a:spcBef>
        <a:spcPts val="0"/>
      </a:spcBef>
      <a:spcAft>
        <a:spcPts val="0"/>
      </a:spcAft>
      <a:buClrTx/>
      <a:buSzTx/>
      <a:buFontTx/>
      <a:buNone/>
      <a:tabLst/>
      <a:defRPr b="0" baseline="0" cap="none" i="0" spc="0" strike="noStrike" sz="8600" u="none" kumimoji="0" normalizeH="0">
        <a:ln>
          <a:noFill/>
        </a:ln>
        <a:solidFill>
          <a:srgbClr val="000000"/>
        </a:solidFill>
        <a:effectLst/>
        <a:uFillTx/>
        <a:latin typeface="+mn-lt"/>
        <a:ea typeface="+mn-ea"/>
        <a:cs typeface="+mn-cs"/>
        <a:sym typeface="Calibri"/>
      </a:defRPr>
    </a:lvl1pPr>
    <a:lvl2pPr marL="0" marR="0" indent="2194450" algn="l" defTabSz="4388899" rtl="0" fontAlgn="auto" latinLnBrk="0" hangingPunct="0">
      <a:lnSpc>
        <a:spcPct val="100000"/>
      </a:lnSpc>
      <a:spcBef>
        <a:spcPts val="0"/>
      </a:spcBef>
      <a:spcAft>
        <a:spcPts val="0"/>
      </a:spcAft>
      <a:buClrTx/>
      <a:buSzTx/>
      <a:buFontTx/>
      <a:buNone/>
      <a:tabLst/>
      <a:defRPr b="0" baseline="0" cap="none" i="0" spc="0" strike="noStrike" sz="8600" u="none" kumimoji="0" normalizeH="0">
        <a:ln>
          <a:noFill/>
        </a:ln>
        <a:solidFill>
          <a:srgbClr val="000000"/>
        </a:solidFill>
        <a:effectLst/>
        <a:uFillTx/>
        <a:latin typeface="+mn-lt"/>
        <a:ea typeface="+mn-ea"/>
        <a:cs typeface="+mn-cs"/>
        <a:sym typeface="Calibri"/>
      </a:defRPr>
    </a:lvl2pPr>
    <a:lvl3pPr marL="0" marR="0" indent="4388899" algn="l" defTabSz="4388899" rtl="0" fontAlgn="auto" latinLnBrk="0" hangingPunct="0">
      <a:lnSpc>
        <a:spcPct val="100000"/>
      </a:lnSpc>
      <a:spcBef>
        <a:spcPts val="0"/>
      </a:spcBef>
      <a:spcAft>
        <a:spcPts val="0"/>
      </a:spcAft>
      <a:buClrTx/>
      <a:buSzTx/>
      <a:buFontTx/>
      <a:buNone/>
      <a:tabLst/>
      <a:defRPr b="0" baseline="0" cap="none" i="0" spc="0" strike="noStrike" sz="8600" u="none" kumimoji="0" normalizeH="0">
        <a:ln>
          <a:noFill/>
        </a:ln>
        <a:solidFill>
          <a:srgbClr val="000000"/>
        </a:solidFill>
        <a:effectLst/>
        <a:uFillTx/>
        <a:latin typeface="+mn-lt"/>
        <a:ea typeface="+mn-ea"/>
        <a:cs typeface="+mn-cs"/>
        <a:sym typeface="Calibri"/>
      </a:defRPr>
    </a:lvl3pPr>
    <a:lvl4pPr marL="0" marR="0" indent="6583350" algn="l" defTabSz="4388899" rtl="0" fontAlgn="auto" latinLnBrk="0" hangingPunct="0">
      <a:lnSpc>
        <a:spcPct val="100000"/>
      </a:lnSpc>
      <a:spcBef>
        <a:spcPts val="0"/>
      </a:spcBef>
      <a:spcAft>
        <a:spcPts val="0"/>
      </a:spcAft>
      <a:buClrTx/>
      <a:buSzTx/>
      <a:buFontTx/>
      <a:buNone/>
      <a:tabLst/>
      <a:defRPr b="0" baseline="0" cap="none" i="0" spc="0" strike="noStrike" sz="8600" u="none" kumimoji="0" normalizeH="0">
        <a:ln>
          <a:noFill/>
        </a:ln>
        <a:solidFill>
          <a:srgbClr val="000000"/>
        </a:solidFill>
        <a:effectLst/>
        <a:uFillTx/>
        <a:latin typeface="+mn-lt"/>
        <a:ea typeface="+mn-ea"/>
        <a:cs typeface="+mn-cs"/>
        <a:sym typeface="Calibri"/>
      </a:defRPr>
    </a:lvl4pPr>
    <a:lvl5pPr marL="0" marR="0" indent="8777800" algn="l" defTabSz="4388899" rtl="0" fontAlgn="auto" latinLnBrk="0" hangingPunct="0">
      <a:lnSpc>
        <a:spcPct val="100000"/>
      </a:lnSpc>
      <a:spcBef>
        <a:spcPts val="0"/>
      </a:spcBef>
      <a:spcAft>
        <a:spcPts val="0"/>
      </a:spcAft>
      <a:buClrTx/>
      <a:buSzTx/>
      <a:buFontTx/>
      <a:buNone/>
      <a:tabLst/>
      <a:defRPr b="0" baseline="0" cap="none" i="0" spc="0" strike="noStrike" sz="8600" u="none" kumimoji="0" normalizeH="0">
        <a:ln>
          <a:noFill/>
        </a:ln>
        <a:solidFill>
          <a:srgbClr val="000000"/>
        </a:solidFill>
        <a:effectLst/>
        <a:uFillTx/>
        <a:latin typeface="+mn-lt"/>
        <a:ea typeface="+mn-ea"/>
        <a:cs typeface="+mn-cs"/>
        <a:sym typeface="Calibri"/>
      </a:defRPr>
    </a:lvl5pPr>
    <a:lvl6pPr marL="0" marR="0" indent="10972251" algn="l" defTabSz="4388899" rtl="0" fontAlgn="auto" latinLnBrk="0" hangingPunct="0">
      <a:lnSpc>
        <a:spcPct val="100000"/>
      </a:lnSpc>
      <a:spcBef>
        <a:spcPts val="0"/>
      </a:spcBef>
      <a:spcAft>
        <a:spcPts val="0"/>
      </a:spcAft>
      <a:buClrTx/>
      <a:buSzTx/>
      <a:buFontTx/>
      <a:buNone/>
      <a:tabLst/>
      <a:defRPr b="0" baseline="0" cap="none" i="0" spc="0" strike="noStrike" sz="8600" u="none" kumimoji="0" normalizeH="0">
        <a:ln>
          <a:noFill/>
        </a:ln>
        <a:solidFill>
          <a:srgbClr val="000000"/>
        </a:solidFill>
        <a:effectLst/>
        <a:uFillTx/>
        <a:latin typeface="+mn-lt"/>
        <a:ea typeface="+mn-ea"/>
        <a:cs typeface="+mn-cs"/>
        <a:sym typeface="Calibri"/>
      </a:defRPr>
    </a:lvl6pPr>
    <a:lvl7pPr marL="0" marR="0" indent="13166703" algn="l" defTabSz="4388899" rtl="0" fontAlgn="auto" latinLnBrk="0" hangingPunct="0">
      <a:lnSpc>
        <a:spcPct val="100000"/>
      </a:lnSpc>
      <a:spcBef>
        <a:spcPts val="0"/>
      </a:spcBef>
      <a:spcAft>
        <a:spcPts val="0"/>
      </a:spcAft>
      <a:buClrTx/>
      <a:buSzTx/>
      <a:buFontTx/>
      <a:buNone/>
      <a:tabLst/>
      <a:defRPr b="0" baseline="0" cap="none" i="0" spc="0" strike="noStrike" sz="8600" u="none" kumimoji="0" normalizeH="0">
        <a:ln>
          <a:noFill/>
        </a:ln>
        <a:solidFill>
          <a:srgbClr val="000000"/>
        </a:solidFill>
        <a:effectLst/>
        <a:uFillTx/>
        <a:latin typeface="+mn-lt"/>
        <a:ea typeface="+mn-ea"/>
        <a:cs typeface="+mn-cs"/>
        <a:sym typeface="Calibri"/>
      </a:defRPr>
    </a:lvl7pPr>
    <a:lvl8pPr marL="0" marR="0" indent="15361152" algn="l" defTabSz="4388899" rtl="0" fontAlgn="auto" latinLnBrk="0" hangingPunct="0">
      <a:lnSpc>
        <a:spcPct val="100000"/>
      </a:lnSpc>
      <a:spcBef>
        <a:spcPts val="0"/>
      </a:spcBef>
      <a:spcAft>
        <a:spcPts val="0"/>
      </a:spcAft>
      <a:buClrTx/>
      <a:buSzTx/>
      <a:buFontTx/>
      <a:buNone/>
      <a:tabLst/>
      <a:defRPr b="0" baseline="0" cap="none" i="0" spc="0" strike="noStrike" sz="8600" u="none" kumimoji="0" normalizeH="0">
        <a:ln>
          <a:noFill/>
        </a:ln>
        <a:solidFill>
          <a:srgbClr val="000000"/>
        </a:solidFill>
        <a:effectLst/>
        <a:uFillTx/>
        <a:latin typeface="+mn-lt"/>
        <a:ea typeface="+mn-ea"/>
        <a:cs typeface="+mn-cs"/>
        <a:sym typeface="Calibri"/>
      </a:defRPr>
    </a:lvl8pPr>
    <a:lvl9pPr marL="0" marR="0" indent="17555602" algn="l" defTabSz="4388899" rtl="0" fontAlgn="auto" latinLnBrk="0" hangingPunct="0">
      <a:lnSpc>
        <a:spcPct val="100000"/>
      </a:lnSpc>
      <a:spcBef>
        <a:spcPts val="0"/>
      </a:spcBef>
      <a:spcAft>
        <a:spcPts val="0"/>
      </a:spcAft>
      <a:buClrTx/>
      <a:buSzTx/>
      <a:buFontTx/>
      <a:buNone/>
      <a:tabLst/>
      <a:defRPr b="0" baseline="0" cap="none" i="0" spc="0" strike="noStrike" sz="86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9E4"/>
          </a:solidFill>
        </a:fill>
      </a:tcStyle>
    </a:wholeTbl>
    <a:band2H>
      <a:tcTxStyle b="def" i="def"/>
      <a:tcStyle>
        <a:tcBdr/>
        <a:fill>
          <a:solidFill>
            <a:srgbClr val="E8EDF2"/>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BDBCA"/>
          </a:solidFill>
        </a:fill>
      </a:tcStyle>
    </a:wholeTbl>
    <a:band2H>
      <a:tcTxStyle b="def" i="def"/>
      <a:tcStyle>
        <a:tcBdr/>
        <a:fill>
          <a:solidFill>
            <a:srgbClr val="FDEE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3CFCB"/>
          </a:solidFill>
        </a:fill>
      </a:tcStyle>
    </a:wholeTbl>
    <a:band2H>
      <a:tcTxStyle b="def" i="def"/>
      <a:tcStyle>
        <a:tcBdr/>
        <a:fill>
          <a:solidFill>
            <a:srgbClr val="F9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8" name="Shape 68"/>
          <p:cNvSpPr/>
          <p:nvPr>
            <p:ph type="sldImg"/>
          </p:nvPr>
        </p:nvSpPr>
        <p:spPr>
          <a:xfrm>
            <a:off x="1143000" y="685800"/>
            <a:ext cx="4572000" cy="3429000"/>
          </a:xfrm>
          <a:prstGeom prst="rect">
            <a:avLst/>
          </a:prstGeom>
        </p:spPr>
        <p:txBody>
          <a:bodyPr/>
          <a:lstStyle/>
          <a:p>
            <a:pPr/>
          </a:p>
        </p:txBody>
      </p:sp>
      <p:sp>
        <p:nvSpPr>
          <p:cNvPr id="69" name="Shape 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388899" latinLnBrk="0">
      <a:defRPr sz="5800">
        <a:latin typeface="+mn-lt"/>
        <a:ea typeface="+mn-ea"/>
        <a:cs typeface="+mn-cs"/>
        <a:sym typeface="Calibri"/>
      </a:defRPr>
    </a:lvl1pPr>
    <a:lvl2pPr indent="228600" defTabSz="4388899" latinLnBrk="0">
      <a:defRPr sz="5800">
        <a:latin typeface="+mn-lt"/>
        <a:ea typeface="+mn-ea"/>
        <a:cs typeface="+mn-cs"/>
        <a:sym typeface="Calibri"/>
      </a:defRPr>
    </a:lvl2pPr>
    <a:lvl3pPr indent="457200" defTabSz="4388899" latinLnBrk="0">
      <a:defRPr sz="5800">
        <a:latin typeface="+mn-lt"/>
        <a:ea typeface="+mn-ea"/>
        <a:cs typeface="+mn-cs"/>
        <a:sym typeface="Calibri"/>
      </a:defRPr>
    </a:lvl3pPr>
    <a:lvl4pPr indent="685800" defTabSz="4388899" latinLnBrk="0">
      <a:defRPr sz="5800">
        <a:latin typeface="+mn-lt"/>
        <a:ea typeface="+mn-ea"/>
        <a:cs typeface="+mn-cs"/>
        <a:sym typeface="Calibri"/>
      </a:defRPr>
    </a:lvl4pPr>
    <a:lvl5pPr indent="914400" defTabSz="4388899" latinLnBrk="0">
      <a:defRPr sz="5800">
        <a:latin typeface="+mn-lt"/>
        <a:ea typeface="+mn-ea"/>
        <a:cs typeface="+mn-cs"/>
        <a:sym typeface="Calibri"/>
      </a:defRPr>
    </a:lvl5pPr>
    <a:lvl6pPr indent="1143000" defTabSz="4388899" latinLnBrk="0">
      <a:defRPr sz="5800">
        <a:latin typeface="+mn-lt"/>
        <a:ea typeface="+mn-ea"/>
        <a:cs typeface="+mn-cs"/>
        <a:sym typeface="Calibri"/>
      </a:defRPr>
    </a:lvl6pPr>
    <a:lvl7pPr indent="1371600" defTabSz="4388899" latinLnBrk="0">
      <a:defRPr sz="5800">
        <a:latin typeface="+mn-lt"/>
        <a:ea typeface="+mn-ea"/>
        <a:cs typeface="+mn-cs"/>
        <a:sym typeface="Calibri"/>
      </a:defRPr>
    </a:lvl7pPr>
    <a:lvl8pPr indent="1600200" defTabSz="4388899" latinLnBrk="0">
      <a:defRPr sz="5800">
        <a:latin typeface="+mn-lt"/>
        <a:ea typeface="+mn-ea"/>
        <a:cs typeface="+mn-cs"/>
        <a:sym typeface="Calibri"/>
      </a:defRPr>
    </a:lvl8pPr>
    <a:lvl9pPr indent="1828800" defTabSz="4388899" latinLnBrk="0">
      <a:defRPr sz="58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6x48 Trifold Template">
    <p:spTree>
      <p:nvGrpSpPr>
        <p:cNvPr id="1" name=""/>
        <p:cNvGrpSpPr/>
        <p:nvPr/>
      </p:nvGrpSpPr>
      <p:grpSpPr>
        <a:xfrm>
          <a:off x="0" y="0"/>
          <a:ext cx="0" cy="0"/>
          <a:chOff x="0" y="0"/>
          <a:chExt cx="0" cy="0"/>
        </a:xfrm>
      </p:grpSpPr>
      <p:sp>
        <p:nvSpPr>
          <p:cNvPr id="17" name="Body Level One…"/>
          <p:cNvSpPr txBox="1"/>
          <p:nvPr>
            <p:ph type="body" sz="quarter" idx="1" hasCustomPrompt="1"/>
          </p:nvPr>
        </p:nvSpPr>
        <p:spPr>
          <a:prstGeom prst="rect">
            <a:avLst/>
          </a:prstGeom>
        </p:spPr>
        <p:txBody>
          <a:bodyPr/>
          <a:lstStyle/>
          <a:p>
            <a:pPr/>
            <a:r>
              <a:t>(click to edit)  MATERIALS &amp; METHODS</a:t>
            </a:r>
          </a:p>
          <a:p>
            <a:pPr lvl="1"/>
            <a:r>
              <a:t/>
            </a:r>
          </a:p>
          <a:p>
            <a:pPr lvl="2"/>
            <a:r>
              <a:t/>
            </a:r>
          </a:p>
          <a:p>
            <a:pPr lvl="3"/>
            <a:r>
              <a:t/>
            </a:r>
          </a:p>
          <a:p>
            <a:pPr lvl="4"/>
            <a:r>
              <a:t/>
            </a:r>
          </a:p>
        </p:txBody>
      </p:sp>
      <p:sp>
        <p:nvSpPr>
          <p:cNvPr id="18" name="Text Placeholder 3"/>
          <p:cNvSpPr/>
          <p:nvPr>
            <p:ph type="body" sz="quarter" idx="21" hasCustomPrompt="1"/>
          </p:nvPr>
        </p:nvSpPr>
        <p:spPr>
          <a:xfrm>
            <a:off x="982182" y="5966814"/>
            <a:ext cx="9457219" cy="873610"/>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19" name="Text Placeholder 5"/>
          <p:cNvSpPr/>
          <p:nvPr>
            <p:ph type="body" sz="quarter" idx="22" hasCustomPrompt="1"/>
          </p:nvPr>
        </p:nvSpPr>
        <p:spPr>
          <a:xfrm>
            <a:off x="1028700" y="5109836"/>
            <a:ext cx="9410701" cy="754046"/>
          </a:xfrm>
          <a:prstGeom prst="rect">
            <a:avLst/>
          </a:prstGeom>
        </p:spPr>
        <p:txBody>
          <a:bodyPr/>
          <a:lstStyle/>
          <a:p>
            <a:pPr/>
            <a:r>
              <a:t>(click to edit) INTRODUCTION or ABSTRACT</a:t>
            </a:r>
          </a:p>
        </p:txBody>
      </p:sp>
      <p:sp>
        <p:nvSpPr>
          <p:cNvPr id="20" name="Text Placeholder 5"/>
          <p:cNvSpPr/>
          <p:nvPr>
            <p:ph type="body" sz="quarter" idx="23" hasCustomPrompt="1"/>
          </p:nvPr>
        </p:nvSpPr>
        <p:spPr>
          <a:xfrm>
            <a:off x="1090242" y="14181956"/>
            <a:ext cx="9349159" cy="754046"/>
          </a:xfrm>
          <a:prstGeom prst="rect">
            <a:avLst/>
          </a:prstGeom>
        </p:spPr>
        <p:txBody>
          <a:bodyPr/>
          <a:lstStyle/>
          <a:p>
            <a:pPr/>
            <a:r>
              <a:t>(click to edit)  OBJECTIVES</a:t>
            </a:r>
          </a:p>
        </p:txBody>
      </p:sp>
      <p:sp>
        <p:nvSpPr>
          <p:cNvPr id="21" name="Text Placeholder 3"/>
          <p:cNvSpPr/>
          <p:nvPr>
            <p:ph type="body" sz="quarter" idx="24" hasCustomPrompt="1"/>
          </p:nvPr>
        </p:nvSpPr>
        <p:spPr>
          <a:xfrm>
            <a:off x="11536734" y="5939568"/>
            <a:ext cx="20719268" cy="873610"/>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22" name="Text Placeholder 3"/>
          <p:cNvSpPr/>
          <p:nvPr>
            <p:ph type="body" sz="quarter" idx="25" hasCustomPrompt="1"/>
          </p:nvPr>
        </p:nvSpPr>
        <p:spPr>
          <a:xfrm>
            <a:off x="11536733" y="17290974"/>
            <a:ext cx="20719266" cy="873610"/>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23" name="Text Placeholder 5"/>
          <p:cNvSpPr/>
          <p:nvPr>
            <p:ph type="body" sz="quarter" idx="26" hasCustomPrompt="1"/>
          </p:nvPr>
        </p:nvSpPr>
        <p:spPr>
          <a:xfrm>
            <a:off x="11536733" y="16563438"/>
            <a:ext cx="20719268" cy="754046"/>
          </a:xfrm>
          <a:prstGeom prst="rect">
            <a:avLst/>
          </a:prstGeom>
        </p:spPr>
        <p:txBody>
          <a:bodyPr/>
          <a:lstStyle/>
          <a:p>
            <a:pPr/>
            <a:r>
              <a:t>(click to edit)  RESULTS</a:t>
            </a:r>
          </a:p>
        </p:txBody>
      </p:sp>
      <p:sp>
        <p:nvSpPr>
          <p:cNvPr id="24" name="Text Placeholder 5"/>
          <p:cNvSpPr/>
          <p:nvPr>
            <p:ph type="body" sz="quarter" idx="27" hasCustomPrompt="1"/>
          </p:nvPr>
        </p:nvSpPr>
        <p:spPr>
          <a:xfrm>
            <a:off x="33353331" y="5165876"/>
            <a:ext cx="9457220" cy="752465"/>
          </a:xfrm>
          <a:prstGeom prst="rect">
            <a:avLst/>
          </a:prstGeom>
        </p:spPr>
        <p:txBody>
          <a:bodyPr/>
          <a:lstStyle/>
          <a:p>
            <a:pPr/>
            <a:r>
              <a:t>(click to edit)  CONCLUSIONS</a:t>
            </a:r>
          </a:p>
        </p:txBody>
      </p:sp>
      <p:sp>
        <p:nvSpPr>
          <p:cNvPr id="25" name="Text Placeholder 3"/>
          <p:cNvSpPr/>
          <p:nvPr>
            <p:ph type="body" sz="quarter" idx="28" hasCustomPrompt="1"/>
          </p:nvPr>
        </p:nvSpPr>
        <p:spPr>
          <a:xfrm>
            <a:off x="33353331" y="5966814"/>
            <a:ext cx="9457220" cy="846364"/>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26" name="Text Placeholder 5"/>
          <p:cNvSpPr/>
          <p:nvPr>
            <p:ph type="body" sz="quarter" idx="29" hasCustomPrompt="1"/>
          </p:nvPr>
        </p:nvSpPr>
        <p:spPr>
          <a:xfrm>
            <a:off x="33353331" y="14265456"/>
            <a:ext cx="9457221" cy="752465"/>
          </a:xfrm>
          <a:prstGeom prst="rect">
            <a:avLst/>
          </a:prstGeom>
        </p:spPr>
        <p:txBody>
          <a:bodyPr/>
          <a:lstStyle/>
          <a:p>
            <a:pPr/>
            <a:r>
              <a:t>(click to edit)  REFERENCES</a:t>
            </a:r>
          </a:p>
        </p:txBody>
      </p:sp>
      <p:sp>
        <p:nvSpPr>
          <p:cNvPr id="27" name="Text Placeholder 3"/>
          <p:cNvSpPr/>
          <p:nvPr>
            <p:ph type="body" sz="quarter" idx="30" hasCustomPrompt="1"/>
          </p:nvPr>
        </p:nvSpPr>
        <p:spPr>
          <a:xfrm>
            <a:off x="33353331" y="15067976"/>
            <a:ext cx="9459737" cy="846364"/>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28" name="Text Placeholder 5"/>
          <p:cNvSpPr/>
          <p:nvPr>
            <p:ph type="body" sz="quarter" idx="31" hasCustomPrompt="1"/>
          </p:nvPr>
        </p:nvSpPr>
        <p:spPr>
          <a:xfrm>
            <a:off x="33350813" y="25440867"/>
            <a:ext cx="9459739" cy="1323432"/>
          </a:xfrm>
          <a:prstGeom prst="rect">
            <a:avLst/>
          </a:prstGeom>
        </p:spPr>
        <p:txBody>
          <a:bodyPr/>
          <a:lstStyle/>
          <a:p>
            <a:pPr/>
            <a:r>
              <a:t>(click to edit)  ACKNOWLEDGEMENTS or  CONTACT</a:t>
            </a:r>
          </a:p>
        </p:txBody>
      </p:sp>
      <p:sp>
        <p:nvSpPr>
          <p:cNvPr id="29" name="Text Placeholder 3"/>
          <p:cNvSpPr/>
          <p:nvPr>
            <p:ph type="body" sz="quarter" idx="32" hasCustomPrompt="1"/>
          </p:nvPr>
        </p:nvSpPr>
        <p:spPr>
          <a:xfrm>
            <a:off x="33350813" y="26898547"/>
            <a:ext cx="9462256" cy="846364"/>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30" name="Text Placeholder 3"/>
          <p:cNvSpPr/>
          <p:nvPr>
            <p:ph type="body" sz="quarter" idx="33" hasCustomPrompt="1"/>
          </p:nvPr>
        </p:nvSpPr>
        <p:spPr>
          <a:xfrm>
            <a:off x="1083891" y="14995182"/>
            <a:ext cx="9355512" cy="846364"/>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31" name="Text Placeholder 76"/>
          <p:cNvSpPr/>
          <p:nvPr>
            <p:ph type="body" sz="quarter" idx="34" hasCustomPrompt="1"/>
          </p:nvPr>
        </p:nvSpPr>
        <p:spPr>
          <a:xfrm>
            <a:off x="11506200" y="2947816"/>
            <a:ext cx="20802600" cy="997270"/>
          </a:xfrm>
          <a:prstGeom prst="rect">
            <a:avLst/>
          </a:prstGeom>
        </p:spPr>
        <p:txBody>
          <a:bodyPr lIns="45719" tIns="45719" rIns="45719" bIns="45719" anchor="t"/>
          <a:lstStyle>
            <a:lvl1pPr>
              <a:spcBef>
                <a:spcPts val="1000"/>
              </a:spcBef>
              <a:defRPr b="0" sz="4400" u="none">
                <a:solidFill>
                  <a:srgbClr val="FFFFFF"/>
                </a:solidFill>
              </a:defRPr>
            </a:lvl1pPr>
          </a:lstStyle>
          <a:p>
            <a:pPr/>
            <a:r>
              <a:t>Click here to add affiliations</a:t>
            </a:r>
          </a:p>
        </p:txBody>
      </p:sp>
      <p:sp>
        <p:nvSpPr>
          <p:cNvPr id="32" name="Text Placeholder 76"/>
          <p:cNvSpPr/>
          <p:nvPr>
            <p:ph type="body" sz="quarter" idx="35" hasCustomPrompt="1"/>
          </p:nvPr>
        </p:nvSpPr>
        <p:spPr>
          <a:xfrm>
            <a:off x="11506199" y="1667656"/>
            <a:ext cx="20802602" cy="1280161"/>
          </a:xfrm>
          <a:prstGeom prst="rect">
            <a:avLst/>
          </a:prstGeom>
        </p:spPr>
        <p:txBody>
          <a:bodyPr lIns="45719" tIns="45719" rIns="45719" bIns="45719" anchor="t"/>
          <a:lstStyle>
            <a:lvl1pPr>
              <a:spcBef>
                <a:spcPts val="1500"/>
              </a:spcBef>
              <a:defRPr b="0" sz="6600" u="none">
                <a:solidFill>
                  <a:srgbClr val="FFFFFF"/>
                </a:solidFill>
              </a:defRPr>
            </a:lvl1pPr>
          </a:lstStyle>
          <a:p>
            <a:pPr/>
            <a:r>
              <a:t>Click here to add authors</a:t>
            </a:r>
          </a:p>
        </p:txBody>
      </p:sp>
      <p:sp>
        <p:nvSpPr>
          <p:cNvPr id="33" name="Text Placeholder 76"/>
          <p:cNvSpPr/>
          <p:nvPr>
            <p:ph type="body" sz="quarter" idx="36" hasCustomPrompt="1"/>
          </p:nvPr>
        </p:nvSpPr>
        <p:spPr>
          <a:xfrm>
            <a:off x="11506199" y="229664"/>
            <a:ext cx="20802602" cy="1359396"/>
          </a:xfrm>
          <a:prstGeom prst="rect">
            <a:avLst/>
          </a:prstGeom>
        </p:spPr>
        <p:txBody>
          <a:bodyPr lIns="45719" tIns="45719" rIns="45719" bIns="45719" anchor="t"/>
          <a:lstStyle>
            <a:lvl1pPr>
              <a:spcBef>
                <a:spcPts val="1900"/>
              </a:spcBef>
              <a:defRPr sz="8000" u="none">
                <a:solidFill>
                  <a:srgbClr val="FFFFFF"/>
                </a:solidFill>
              </a:defRPr>
            </a:lvl1pPr>
          </a:lstStyle>
          <a:p>
            <a:pPr/>
            <a:r>
              <a:t>Click here to add title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6x48 Trifold Template">
    <p:spTree>
      <p:nvGrpSpPr>
        <p:cNvPr id="1" name=""/>
        <p:cNvGrpSpPr/>
        <p:nvPr/>
      </p:nvGrpSpPr>
      <p:grpSpPr>
        <a:xfrm>
          <a:off x="0" y="0"/>
          <a:ext cx="0" cy="0"/>
          <a:chOff x="0" y="0"/>
          <a:chExt cx="0" cy="0"/>
        </a:xfrm>
      </p:grpSpPr>
      <p:sp>
        <p:nvSpPr>
          <p:cNvPr id="41" name="Rectangle 36"/>
          <p:cNvSpPr/>
          <p:nvPr/>
        </p:nvSpPr>
        <p:spPr>
          <a:xfrm>
            <a:off x="0" y="31191528"/>
            <a:ext cx="43891200" cy="1726871"/>
          </a:xfrm>
          <a:prstGeom prst="rect">
            <a:avLst/>
          </a:prstGeom>
          <a:solidFill>
            <a:srgbClr val="21455A"/>
          </a:solidFill>
          <a:ln w="12700">
            <a:miter lim="400000"/>
          </a:ln>
        </p:spPr>
        <p:txBody>
          <a:bodyPr lIns="45719" rIns="45719" anchor="ctr"/>
          <a:lstStyle/>
          <a:p>
            <a:pPr>
              <a:defRPr sz="13900"/>
            </a:pPr>
          </a:p>
        </p:txBody>
      </p:sp>
      <p:sp>
        <p:nvSpPr>
          <p:cNvPr id="42" name="Rectangle 36"/>
          <p:cNvSpPr/>
          <p:nvPr/>
        </p:nvSpPr>
        <p:spPr>
          <a:xfrm>
            <a:off x="0" y="-15835"/>
            <a:ext cx="43891200" cy="5186924"/>
          </a:xfrm>
          <a:prstGeom prst="rect">
            <a:avLst/>
          </a:prstGeom>
          <a:solidFill>
            <a:srgbClr val="21455A"/>
          </a:solidFill>
          <a:ln w="12700">
            <a:miter lim="400000"/>
          </a:ln>
        </p:spPr>
        <p:txBody>
          <a:bodyPr lIns="45719" rIns="45719" anchor="ctr"/>
          <a:lstStyle/>
          <a:p>
            <a:pPr>
              <a:defRPr sz="13900"/>
            </a:pPr>
          </a:p>
        </p:txBody>
      </p:sp>
      <p:sp>
        <p:nvSpPr>
          <p:cNvPr id="43" name="Rounded Rectangle 6"/>
          <p:cNvSpPr/>
          <p:nvPr/>
        </p:nvSpPr>
        <p:spPr>
          <a:xfrm>
            <a:off x="731516" y="4135663"/>
            <a:ext cx="42428165" cy="27683945"/>
          </a:xfrm>
          <a:prstGeom prst="roundRect">
            <a:avLst>
              <a:gd name="adj" fmla="val 0"/>
            </a:avLst>
          </a:prstGeom>
          <a:solidFill>
            <a:srgbClr val="FFFFFF"/>
          </a:solidFill>
          <a:ln w="19050">
            <a:solidFill>
              <a:srgbClr val="21455A"/>
            </a:solidFill>
          </a:ln>
          <a:effectLst>
            <a:outerShdw sx="100000" sy="100000" kx="0" ky="0" algn="b" rotWithShape="0" blurRad="355600" dist="0" dir="0">
              <a:srgbClr val="000000">
                <a:alpha val="17000"/>
              </a:srgbClr>
            </a:outerShdw>
          </a:effectLst>
        </p:spPr>
        <p:txBody>
          <a:bodyPr lIns="45719" rIns="45719" anchor="ctr"/>
          <a:lstStyle/>
          <a:p>
            <a:pPr algn="ctr">
              <a:defRPr sz="13900">
                <a:solidFill>
                  <a:srgbClr val="FFFFFF"/>
                </a:solidFill>
              </a:defRPr>
            </a:pPr>
          </a:p>
        </p:txBody>
      </p:sp>
      <p:sp>
        <p:nvSpPr>
          <p:cNvPr id="44" name="Text Box 14"/>
          <p:cNvSpPr txBox="1"/>
          <p:nvPr/>
        </p:nvSpPr>
        <p:spPr>
          <a:xfrm>
            <a:off x="777156" y="32054964"/>
            <a:ext cx="2423321" cy="373154"/>
          </a:xfrm>
          <a:prstGeom prst="rect">
            <a:avLst/>
          </a:prstGeom>
          <a:ln w="12700">
            <a:miter lim="400000"/>
          </a:ln>
          <a:extLst>
            <a:ext uri="{C572A759-6A51-4108-AA02-DFA0A04FC94B}">
              <ma14:wrappingTextBoxFlag xmlns:ma14="http://schemas.microsoft.com/office/mac/drawingml/2011/main" val="1"/>
            </a:ext>
          </a:extLst>
        </p:spPr>
        <p:txBody>
          <a:bodyPr lIns="45622" tIns="45622" rIns="45622" bIns="45622">
            <a:spAutoFit/>
          </a:bodyPr>
          <a:lstStyle/>
          <a:p>
            <a:pPr>
              <a:lnSpc>
                <a:spcPct val="65000"/>
              </a:lnSpc>
              <a:spcBef>
                <a:spcPts val="300"/>
              </a:spcBef>
              <a:defRPr b="1" sz="500">
                <a:solidFill>
                  <a:srgbClr val="BFBFBF"/>
                </a:solidFill>
                <a:latin typeface="Arial"/>
                <a:ea typeface="Arial"/>
                <a:cs typeface="Arial"/>
                <a:sym typeface="Arial"/>
              </a:defRPr>
            </a:pPr>
            <a:r>
              <a:t>RESEARCH POSTER PRESENTATION DESIGN © 2019</a:t>
            </a:r>
          </a:p>
          <a:p>
            <a:pPr>
              <a:lnSpc>
                <a:spcPct val="65000"/>
              </a:lnSpc>
              <a:spcBef>
                <a:spcPts val="600"/>
              </a:spcBef>
              <a:defRPr b="1" sz="1100">
                <a:solidFill>
                  <a:srgbClr val="BFBFBF"/>
                </a:solidFill>
                <a:latin typeface="Arial"/>
                <a:ea typeface="Arial"/>
                <a:cs typeface="Arial"/>
                <a:sym typeface="Arial"/>
              </a:defRPr>
            </a:pPr>
            <a:r>
              <a:t>www.PosterPresentations.com</a:t>
            </a:r>
          </a:p>
        </p:txBody>
      </p:sp>
      <p:sp>
        <p:nvSpPr>
          <p:cNvPr id="45" name="Body Level One…"/>
          <p:cNvSpPr txBox="1"/>
          <p:nvPr>
            <p:ph type="body" sz="quarter" idx="1" hasCustomPrompt="1"/>
          </p:nvPr>
        </p:nvSpPr>
        <p:spPr>
          <a:prstGeom prst="rect">
            <a:avLst/>
          </a:prstGeom>
        </p:spPr>
        <p:txBody>
          <a:bodyPr/>
          <a:lstStyle/>
          <a:p>
            <a:pPr/>
            <a:r>
              <a:t>(click to edit)  MATERIALS &amp; METHODS</a:t>
            </a:r>
          </a:p>
          <a:p>
            <a:pPr lvl="1"/>
            <a:r>
              <a:t/>
            </a:r>
          </a:p>
          <a:p>
            <a:pPr lvl="2"/>
            <a:r>
              <a:t/>
            </a:r>
          </a:p>
          <a:p>
            <a:pPr lvl="3"/>
            <a:r>
              <a:t/>
            </a:r>
          </a:p>
          <a:p>
            <a:pPr lvl="4"/>
            <a:r>
              <a:t/>
            </a:r>
          </a:p>
        </p:txBody>
      </p:sp>
      <p:sp>
        <p:nvSpPr>
          <p:cNvPr id="46" name="Text Placeholder 3"/>
          <p:cNvSpPr/>
          <p:nvPr>
            <p:ph type="body" sz="quarter" idx="21" hasCustomPrompt="1"/>
          </p:nvPr>
        </p:nvSpPr>
        <p:spPr>
          <a:xfrm>
            <a:off x="982182" y="5966814"/>
            <a:ext cx="9457219" cy="873610"/>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47" name="Text Placeholder 5"/>
          <p:cNvSpPr/>
          <p:nvPr>
            <p:ph type="body" sz="quarter" idx="22" hasCustomPrompt="1"/>
          </p:nvPr>
        </p:nvSpPr>
        <p:spPr>
          <a:xfrm>
            <a:off x="1028700" y="5109836"/>
            <a:ext cx="9410701" cy="754046"/>
          </a:xfrm>
          <a:prstGeom prst="rect">
            <a:avLst/>
          </a:prstGeom>
        </p:spPr>
        <p:txBody>
          <a:bodyPr/>
          <a:lstStyle/>
          <a:p>
            <a:pPr/>
            <a:r>
              <a:t>(click to edit) INTRODUCTION or ABSTRACT</a:t>
            </a:r>
          </a:p>
        </p:txBody>
      </p:sp>
      <p:sp>
        <p:nvSpPr>
          <p:cNvPr id="48" name="Text Placeholder 5"/>
          <p:cNvSpPr/>
          <p:nvPr>
            <p:ph type="body" sz="quarter" idx="23" hasCustomPrompt="1"/>
          </p:nvPr>
        </p:nvSpPr>
        <p:spPr>
          <a:xfrm>
            <a:off x="1090242" y="14181956"/>
            <a:ext cx="9349159" cy="754046"/>
          </a:xfrm>
          <a:prstGeom prst="rect">
            <a:avLst/>
          </a:prstGeom>
        </p:spPr>
        <p:txBody>
          <a:bodyPr/>
          <a:lstStyle/>
          <a:p>
            <a:pPr/>
            <a:r>
              <a:t>(click to edit)  OBJECTIVES</a:t>
            </a:r>
          </a:p>
        </p:txBody>
      </p:sp>
      <p:sp>
        <p:nvSpPr>
          <p:cNvPr id="49" name="Text Placeholder 3"/>
          <p:cNvSpPr/>
          <p:nvPr>
            <p:ph type="body" sz="quarter" idx="24" hasCustomPrompt="1"/>
          </p:nvPr>
        </p:nvSpPr>
        <p:spPr>
          <a:xfrm>
            <a:off x="11536734" y="5939568"/>
            <a:ext cx="20719268" cy="873610"/>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50" name="Text Placeholder 3"/>
          <p:cNvSpPr/>
          <p:nvPr>
            <p:ph type="body" sz="quarter" idx="25" hasCustomPrompt="1"/>
          </p:nvPr>
        </p:nvSpPr>
        <p:spPr>
          <a:xfrm>
            <a:off x="11536733" y="17290974"/>
            <a:ext cx="20719266" cy="873610"/>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51" name="Text Placeholder 5"/>
          <p:cNvSpPr/>
          <p:nvPr>
            <p:ph type="body" sz="quarter" idx="26" hasCustomPrompt="1"/>
          </p:nvPr>
        </p:nvSpPr>
        <p:spPr>
          <a:xfrm>
            <a:off x="11536733" y="16563438"/>
            <a:ext cx="20719268" cy="754046"/>
          </a:xfrm>
          <a:prstGeom prst="rect">
            <a:avLst/>
          </a:prstGeom>
        </p:spPr>
        <p:txBody>
          <a:bodyPr/>
          <a:lstStyle/>
          <a:p>
            <a:pPr/>
            <a:r>
              <a:t>(click to edit)  RESULTS</a:t>
            </a:r>
          </a:p>
        </p:txBody>
      </p:sp>
      <p:sp>
        <p:nvSpPr>
          <p:cNvPr id="52" name="Text Placeholder 5"/>
          <p:cNvSpPr/>
          <p:nvPr>
            <p:ph type="body" sz="quarter" idx="27" hasCustomPrompt="1"/>
          </p:nvPr>
        </p:nvSpPr>
        <p:spPr>
          <a:xfrm>
            <a:off x="33353331" y="5165876"/>
            <a:ext cx="9457220" cy="752465"/>
          </a:xfrm>
          <a:prstGeom prst="rect">
            <a:avLst/>
          </a:prstGeom>
        </p:spPr>
        <p:txBody>
          <a:bodyPr/>
          <a:lstStyle/>
          <a:p>
            <a:pPr/>
            <a:r>
              <a:t>(click to edit)  CONCLUSIONS</a:t>
            </a:r>
          </a:p>
        </p:txBody>
      </p:sp>
      <p:sp>
        <p:nvSpPr>
          <p:cNvPr id="53" name="Text Placeholder 3"/>
          <p:cNvSpPr/>
          <p:nvPr>
            <p:ph type="body" sz="quarter" idx="28" hasCustomPrompt="1"/>
          </p:nvPr>
        </p:nvSpPr>
        <p:spPr>
          <a:xfrm>
            <a:off x="33353331" y="5966814"/>
            <a:ext cx="9457220" cy="846364"/>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54" name="Text Placeholder 5"/>
          <p:cNvSpPr/>
          <p:nvPr>
            <p:ph type="body" sz="quarter" idx="29" hasCustomPrompt="1"/>
          </p:nvPr>
        </p:nvSpPr>
        <p:spPr>
          <a:xfrm>
            <a:off x="33353331" y="14265456"/>
            <a:ext cx="9457221" cy="752465"/>
          </a:xfrm>
          <a:prstGeom prst="rect">
            <a:avLst/>
          </a:prstGeom>
        </p:spPr>
        <p:txBody>
          <a:bodyPr/>
          <a:lstStyle/>
          <a:p>
            <a:pPr/>
            <a:r>
              <a:t>(click to edit)  REFERENCES</a:t>
            </a:r>
          </a:p>
        </p:txBody>
      </p:sp>
      <p:sp>
        <p:nvSpPr>
          <p:cNvPr id="55" name="Text Placeholder 3"/>
          <p:cNvSpPr/>
          <p:nvPr>
            <p:ph type="body" sz="quarter" idx="30" hasCustomPrompt="1"/>
          </p:nvPr>
        </p:nvSpPr>
        <p:spPr>
          <a:xfrm>
            <a:off x="33353331" y="15067976"/>
            <a:ext cx="9459737" cy="846364"/>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56" name="Text Placeholder 5"/>
          <p:cNvSpPr/>
          <p:nvPr>
            <p:ph type="body" sz="quarter" idx="31" hasCustomPrompt="1"/>
          </p:nvPr>
        </p:nvSpPr>
        <p:spPr>
          <a:xfrm>
            <a:off x="33350813" y="25440867"/>
            <a:ext cx="9459739" cy="1323432"/>
          </a:xfrm>
          <a:prstGeom prst="rect">
            <a:avLst/>
          </a:prstGeom>
        </p:spPr>
        <p:txBody>
          <a:bodyPr/>
          <a:lstStyle/>
          <a:p>
            <a:pPr/>
            <a:r>
              <a:t>(click to edit)  ACKNOWLEDGEMENTS or  CONTACT</a:t>
            </a:r>
          </a:p>
        </p:txBody>
      </p:sp>
      <p:sp>
        <p:nvSpPr>
          <p:cNvPr id="57" name="Text Placeholder 3"/>
          <p:cNvSpPr/>
          <p:nvPr>
            <p:ph type="body" sz="quarter" idx="32" hasCustomPrompt="1"/>
          </p:nvPr>
        </p:nvSpPr>
        <p:spPr>
          <a:xfrm>
            <a:off x="33350813" y="26898547"/>
            <a:ext cx="9462256" cy="846364"/>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58" name="Text Placeholder 3"/>
          <p:cNvSpPr/>
          <p:nvPr>
            <p:ph type="body" sz="quarter" idx="33" hasCustomPrompt="1"/>
          </p:nvPr>
        </p:nvSpPr>
        <p:spPr>
          <a:xfrm>
            <a:off x="1083891" y="14995182"/>
            <a:ext cx="9355512" cy="846364"/>
          </a:xfrm>
          <a:prstGeom prst="rect">
            <a:avLst/>
          </a:prstGeom>
        </p:spPr>
        <p:txBody>
          <a:bodyPr lIns="228589" tIns="228589" rIns="228589" bIns="228589" anchor="t"/>
          <a:lstStyle>
            <a:lvl1pPr algn="l">
              <a:spcBef>
                <a:spcPts val="600"/>
              </a:spcBef>
              <a:defRPr b="0" sz="2500" u="none">
                <a:solidFill>
                  <a:srgbClr val="000000"/>
                </a:solidFill>
              </a:defRPr>
            </a:lvl1pPr>
          </a:lstStyle>
          <a:p>
            <a:pPr/>
            <a:r>
              <a:t>Type in or paste your text here</a:t>
            </a:r>
          </a:p>
        </p:txBody>
      </p:sp>
      <p:sp>
        <p:nvSpPr>
          <p:cNvPr id="59" name="Text Placeholder 76"/>
          <p:cNvSpPr/>
          <p:nvPr>
            <p:ph type="body" sz="quarter" idx="34" hasCustomPrompt="1"/>
          </p:nvPr>
        </p:nvSpPr>
        <p:spPr>
          <a:xfrm>
            <a:off x="11506200" y="2947816"/>
            <a:ext cx="20802600" cy="997270"/>
          </a:xfrm>
          <a:prstGeom prst="rect">
            <a:avLst/>
          </a:prstGeom>
        </p:spPr>
        <p:txBody>
          <a:bodyPr lIns="45719" tIns="45719" rIns="45719" bIns="45719" anchor="t"/>
          <a:lstStyle>
            <a:lvl1pPr>
              <a:spcBef>
                <a:spcPts val="1000"/>
              </a:spcBef>
              <a:defRPr b="0" sz="4400" u="none">
                <a:solidFill>
                  <a:srgbClr val="FFFFFF"/>
                </a:solidFill>
              </a:defRPr>
            </a:lvl1pPr>
          </a:lstStyle>
          <a:p>
            <a:pPr/>
            <a:r>
              <a:t>Click here to add affiliations</a:t>
            </a:r>
          </a:p>
        </p:txBody>
      </p:sp>
      <p:sp>
        <p:nvSpPr>
          <p:cNvPr id="60" name="Text Placeholder 76"/>
          <p:cNvSpPr/>
          <p:nvPr>
            <p:ph type="body" sz="quarter" idx="35" hasCustomPrompt="1"/>
          </p:nvPr>
        </p:nvSpPr>
        <p:spPr>
          <a:xfrm>
            <a:off x="11506199" y="1667656"/>
            <a:ext cx="20802602" cy="1280161"/>
          </a:xfrm>
          <a:prstGeom prst="rect">
            <a:avLst/>
          </a:prstGeom>
        </p:spPr>
        <p:txBody>
          <a:bodyPr lIns="45719" tIns="45719" rIns="45719" bIns="45719" anchor="t"/>
          <a:lstStyle>
            <a:lvl1pPr>
              <a:spcBef>
                <a:spcPts val="1500"/>
              </a:spcBef>
              <a:defRPr b="0" sz="6600" u="none">
                <a:solidFill>
                  <a:srgbClr val="FFFFFF"/>
                </a:solidFill>
              </a:defRPr>
            </a:lvl1pPr>
          </a:lstStyle>
          <a:p>
            <a:pPr/>
            <a:r>
              <a:t>Click here to add authors</a:t>
            </a:r>
          </a:p>
        </p:txBody>
      </p:sp>
      <p:sp>
        <p:nvSpPr>
          <p:cNvPr id="61" name="Text Placeholder 76"/>
          <p:cNvSpPr/>
          <p:nvPr>
            <p:ph type="body" sz="quarter" idx="36" hasCustomPrompt="1"/>
          </p:nvPr>
        </p:nvSpPr>
        <p:spPr>
          <a:xfrm>
            <a:off x="11506199" y="229664"/>
            <a:ext cx="20802602" cy="1359396"/>
          </a:xfrm>
          <a:prstGeom prst="rect">
            <a:avLst/>
          </a:prstGeom>
        </p:spPr>
        <p:txBody>
          <a:bodyPr lIns="45719" tIns="45719" rIns="45719" bIns="45719" anchor="t"/>
          <a:lstStyle>
            <a:lvl1pPr>
              <a:spcBef>
                <a:spcPts val="1900"/>
              </a:spcBef>
              <a:defRPr sz="8000" u="none">
                <a:solidFill>
                  <a:srgbClr val="FFFFFF"/>
                </a:solidFill>
              </a:defRPr>
            </a:lvl1pPr>
          </a:lstStyle>
          <a:p>
            <a:pPr/>
            <a:r>
              <a:t>Click here to add title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slideLayout" Target="../slideLayouts/slideLayout1.xml"/><Relationship Id="rId10"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6"/>
        </a:solidFill>
      </p:bgPr>
    </p:bg>
    <p:spTree>
      <p:nvGrpSpPr>
        <p:cNvPr id="1" name=""/>
        <p:cNvGrpSpPr/>
        <p:nvPr/>
      </p:nvGrpSpPr>
      <p:grpSpPr>
        <a:xfrm>
          <a:off x="0" y="0"/>
          <a:ext cx="0" cy="0"/>
          <a:chOff x="0" y="0"/>
          <a:chExt cx="0" cy="0"/>
        </a:xfrm>
      </p:grpSpPr>
      <p:graphicFrame>
        <p:nvGraphicFramePr>
          <p:cNvPr id="2" name="Table 2"/>
          <p:cNvGraphicFramePr/>
          <p:nvPr/>
        </p:nvGraphicFramePr>
        <p:xfrm>
          <a:off x="-10611120" y="14097"/>
          <a:ext cx="9776870" cy="3275083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192245"/>
                <a:gridCol w="5584624"/>
              </a:tblGrid>
              <a:tr h="1329113">
                <a:tc gridSpan="2">
                  <a:txBody>
                    <a:bodyPr/>
                    <a:lstStyle/>
                    <a:p>
                      <a:pPr algn="ctr">
                        <a:defRPr b="0" spc="600" sz="3600">
                          <a:solidFill>
                            <a:srgbClr val="1F3A4E"/>
                          </a:solidFill>
                          <a:latin typeface="Arial Black"/>
                          <a:ea typeface="Arial Black"/>
                          <a:cs typeface="Arial Black"/>
                          <a:sym typeface="Arial Black"/>
                        </a:defRPr>
                      </a:pPr>
                      <a:r>
                        <a:t>QUICK START GUIDE</a:t>
                      </a:r>
                      <a:br/>
                      <a:r>
                        <a:rPr b="1" spc="0" sz="2800">
                          <a:solidFill>
                            <a:srgbClr val="FF0000"/>
                          </a:solidFill>
                          <a:latin typeface="Trebuchet MS"/>
                          <a:ea typeface="Trebuchet MS"/>
                          <a:cs typeface="Trebuchet MS"/>
                          <a:sym typeface="Trebuchet MS"/>
                        </a:rPr>
                        <a:t>(THIS SIDEBAR WILL NOT PRINT)</a:t>
                      </a:r>
                    </a:p>
                  </a:txBody>
                  <a:tcPr marL="137160" marR="137160" marT="137160" marB="137160" anchor="t" anchorCtr="0" horzOverflow="overflow">
                    <a:solidFill>
                      <a:srgbClr val="FFC000"/>
                    </a:solidFill>
                  </a:tcPr>
                </a:tc>
                <a:tc hMerge="1">
                  <a:tcPr/>
                </a:tc>
              </a:tr>
              <a:tr h="4206624">
                <a:tc gridSpan="2">
                  <a:txBody>
                    <a:bodyPr/>
                    <a:lstStyle/>
                    <a:p>
                      <a:pPr algn="l" defTabSz="3765639">
                        <a:defRPr sz="2000">
                          <a:solidFill>
                            <a:srgbClr val="D9D9D9"/>
                          </a:solidFill>
                          <a:latin typeface="Arial"/>
                          <a:ea typeface="Arial"/>
                          <a:cs typeface="Arial"/>
                          <a:sym typeface="Arial"/>
                        </a:defRPr>
                      </a:pPr>
                      <a:r>
                        <a:t>This PowerPoint template produces a </a:t>
                      </a:r>
                      <a:r>
                        <a:rPr b="1">
                          <a:solidFill>
                            <a:srgbClr val="FFC000"/>
                          </a:solidFill>
                        </a:rPr>
                        <a:t>36"x48” Trifold </a:t>
                      </a:r>
                      <a:r>
                        <a:t>presentation poster board. You can use it to create your research poster by placing your title, subtitle, text, tables, charts and photos. </a:t>
                      </a:r>
                    </a:p>
                    <a:p>
                      <a:pPr algn="l" defTabSz="3765639">
                        <a:defRPr sz="2000">
                          <a:solidFill>
                            <a:srgbClr val="D9D9D9"/>
                          </a:solidFill>
                          <a:latin typeface="Arial"/>
                          <a:ea typeface="Arial"/>
                          <a:cs typeface="Arial"/>
                          <a:sym typeface="Arial"/>
                        </a:defRPr>
                      </a:pPr>
                    </a:p>
                    <a:p>
                      <a:pPr algn="l" defTabSz="3765639">
                        <a:defRPr sz="2000">
                          <a:solidFill>
                            <a:srgbClr val="D9D9D9"/>
                          </a:solidFill>
                          <a:latin typeface="Arial"/>
                          <a:ea typeface="Arial"/>
                          <a:cs typeface="Arial"/>
                          <a:sym typeface="Arial"/>
                        </a:defRPr>
                      </a:pPr>
                      <a:r>
                        <a:t>We provide a series of online tutorials that will guide you through the poster design process and answer your poster production questions. For complete template tutorials, go online to </a:t>
                      </a:r>
                      <a:r>
                        <a:rPr>
                          <a:solidFill>
                            <a:srgbClr val="FFC000"/>
                          </a:solidFill>
                        </a:rPr>
                        <a:t>PosterPresentations.com</a:t>
                      </a:r>
                      <a:r>
                        <a:t> and click on the  </a:t>
                      </a:r>
                      <a:r>
                        <a:rPr>
                          <a:solidFill>
                            <a:srgbClr val="FFC000"/>
                          </a:solidFill>
                        </a:rPr>
                        <a:t>HELP DESK</a:t>
                      </a:r>
                      <a:r>
                        <a:t> tab.</a:t>
                      </a:r>
                    </a:p>
                    <a:p>
                      <a:pPr algn="l" defTabSz="3765639">
                        <a:defRPr sz="2000">
                          <a:solidFill>
                            <a:srgbClr val="D9D9D9"/>
                          </a:solidFill>
                          <a:latin typeface="Arial"/>
                          <a:ea typeface="Arial"/>
                          <a:cs typeface="Arial"/>
                          <a:sym typeface="Arial"/>
                        </a:defRPr>
                      </a:pPr>
                    </a:p>
                    <a:p>
                      <a:pPr algn="l" defTabSz="3765639">
                        <a:defRPr sz="2000">
                          <a:solidFill>
                            <a:srgbClr val="D9D9D9"/>
                          </a:solidFill>
                          <a:latin typeface="Arial"/>
                          <a:ea typeface="Arial"/>
                          <a:cs typeface="Arial"/>
                          <a:sym typeface="Arial"/>
                        </a:defRPr>
                      </a:pPr>
                      <a:r>
                        <a:t>To print your poster using our same-day professional printing service, go online to </a:t>
                      </a:r>
                      <a:r>
                        <a:rPr>
                          <a:solidFill>
                            <a:srgbClr val="FFC000"/>
                          </a:solidFill>
                        </a:rPr>
                        <a:t>PosterPresentations.com</a:t>
                      </a:r>
                      <a:r>
                        <a:t> and click on "</a:t>
                      </a:r>
                      <a:r>
                        <a:rPr>
                          <a:solidFill>
                            <a:srgbClr val="FFC000"/>
                          </a:solidFill>
                        </a:rPr>
                        <a:t>Order your poster</a:t>
                      </a:r>
                      <a:r>
                        <a:t>".</a:t>
                      </a:r>
                    </a:p>
                  </a:txBody>
                  <a:tcPr marL="137160" marR="137160" marT="137160" marB="137160" anchor="t" anchorCtr="0" horzOverflow="overflow">
                    <a:solidFill>
                      <a:srgbClr val="010101"/>
                    </a:solidFill>
                  </a:tcPr>
                </a:tc>
                <a:tc hMerge="1">
                  <a:tcPr/>
                </a:tc>
              </a:tr>
              <a:tr h="4644032">
                <a:tc>
                  <a:txBody>
                    <a:bodyPr/>
                    <a:lstStyle/>
                    <a:p>
                      <a:pPr algn="ctr">
                        <a:defRPr sz="2000">
                          <a:solidFill>
                            <a:srgbClr val="1F3A4E"/>
                          </a:solidFill>
                        </a:defRPr>
                      </a:pPr>
                    </a:p>
                    <a:p>
                      <a:pPr algn="ctr">
                        <a:defRPr sz="2000">
                          <a:solidFill>
                            <a:srgbClr val="1F3A4E"/>
                          </a:solidFill>
                        </a:defRPr>
                      </a:pPr>
                    </a:p>
                    <a:p>
                      <a:pPr algn="ctr">
                        <a:defRPr sz="2000">
                          <a:solidFill>
                            <a:srgbClr val="FFFFFF"/>
                          </a:solidFill>
                          <a:latin typeface="Arial"/>
                          <a:ea typeface="Arial"/>
                          <a:cs typeface="Arial"/>
                          <a:sym typeface="Arial"/>
                        </a:defRPr>
                      </a:pPr>
                      <a:r>
                        <a:t>This is a poster template for a </a:t>
                      </a:r>
                      <a:br/>
                      <a:r>
                        <a:rPr b="1" sz="4800">
                          <a:solidFill>
                            <a:srgbClr val="FFC000"/>
                          </a:solidFill>
                        </a:rPr>
                        <a:t>TRIFOLD</a:t>
                      </a:r>
                      <a:br>
                        <a:rPr b="1" sz="4800">
                          <a:solidFill>
                            <a:srgbClr val="FFC000"/>
                          </a:solidFill>
                        </a:rPr>
                      </a:br>
                      <a:r>
                        <a:rPr b="1">
                          <a:solidFill>
                            <a:srgbClr val="FFC000"/>
                          </a:solidFill>
                        </a:rPr>
                        <a:t>(3 feet tall by 4 feet wide)</a:t>
                      </a:r>
                      <a:br>
                        <a:rPr b="1">
                          <a:solidFill>
                            <a:srgbClr val="FFC000"/>
                          </a:solidFill>
                        </a:rPr>
                      </a:br>
                      <a:r>
                        <a:t>presentation board</a:t>
                      </a:r>
                    </a:p>
                  </a:txBody>
                  <a:tcPr marL="45720" marR="45720" marT="45720" marB="45720" anchor="t" anchorCtr="0" horzOverflow="overflow">
                    <a:solidFill>
                      <a:srgbClr val="010101"/>
                    </a:solidFill>
                  </a:tcPr>
                </a:tc>
                <a:tc>
                  <a:txBody>
                    <a:bodyPr/>
                    <a:lstStyle/>
                    <a:p>
                      <a:pPr algn="l">
                        <a:defRPr b="1" sz="2400">
                          <a:solidFill>
                            <a:srgbClr val="FFC000"/>
                          </a:solidFill>
                          <a:latin typeface="Arial"/>
                          <a:ea typeface="Arial"/>
                          <a:cs typeface="Arial"/>
                          <a:sym typeface="Arial"/>
                        </a:defRPr>
                      </a:pPr>
                      <a:r>
                        <a:t>Important: Check the template size</a:t>
                      </a:r>
                      <a:br/>
                      <a:r>
                        <a:rPr b="0" sz="2000">
                          <a:solidFill>
                            <a:srgbClr val="D9D9D9"/>
                          </a:solidFill>
                        </a:rPr>
                        <a:t>Before you start working on your poster and to avoid printing problems check that you have downloaded and you are using the correct size template for your poster presentation.</a:t>
                      </a:r>
                      <a:br>
                        <a:rPr b="0" sz="2000">
                          <a:solidFill>
                            <a:srgbClr val="D9D9D9"/>
                          </a:solidFill>
                        </a:rPr>
                      </a:br>
                    </a:p>
                  </a:txBody>
                  <a:tcPr marL="137160" marR="137160" marT="137160" marB="137160" anchor="t" anchorCtr="0" horzOverflow="overflow">
                    <a:solidFill>
                      <a:srgbClr val="010101"/>
                    </a:solidFill>
                  </a:tcPr>
                </a:tc>
              </a:tr>
              <a:tr h="4288692">
                <a:tc>
                  <a:txBody>
                    <a:bodyPr/>
                    <a:lstStyle/>
                    <a:p>
                      <a:pPr algn="l">
                        <a:defRPr sz="2000">
                          <a:solidFill>
                            <a:srgbClr val="1F3A4E"/>
                          </a:solidFill>
                        </a:defRPr>
                      </a:pPr>
                    </a:p>
                  </a:txBody>
                  <a:tcPr marL="45720" marR="45720" marT="45720" marB="45720" anchor="t" anchorCtr="0" horzOverflow="overflow">
                    <a:blipFill rotWithShape="1">
                      <a:blip r:embed="rId2"/>
                      <a:srcRect l="0" t="0" r="0" b="0"/>
                      <a:stretch>
                        <a:fillRect/>
                      </a:stretch>
                    </a:blipFill>
                  </a:tcPr>
                </a:tc>
                <a:tc>
                  <a:txBody>
                    <a:bodyPr/>
                    <a:lstStyle/>
                    <a:p>
                      <a:pPr algn="l">
                        <a:defRPr b="1" sz="2400">
                          <a:solidFill>
                            <a:srgbClr val="FFC000"/>
                          </a:solidFill>
                          <a:latin typeface="Arial"/>
                          <a:ea typeface="Arial"/>
                          <a:cs typeface="Arial"/>
                          <a:sym typeface="Arial"/>
                        </a:defRPr>
                      </a:pPr>
                      <a:r>
                        <a:t>How to </a:t>
                      </a:r>
                      <a:r>
                        <a:rPr sz="4000"/>
                        <a:t>Zoom in </a:t>
                      </a:r>
                      <a:r>
                        <a:t>and </a:t>
                      </a:r>
                      <a:r>
                        <a:rPr sz="1800"/>
                        <a:t>out</a:t>
                      </a:r>
                    </a:p>
                    <a:p>
                      <a:pPr algn="l">
                        <a:defRPr sz="2000">
                          <a:solidFill>
                            <a:srgbClr val="D9D9D9"/>
                          </a:solidFill>
                          <a:latin typeface="Arial"/>
                          <a:ea typeface="Arial"/>
                          <a:cs typeface="Arial"/>
                          <a:sym typeface="Arial"/>
                        </a:defRPr>
                      </a:pPr>
                      <a:r>
                        <a:t>Use the PowerPoint zoom tool to adjust the screen magnification to view comfortably. PowerPoint provides 2 ways to zoom: </a:t>
                      </a:r>
                      <a:br/>
                      <a:r>
                        <a:rPr>
                          <a:solidFill>
                            <a:srgbClr val="FFC000"/>
                          </a:solidFill>
                        </a:rPr>
                        <a:t>1. </a:t>
                      </a:r>
                      <a:r>
                        <a:t>On the top menu bar click on the VIEW tab and then click on ZOOM. Choose the zoom percentage that works best for you. </a:t>
                      </a:r>
                      <a:br/>
                      <a:r>
                        <a:rPr>
                          <a:solidFill>
                            <a:srgbClr val="FFC000"/>
                          </a:solidFill>
                        </a:rPr>
                        <a:t>2. </a:t>
                      </a:r>
                      <a:r>
                        <a:t>For better zoom flexibility, use the zoom slider at the bottom right of the window.</a:t>
                      </a:r>
                    </a:p>
                  </a:txBody>
                  <a:tcPr marL="137160" marR="137160" marT="137160" marB="137160" anchor="t" anchorCtr="0" horzOverflow="overflow">
                    <a:solidFill>
                      <a:srgbClr val="010101"/>
                    </a:solidFill>
                  </a:tcPr>
                </a:tc>
              </a:tr>
              <a:tr h="1800526">
                <a:tc gridSpan="2">
                  <a:txBody>
                    <a:bodyPr/>
                    <a:lstStyle/>
                    <a:p>
                      <a:pPr algn="l">
                        <a:defRPr b="1" sz="2400">
                          <a:solidFill>
                            <a:srgbClr val="FFC000"/>
                          </a:solidFill>
                          <a:latin typeface="Arial"/>
                          <a:ea typeface="Arial"/>
                          <a:cs typeface="Arial"/>
                          <a:sym typeface="Arial"/>
                        </a:defRPr>
                      </a:pPr>
                      <a:r>
                        <a:t>Ruler and Guides</a:t>
                      </a:r>
                      <a:br/>
                      <a:r>
                        <a:rPr b="0" sz="2000">
                          <a:solidFill>
                            <a:srgbClr val="D9D9D9"/>
                          </a:solidFil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45720" marR="45720" marT="45720" marB="45720" anchor="t" anchorCtr="0" horzOverflow="overflow">
                    <a:solidFill>
                      <a:srgbClr val="010101"/>
                    </a:solidFill>
                  </a:tcPr>
                </a:tc>
                <a:tc hMerge="1">
                  <a:tcPr/>
                </a:tc>
              </a:tr>
              <a:tr h="3824339">
                <a:tc>
                  <a:txBody>
                    <a:bodyPr/>
                    <a:lstStyle/>
                    <a:p>
                      <a:pPr algn="l">
                        <a:defRPr sz="2000">
                          <a:solidFill>
                            <a:srgbClr val="1F3A4E"/>
                          </a:solidFill>
                        </a:defRPr>
                      </a:pPr>
                    </a:p>
                  </a:txBody>
                  <a:tcPr marL="45720" marR="45720" marT="45720" marB="45720" anchor="t" anchorCtr="0" horzOverflow="overflow">
                    <a:blipFill rotWithShape="1">
                      <a:blip r:embed="rId3"/>
                      <a:srcRect l="0" t="0" r="0" b="0"/>
                      <a:stretch>
                        <a:fillRect/>
                      </a:stretch>
                    </a:blipFill>
                  </a:tcPr>
                </a:tc>
                <a:tc>
                  <a:txBody>
                    <a:bodyPr/>
                    <a:lstStyle/>
                    <a:p>
                      <a:pPr lvl="1" indent="0" algn="l" defTabSz="114300">
                        <a:defRPr b="1" sz="2400">
                          <a:solidFill>
                            <a:srgbClr val="FFC000"/>
                          </a:solidFill>
                          <a:latin typeface="Arial"/>
                          <a:ea typeface="Arial"/>
                          <a:cs typeface="Arial"/>
                          <a:sym typeface="Arial"/>
                        </a:defRPr>
                      </a:pPr>
                      <a:r>
                        <a:t>Headers and text containers</a:t>
                      </a:r>
                      <a:br/>
                      <a:r>
                        <a:rPr b="0" sz="2000">
                          <a:solidFill>
                            <a:srgbClr val="D9D9D9"/>
                          </a:solidFill>
                        </a:rPr>
                        <a:t>Included in this template are commonly used section headers such as Abstract, Objectives, Methods, Results, etc. </a:t>
                      </a:r>
                      <a:br>
                        <a:rPr b="0" sz="2000">
                          <a:solidFill>
                            <a:srgbClr val="D9D9D9"/>
                          </a:solidFill>
                        </a:rPr>
                      </a:br>
                      <a:r>
                        <a:rPr b="0" sz="2000"/>
                        <a:t>-</a:t>
                      </a:r>
                      <a:r>
                        <a:rPr b="0" sz="2000">
                          <a:solidFill>
                            <a:srgbClr val="FFFFFF"/>
                          </a:solidFill>
                        </a:rPr>
                        <a:t> </a:t>
                      </a:r>
                      <a:r>
                        <a:rPr b="0" sz="2000">
                          <a:solidFill>
                            <a:srgbClr val="D9D9D9"/>
                          </a:solidFill>
                        </a:rPr>
                        <a:t>Click inside a section header to add its text. </a:t>
                      </a:r>
                      <a:br>
                        <a:rPr b="0" sz="2000">
                          <a:solidFill>
                            <a:srgbClr val="D9D9D9"/>
                          </a:solidFill>
                        </a:rPr>
                      </a:br>
                      <a:r>
                        <a:rPr b="0" sz="2000"/>
                        <a:t>-</a:t>
                      </a:r>
                      <a:r>
                        <a:rPr b="0" sz="2000">
                          <a:solidFill>
                            <a:srgbClr val="FFFFFF"/>
                          </a:solidFill>
                        </a:rPr>
                        <a:t> </a:t>
                      </a:r>
                      <a:r>
                        <a:rPr b="0" sz="2000">
                          <a:solidFill>
                            <a:srgbClr val="D9D9D9"/>
                          </a:solidFill>
                        </a:rPr>
                        <a:t>To add another header, click on edge of the section box so that it is outlined. Copy and paste it. </a:t>
                      </a:r>
                      <a:br>
                        <a:rPr b="0" sz="2000">
                          <a:solidFill>
                            <a:srgbClr val="D9D9D9"/>
                          </a:solidFill>
                        </a:rPr>
                      </a:br>
                      <a:r>
                        <a:rPr b="0" sz="2000"/>
                        <a:t>-</a:t>
                      </a:r>
                      <a:r>
                        <a:rPr b="0" sz="2000">
                          <a:solidFill>
                            <a:srgbClr val="FFFFFF"/>
                          </a:solidFill>
                        </a:rPr>
                        <a:t> </a:t>
                      </a:r>
                      <a:r>
                        <a:rPr b="0" sz="2000">
                          <a:solidFill>
                            <a:srgbClr val="D9D9D9"/>
                          </a:solidFill>
                        </a:rPr>
                        <a:t>To increase its size, click on the white circles and expand to the the desired size.</a:t>
                      </a:r>
                    </a:p>
                  </a:txBody>
                  <a:tcPr marL="137160" marR="137160" marT="137160" marB="137160" anchor="t" anchorCtr="0" horzOverflow="overflow">
                    <a:solidFill>
                      <a:srgbClr val="010101"/>
                    </a:solidFill>
                  </a:tcPr>
                </a:tc>
              </a:tr>
              <a:tr h="3519134">
                <a:tc gridSpan="2">
                  <a:txBody>
                    <a:bodyPr/>
                    <a:lstStyle/>
                    <a:p>
                      <a:pPr algn="l">
                        <a:defRPr b="1" sz="2400">
                          <a:solidFill>
                            <a:srgbClr val="FFC000"/>
                          </a:solidFill>
                          <a:latin typeface="Arial"/>
                          <a:ea typeface="Arial"/>
                          <a:cs typeface="Arial"/>
                          <a:sym typeface="Arial"/>
                        </a:defRPr>
                      </a:pPr>
                      <a:r>
                        <a:t>Adding content to the poster</a:t>
                      </a:r>
                    </a:p>
                    <a:p>
                      <a:pPr algn="l">
                        <a:defRPr sz="2000">
                          <a:solidFill>
                            <a:srgbClr val="D9D9D9"/>
                          </a:solidFill>
                          <a:latin typeface="Arial"/>
                          <a:ea typeface="Arial"/>
                          <a:cs typeface="Arial"/>
                          <a:sym typeface="Arial"/>
                        </a:defRPr>
                      </a:pPr>
                      <a: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lgn="l">
                        <a:buSzPct val="100000"/>
                        <a:buChar char="-"/>
                        <a:defRPr sz="2000">
                          <a:solidFill>
                            <a:srgbClr val="D9D9D9"/>
                          </a:solidFill>
                          <a:latin typeface="Arial"/>
                          <a:ea typeface="Arial"/>
                          <a:cs typeface="Arial"/>
                          <a:sym typeface="Arial"/>
                        </a:defRPr>
                      </a:pPr>
                      <a:r>
                        <a:t>If you run out of room, try to reduce the size of your fonts and/or the size of your graphics. If there is a lot of empty space try to increase your font sizes and the size of your graphics. The font used for references can be smaller.</a:t>
                      </a:r>
                    </a:p>
                  </a:txBody>
                  <a:tcPr marL="45720" marR="45720" marT="45720" marB="45720" anchor="t" anchorCtr="0" horzOverflow="overflow">
                    <a:solidFill>
                      <a:srgbClr val="010101"/>
                    </a:solidFill>
                  </a:tcPr>
                </a:tc>
                <a:tc hMerge="1">
                  <a:tcPr/>
                </a:tc>
              </a:tr>
              <a:tr h="2377657">
                <a:tc gridSpan="2">
                  <a:txBody>
                    <a:bodyPr/>
                    <a:lstStyle/>
                    <a:p>
                      <a:pPr algn="l" defTabSz="1518341">
                        <a:defRPr b="1" sz="2400">
                          <a:solidFill>
                            <a:srgbClr val="FFC000"/>
                          </a:solidFill>
                          <a:latin typeface="Arial"/>
                          <a:ea typeface="Arial"/>
                          <a:cs typeface="Arial"/>
                          <a:sym typeface="Arial"/>
                        </a:defRPr>
                      </a:pPr>
                      <a:r>
                        <a:t>Photos</a:t>
                      </a:r>
                    </a:p>
                    <a:p>
                      <a:pPr algn="l" defTabSz="977900">
                        <a:defRPr sz="2000">
                          <a:solidFill>
                            <a:srgbClr val="D9D9D9"/>
                          </a:solidFill>
                          <a:latin typeface="Arial"/>
                          <a:ea typeface="Arial"/>
                          <a:cs typeface="Arial"/>
                          <a:sym typeface="Arial"/>
                        </a:defRPr>
                      </a:pPr>
                      <a: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137160" marT="137160" marB="137160" anchor="t" anchorCtr="0" horzOverflow="overflow">
                    <a:solidFill>
                      <a:srgbClr val="010101"/>
                    </a:solidFill>
                  </a:tcPr>
                </a:tc>
                <a:tc hMerge="1">
                  <a:tcPr/>
                </a:tc>
              </a:tr>
              <a:tr h="2293170">
                <a:tc gridSpan="2">
                  <a:txBody>
                    <a:bodyPr/>
                    <a:lstStyle/>
                    <a:p>
                      <a:pPr algn="l">
                        <a:defRPr sz="2000">
                          <a:solidFill>
                            <a:srgbClr val="FFFFFF"/>
                          </a:solidFill>
                          <a:latin typeface="Arial"/>
                          <a:ea typeface="Arial"/>
                          <a:cs typeface="Arial"/>
                          <a:sym typeface="Arial"/>
                        </a:defRPr>
                      </a:pPr>
                    </a:p>
                  </a:txBody>
                  <a:tcPr marL="137160" marR="137160" marT="137160" marB="137160" anchor="t" anchorCtr="0" horzOverflow="overflow">
                    <a:blipFill rotWithShape="1">
                      <a:blip r:embed="rId4"/>
                      <a:srcRect l="0" t="0" r="0" b="0"/>
                      <a:stretch>
                        <a:fillRect/>
                      </a:stretch>
                    </a:blipFill>
                  </a:tcPr>
                </a:tc>
                <a:tc hMerge="1">
                  <a:tcPr/>
                </a:tc>
              </a:tr>
              <a:tr h="1280277">
                <a:tc gridSpan="2">
                  <a:txBody>
                    <a:bodyPr/>
                    <a:lstStyle/>
                    <a:p>
                      <a:pPr algn="l" defTabSz="1518341">
                        <a:defRPr b="1" sz="2400">
                          <a:solidFill>
                            <a:srgbClr val="FFC000"/>
                          </a:solidFill>
                          <a:latin typeface="Arial"/>
                          <a:ea typeface="Arial"/>
                          <a:cs typeface="Arial"/>
                          <a:sym typeface="Arial"/>
                        </a:defRPr>
                      </a:pPr>
                      <a:r>
                        <a:t>Quality check your graphics</a:t>
                      </a:r>
                    </a:p>
                    <a:p>
                      <a:pPr algn="l" defTabSz="1518341">
                        <a:defRPr sz="2000">
                          <a:solidFill>
                            <a:srgbClr val="D9D9D9"/>
                          </a:solidFill>
                          <a:latin typeface="Arial"/>
                          <a:ea typeface="Arial"/>
                          <a:cs typeface="Arial"/>
                          <a:sym typeface="Arial"/>
                        </a:defRPr>
                      </a:pPr>
                      <a:r>
                        <a:t>Zoom in and look at your images at 100%-200% magnification. If they look clear, they will print well. </a:t>
                      </a:r>
                    </a:p>
                  </a:txBody>
                  <a:tcPr marL="137160" marR="137160" marT="137160" marB="137160" anchor="t" anchorCtr="0" horzOverflow="overflow">
                    <a:solidFill>
                      <a:srgbClr val="010101"/>
                    </a:solidFill>
                  </a:tcPr>
                </a:tc>
                <a:tc hMerge="1">
                  <a:tcPr/>
                </a:tc>
              </a:tr>
              <a:tr h="3187270">
                <a:tc gridSpan="2">
                  <a:txBody>
                    <a:bodyPr/>
                    <a:lstStyle/>
                    <a:p>
                      <a:pPr algn="l" defTabSz="1518341">
                        <a:defRPr sz="2000">
                          <a:solidFill>
                            <a:srgbClr val="FFFFFF"/>
                          </a:solidFill>
                          <a:latin typeface="Arial"/>
                          <a:ea typeface="Arial"/>
                          <a:cs typeface="Arial"/>
                          <a:sym typeface="Arial"/>
                        </a:defRPr>
                      </a:pPr>
                    </a:p>
                  </a:txBody>
                  <a:tcPr marL="137160" marR="137160" marT="137160" marB="137160" anchor="t" anchorCtr="0" horzOverflow="overflow">
                    <a:blipFill rotWithShape="1">
                      <a:blip r:embed="rId5"/>
                      <a:srcRect l="0" t="0" r="0" b="0"/>
                      <a:stretch>
                        <a:fillRect/>
                      </a:stretch>
                    </a:blipFill>
                  </a:tcPr>
                </a:tc>
                <a:tc hMerge="1">
                  <a:tcPr/>
                </a:tc>
              </a:tr>
            </a:tbl>
          </a:graphicData>
        </a:graphic>
      </p:graphicFrame>
      <p:graphicFrame>
        <p:nvGraphicFramePr>
          <p:cNvPr id="3" name="Table 3"/>
          <p:cNvGraphicFramePr/>
          <p:nvPr/>
        </p:nvGraphicFramePr>
        <p:xfrm>
          <a:off x="44695228" y="-84749"/>
          <a:ext cx="9430189" cy="3307507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343835"/>
                <a:gridCol w="1381559"/>
                <a:gridCol w="4704794"/>
              </a:tblGrid>
              <a:tr h="1756431">
                <a:tc gridSpan="3">
                  <a:txBody>
                    <a:bodyPr/>
                    <a:lstStyle/>
                    <a:p>
                      <a:pPr algn="ctr">
                        <a:defRPr b="0" spc="600" sz="4000">
                          <a:solidFill>
                            <a:srgbClr val="1F3A4E"/>
                          </a:solidFill>
                          <a:latin typeface="Arial Black"/>
                          <a:ea typeface="Arial Black"/>
                          <a:cs typeface="Arial Black"/>
                          <a:sym typeface="Arial Black"/>
                        </a:defRPr>
                      </a:pPr>
                      <a:r>
                        <a:t>QUICK START GUIDE</a:t>
                      </a:r>
                      <a:br/>
                      <a:r>
                        <a:rPr b="1" spc="0" sz="3200">
                          <a:solidFill>
                            <a:srgbClr val="FF0000"/>
                          </a:solidFill>
                          <a:latin typeface="Trebuchet MS"/>
                          <a:ea typeface="Trebuchet MS"/>
                          <a:cs typeface="Trebuchet MS"/>
                          <a:sym typeface="Trebuchet MS"/>
                        </a:rPr>
                        <a:t>(THIS SIDEBAR WILL NOT PRINT)</a:t>
                      </a:r>
                    </a:p>
                  </a:txBody>
                  <a:tcPr marL="137160" marR="137160" marT="137160" marB="137160" anchor="t" anchorCtr="0" horzOverflow="overflow">
                    <a:solidFill>
                      <a:srgbClr val="FFC000"/>
                    </a:solidFill>
                  </a:tcPr>
                </a:tc>
                <a:tc hMerge="1">
                  <a:tcPr/>
                </a:tc>
                <a:tc hMerge="1">
                  <a:tcPr/>
                </a:tc>
              </a:tr>
              <a:tr h="5563101">
                <a:tc gridSpan="3">
                  <a:txBody>
                    <a:bodyPr/>
                    <a:lstStyle/>
                    <a:p>
                      <a:pPr algn="l">
                        <a:defRPr b="1" sz="2800">
                          <a:solidFill>
                            <a:srgbClr val="FFC000"/>
                          </a:solidFill>
                          <a:latin typeface="Arial"/>
                          <a:ea typeface="Arial"/>
                          <a:cs typeface="Arial"/>
                          <a:sym typeface="Arial"/>
                        </a:defRPr>
                      </a:pPr>
                      <a:r>
                        <a:t>How to change the template colors</a:t>
                      </a:r>
                    </a:p>
                    <a:p>
                      <a:pPr algn="l" defTabSz="114300">
                        <a:defRPr sz="2400">
                          <a:solidFill>
                            <a:srgbClr val="D9D9D9"/>
                          </a:solidFill>
                          <a:latin typeface="Arial"/>
                          <a:ea typeface="Arial"/>
                          <a:cs typeface="Arial"/>
                          <a:sym typeface="Arial"/>
                        </a:defRPr>
                      </a:pPr>
                      <a:r>
                        <a:t>You can change the overall template color theme by clicking on the COLORS dropdown menu under the DESIGN tab. You can see a tutorial here: </a:t>
                      </a:r>
                      <a:r>
                        <a:rPr u="sng">
                          <a:solidFill>
                            <a:srgbClr val="F59E00"/>
                          </a:solidFill>
                          <a:uFill>
                            <a:solidFill>
                              <a:srgbClr val="F59E00"/>
                            </a:solidFill>
                          </a:uFill>
                          <a:latin typeface="+mn-lt"/>
                          <a:ea typeface="+mn-ea"/>
                          <a:cs typeface="+mn-cs"/>
                          <a:sym typeface="Calibri"/>
                          <a:hlinkClick r:id="rId6" invalidUrl="" action="" tgtFrame="" tooltip="" history="1" highlightClick="0" endSnd="0"/>
                        </a:rPr>
                        <a:t>https://www.posterpresentations.com/how-to-change-the-research-poster-template-colors.html</a:t>
                      </a:r>
                      <a:endParaRPr>
                        <a:solidFill>
                          <a:srgbClr val="FFC000"/>
                        </a:solidFill>
                      </a:endParaRPr>
                    </a:p>
                    <a:p>
                      <a:pPr algn="l" defTabSz="114300">
                        <a:defRPr sz="2400">
                          <a:solidFill>
                            <a:srgbClr val="D9D9D9"/>
                          </a:solidFill>
                          <a:latin typeface="Arial"/>
                          <a:ea typeface="Arial"/>
                          <a:cs typeface="Arial"/>
                          <a:sym typeface="Arial"/>
                        </a:defRPr>
                      </a:pPr>
                    </a:p>
                    <a:p>
                      <a:pPr algn="l" defTabSz="114300">
                        <a:defRPr sz="2400">
                          <a:solidFill>
                            <a:srgbClr val="D9D9D9"/>
                          </a:solidFill>
                          <a:latin typeface="Arial"/>
                          <a:ea typeface="Arial"/>
                          <a:cs typeface="Arial"/>
                          <a:sym typeface="Arial"/>
                        </a:defRPr>
                      </a:pPr>
                      <a:r>
                        <a:t>You can also manually change the color of individual elements by going to VIEW &gt; SLIDE MASTER. On the left side of your screen select the background master where you can change the template background, column sizes, etc. </a:t>
                      </a:r>
                    </a:p>
                    <a:p>
                      <a:pPr algn="l" defTabSz="114300">
                        <a:defRPr sz="2400">
                          <a:solidFill>
                            <a:srgbClr val="D9D9D9"/>
                          </a:solidFill>
                          <a:latin typeface="Arial"/>
                          <a:ea typeface="Arial"/>
                          <a:cs typeface="Arial"/>
                          <a:sym typeface="Arial"/>
                        </a:defRPr>
                      </a:pPr>
                    </a:p>
                    <a:p>
                      <a:pPr algn="l" defTabSz="114300">
                        <a:defRPr sz="2400">
                          <a:solidFill>
                            <a:srgbClr val="D9D9D9"/>
                          </a:solidFill>
                          <a:latin typeface="Arial"/>
                          <a:ea typeface="Arial"/>
                          <a:cs typeface="Arial"/>
                          <a:sym typeface="Arial"/>
                        </a:defRPr>
                      </a:pPr>
                      <a:r>
                        <a:t>After you finish working on the SLIDE MASTER, it is important that you go to VIEW &gt; NORMAL to continue working on your poster. </a:t>
                      </a:r>
                    </a:p>
                  </a:txBody>
                  <a:tcPr marL="137160" marR="137160" marT="137160" marB="137160" anchor="t" anchorCtr="0" horzOverflow="overflow">
                    <a:solidFill>
                      <a:srgbClr val="000000"/>
                    </a:solidFill>
                  </a:tcPr>
                </a:tc>
                <a:tc hMerge="1">
                  <a:tcPr/>
                </a:tc>
                <a:tc hMerge="1">
                  <a:tcPr/>
                </a:tc>
              </a:tr>
              <a:tr h="3667719">
                <a:tc gridSpan="3">
                  <a:txBody>
                    <a:bodyPr/>
                    <a:lstStyle/>
                    <a:p>
                      <a:pPr algn="l">
                        <a:defRPr b="1" sz="2800">
                          <a:solidFill>
                            <a:srgbClr val="FFC000"/>
                          </a:solidFill>
                          <a:latin typeface="Arial"/>
                          <a:ea typeface="Arial"/>
                          <a:cs typeface="Arial"/>
                          <a:sym typeface="Arial"/>
                        </a:defRPr>
                      </a:pPr>
                      <a:r>
                        <a:t>How to change the column layout configuration</a:t>
                      </a:r>
                    </a:p>
                    <a:p>
                      <a:pPr algn="l">
                        <a:defRPr sz="2400">
                          <a:solidFill>
                            <a:srgbClr val="D9D9D9"/>
                          </a:solidFill>
                          <a:latin typeface="Arial"/>
                          <a:ea typeface="Arial"/>
                          <a:cs typeface="Arial"/>
                          <a:sym typeface="Arial"/>
                        </a:defRPr>
                      </a:pPr>
                      <a:r>
                        <a:t>You can manually change the configuration on the columns by going to VIEW &gt; SLIDE MASTER. You can delete columns, resize them or modify them as needed for your layout. </a:t>
                      </a:r>
                    </a:p>
                    <a:p>
                      <a:pPr algn="l" defTabSz="3765365">
                        <a:defRPr sz="2400">
                          <a:solidFill>
                            <a:srgbClr val="D9D9D9"/>
                          </a:solidFill>
                          <a:latin typeface="Arial"/>
                          <a:ea typeface="Arial"/>
                          <a:cs typeface="Arial"/>
                          <a:sym typeface="Arial"/>
                        </a:defRPr>
                      </a:pPr>
                      <a:r>
                        <a:t>You can see a tutorial here: </a:t>
                      </a:r>
                      <a:r>
                        <a:rPr u="sng">
                          <a:solidFill>
                            <a:srgbClr val="FFC000"/>
                          </a:solidFill>
                        </a:rPr>
                        <a:t>https://www.posterpresentations.com/how-to-change-the-column-configuration.html</a:t>
                      </a:r>
                    </a:p>
                  </a:txBody>
                  <a:tcPr marL="137160" marR="137160" marT="137160" marB="137160" anchor="t" anchorCtr="0" horzOverflow="overflow">
                    <a:solidFill>
                      <a:srgbClr val="000000"/>
                    </a:solidFill>
                  </a:tcPr>
                </a:tc>
                <a:tc hMerge="1">
                  <a:tcPr/>
                </a:tc>
                <a:tc hMerge="1">
                  <a:tcPr/>
                </a:tc>
              </a:tr>
              <a:tr h="5177074">
                <a:tc gridSpan="2">
                  <a:txBody>
                    <a:bodyPr/>
                    <a:lstStyle/>
                    <a:p>
                      <a:pPr algn="l" defTabSz="1518341">
                        <a:defRPr sz="2400">
                          <a:solidFill>
                            <a:srgbClr val="D9D9D9"/>
                          </a:solidFill>
                          <a:latin typeface="Arial"/>
                          <a:ea typeface="Arial"/>
                          <a:cs typeface="Arial"/>
                          <a:sym typeface="Arial"/>
                        </a:defRPr>
                      </a:pPr>
                    </a:p>
                  </a:txBody>
                  <a:tcPr marL="137160" marR="137160" marT="137160" marB="137160" anchor="t" anchorCtr="0" horzOverflow="overflow">
                    <a:blipFill rotWithShape="1">
                      <a:blip r:embed="rId7"/>
                      <a:srcRect l="0" t="0" r="0" b="0"/>
                      <a:stretch>
                        <a:fillRect/>
                      </a:stretch>
                    </a:blipFill>
                  </a:tcPr>
                </a:tc>
                <a:tc hMerge="1">
                  <a:tcPr/>
                </a:tc>
                <a:tc rowSpan="2">
                  <a:txBody>
                    <a:bodyPr/>
                    <a:lstStyle/>
                    <a:p>
                      <a:pPr algn="l" defTabSz="1518341">
                        <a:defRPr b="1" sz="2800">
                          <a:solidFill>
                            <a:srgbClr val="FFC000"/>
                          </a:solidFill>
                          <a:latin typeface="Arial"/>
                          <a:ea typeface="Arial"/>
                          <a:cs typeface="Arial"/>
                          <a:sym typeface="Arial"/>
                        </a:defRPr>
                      </a:pPr>
                      <a:r>
                        <a:t>How to hide the QUICK START GUIDE bars from the sides of the template</a:t>
                      </a:r>
                    </a:p>
                    <a:p>
                      <a:pPr algn="l" defTabSz="114300">
                        <a:defRPr sz="2400">
                          <a:solidFill>
                            <a:srgbClr val="D9D9D9"/>
                          </a:solidFill>
                          <a:latin typeface="Arial"/>
                          <a:ea typeface="Arial"/>
                          <a:cs typeface="Arial"/>
                          <a:sym typeface="Arial"/>
                        </a:defRPr>
                      </a:pPr>
                      <a:r>
                        <a:t>The Quick Start Guides </a:t>
                      </a:r>
                      <a:r>
                        <a:rPr u="sng"/>
                        <a:t>are outside the template’s printable area</a:t>
                      </a:r>
                      <a:r>
                        <a:t> and they will not be on the printed poster. </a:t>
                      </a:r>
                    </a:p>
                    <a:p>
                      <a:pPr algn="l" defTabSz="114300">
                        <a:defRPr sz="2400">
                          <a:solidFill>
                            <a:srgbClr val="D9D9D9"/>
                          </a:solidFill>
                          <a:latin typeface="Arial"/>
                          <a:ea typeface="Arial"/>
                          <a:cs typeface="Arial"/>
                          <a:sym typeface="Arial"/>
                        </a:defRPr>
                      </a:pPr>
                    </a:p>
                    <a:p>
                      <a:pPr algn="l" defTabSz="114300">
                        <a:defRPr sz="2400">
                          <a:solidFill>
                            <a:srgbClr val="D9D9D9"/>
                          </a:solidFill>
                          <a:latin typeface="Arial"/>
                          <a:ea typeface="Arial"/>
                          <a:cs typeface="Arial"/>
                          <a:sym typeface="Arial"/>
                        </a:defRPr>
                      </a:pPr>
                      <a:r>
                        <a:t>If you create a PDF file from your template, the guides will not be included.</a:t>
                      </a:r>
                    </a:p>
                    <a:p>
                      <a:pPr algn="l" defTabSz="114300">
                        <a:defRPr sz="2400">
                          <a:solidFill>
                            <a:srgbClr val="D9D9D9"/>
                          </a:solidFill>
                          <a:latin typeface="Arial"/>
                          <a:ea typeface="Arial"/>
                          <a:cs typeface="Arial"/>
                          <a:sym typeface="Arial"/>
                        </a:defRPr>
                      </a:pPr>
                    </a:p>
                    <a:p>
                      <a:pPr algn="l" defTabSz="114300">
                        <a:defRPr sz="2400">
                          <a:solidFill>
                            <a:srgbClr val="D9D9D9"/>
                          </a:solidFill>
                          <a:latin typeface="Arial"/>
                          <a:ea typeface="Arial"/>
                          <a:cs typeface="Arial"/>
                          <a:sym typeface="Arial"/>
                        </a:defRPr>
                      </a:pPr>
                      <a:r>
                        <a:t>To hide the guides click on the </a:t>
                      </a:r>
                      <a:r>
                        <a:rPr b="1"/>
                        <a:t>Home</a:t>
                      </a:r>
                      <a:r>
                        <a:t> tab (top of the screen) and then click on the </a:t>
                      </a:r>
                      <a:r>
                        <a:rPr b="1"/>
                        <a:t>Layout</a:t>
                      </a:r>
                      <a:r>
                        <a:t> button below to see the available layouts. Choose the </a:t>
                      </a:r>
                      <a:r>
                        <a:rPr b="1"/>
                        <a:t>Without Guides </a:t>
                      </a:r>
                      <a:r>
                        <a:t>layout.</a:t>
                      </a:r>
                    </a:p>
                  </a:txBody>
                  <a:tcPr marL="137160" marR="137160" marT="137160" marB="137160" anchor="t" anchorCtr="0" horzOverflow="overflow">
                    <a:solidFill>
                      <a:srgbClr val="010101"/>
                    </a:solidFill>
                  </a:tcPr>
                </a:tc>
              </a:tr>
              <a:tr h="2888327">
                <a:tc gridSpan="2">
                  <a:txBody>
                    <a:bodyPr/>
                    <a:lstStyle/>
                    <a:p>
                      <a:pPr algn="l" defTabSz="1518341">
                        <a:defRPr sz="2400">
                          <a:solidFill>
                            <a:srgbClr val="D9D9D9"/>
                          </a:solidFill>
                          <a:latin typeface="Arial"/>
                          <a:ea typeface="Arial"/>
                          <a:cs typeface="Arial"/>
                          <a:sym typeface="Arial"/>
                        </a:defRPr>
                      </a:pPr>
                    </a:p>
                  </a:txBody>
                  <a:tcPr marL="137160" marR="137160" marT="137160" marB="137160" anchor="t" anchorCtr="0" horzOverflow="overflow">
                    <a:solidFill>
                      <a:srgbClr val="010101"/>
                    </a:solidFill>
                  </a:tcPr>
                </a:tc>
                <a:tc hMerge="1">
                  <a:tcPr/>
                </a:tc>
                <a:tc vMerge="1">
                  <a:tcPr/>
                </a:tc>
              </a:tr>
              <a:tr h="3781426">
                <a:tc gridSpan="2">
                  <a:txBody>
                    <a:bodyPr/>
                    <a:lstStyle/>
                    <a:p>
                      <a:pPr algn="l">
                        <a:defRPr b="1" sz="2800">
                          <a:solidFill>
                            <a:srgbClr val="FFC000"/>
                          </a:solidFill>
                          <a:latin typeface="Arial"/>
                          <a:ea typeface="Arial"/>
                          <a:cs typeface="Arial"/>
                          <a:sym typeface="Arial"/>
                        </a:defRPr>
                      </a:pPr>
                      <a:r>
                        <a:t>How to preview your poster prior to printing</a:t>
                      </a:r>
                    </a:p>
                    <a:p>
                      <a:pPr algn="l">
                        <a:defRPr sz="2400">
                          <a:solidFill>
                            <a:srgbClr val="D9D9D9"/>
                          </a:solidFill>
                          <a:latin typeface="Arial"/>
                          <a:ea typeface="Arial"/>
                          <a:cs typeface="Arial"/>
                          <a:sym typeface="Arial"/>
                        </a:defRPr>
                      </a:pPr>
                      <a:r>
                        <a:t>You can preview your poster at any time by pressing the </a:t>
                      </a:r>
                      <a:r>
                        <a:rPr>
                          <a:solidFill>
                            <a:srgbClr val="FFC000"/>
                          </a:solidFill>
                        </a:rPr>
                        <a:t>F5 key</a:t>
                      </a:r>
                      <a:r>
                        <a:t> on your keyboard. You will see on the screen what's on your poster and how it should look when printed. Press the </a:t>
                      </a:r>
                      <a:r>
                        <a:rPr>
                          <a:solidFill>
                            <a:srgbClr val="FFC000"/>
                          </a:solidFill>
                        </a:rPr>
                        <a:t>ESC key </a:t>
                      </a:r>
                      <a:r>
                        <a:t>to exit Preview.</a:t>
                      </a:r>
                    </a:p>
                  </a:txBody>
                  <a:tcPr marL="137160" marR="137160" marT="137160" marB="137160" anchor="t" anchorCtr="0" horzOverflow="overflow">
                    <a:solidFill>
                      <a:srgbClr val="010101"/>
                    </a:solidFill>
                  </a:tcPr>
                </a:tc>
                <a:tc hMerge="1">
                  <a:tcPr/>
                </a:tc>
                <a:tc>
                  <a:txBody>
                    <a:bodyPr/>
                    <a:lstStyle/>
                    <a:p>
                      <a:pPr algn="ctr">
                        <a:defRPr b="1" sz="11500">
                          <a:solidFill>
                            <a:srgbClr val="D9D9D9"/>
                          </a:solidFill>
                          <a:latin typeface="Arial"/>
                          <a:ea typeface="Arial"/>
                          <a:cs typeface="Arial"/>
                          <a:sym typeface="Arial"/>
                        </a:defRPr>
                      </a:pPr>
                      <a:r>
                        <a:t>F5</a:t>
                      </a:r>
                      <a:r>
                        <a:rPr b="0" sz="2400"/>
                        <a:t> </a:t>
                      </a:r>
                    </a:p>
                  </a:txBody>
                  <a:tcPr marL="137160" marR="137160" marT="137160" marB="137160" anchor="ctr" anchorCtr="0" horzOverflow="overflow">
                    <a:solidFill>
                      <a:srgbClr val="0D0D0D"/>
                    </a:solidFill>
                  </a:tcPr>
                </a:tc>
              </a:tr>
              <a:tr h="5674009">
                <a:tc gridSpan="3">
                  <a:txBody>
                    <a:bodyPr/>
                    <a:lstStyle/>
                    <a:p>
                      <a:pPr algn="l" defTabSz="1518341">
                        <a:defRPr b="1" sz="2800">
                          <a:solidFill>
                            <a:srgbClr val="FFC000"/>
                          </a:solidFill>
                          <a:latin typeface="Arial"/>
                          <a:ea typeface="Arial"/>
                          <a:cs typeface="Arial"/>
                          <a:sym typeface="Arial"/>
                        </a:defRPr>
                      </a:pPr>
                      <a:r>
                        <a:t>How to print your poster</a:t>
                      </a:r>
                    </a:p>
                    <a:p>
                      <a:pPr algn="l" defTabSz="114300">
                        <a:defRPr sz="2400">
                          <a:solidFill>
                            <a:srgbClr val="D9D9D9"/>
                          </a:solidFill>
                          <a:latin typeface="Arial"/>
                          <a:ea typeface="Arial"/>
                          <a:cs typeface="Arial"/>
                          <a:sym typeface="Arial"/>
                        </a:defRPr>
                      </a:pPr>
                      <a:r>
                        <a:t>When you are ready to have your poster printed go online to </a:t>
                      </a:r>
                      <a:r>
                        <a:rPr>
                          <a:solidFill>
                            <a:srgbClr val="FFC000"/>
                          </a:solidFill>
                        </a:rPr>
                        <a:t>PosterPresentations.com</a:t>
                      </a:r>
                      <a:r>
                        <a:t> and click on the "</a:t>
                      </a:r>
                      <a:r>
                        <a:rPr>
                          <a:solidFill>
                            <a:srgbClr val="FFC000"/>
                          </a:solidFill>
                        </a:rPr>
                        <a:t>Order Your Poster</a:t>
                      </a:r>
                      <a:r>
                        <a:t>" button. You can have your poster printed on professional papers, fabric for easy traveling and a variety of other materials. </a:t>
                      </a:r>
                    </a:p>
                    <a:p>
                      <a:pPr algn="l" defTabSz="114300">
                        <a:defRPr sz="2400">
                          <a:solidFill>
                            <a:srgbClr val="D9D9D9"/>
                          </a:solidFill>
                          <a:latin typeface="Arial"/>
                          <a:ea typeface="Arial"/>
                          <a:cs typeface="Arial"/>
                          <a:sym typeface="Arial"/>
                        </a:defRPr>
                      </a:pPr>
                      <a: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algn="l" defTabSz="114300">
                        <a:defRPr sz="2400">
                          <a:solidFill>
                            <a:srgbClr val="D9D9D9"/>
                          </a:solidFill>
                          <a:latin typeface="Arial"/>
                          <a:ea typeface="Arial"/>
                          <a:cs typeface="Arial"/>
                          <a:sym typeface="Arial"/>
                        </a:defRPr>
                      </a:pPr>
                      <a:br/>
                      <a:r>
                        <a:t>Go to </a:t>
                      </a:r>
                      <a:r>
                        <a:rPr>
                          <a:solidFill>
                            <a:srgbClr val="FFC000"/>
                          </a:solidFill>
                        </a:rPr>
                        <a:t>PosterPresentations.com</a:t>
                      </a:r>
                      <a:r>
                        <a:t> for more information.</a:t>
                      </a:r>
                    </a:p>
                  </a:txBody>
                  <a:tcPr marL="137160" marR="137160" marT="137160" marB="137160" anchor="t" anchorCtr="0" horzOverflow="overflow">
                    <a:solidFill>
                      <a:srgbClr val="010101"/>
                    </a:solidFill>
                  </a:tcPr>
                </a:tc>
                <a:tc hMerge="1">
                  <a:tcPr/>
                </a:tc>
                <a:tc hMerge="1">
                  <a:tcPr/>
                </a:tc>
              </a:tr>
              <a:tr h="1354778">
                <a:tc gridSpan="3">
                  <a:txBody>
                    <a:bodyPr/>
                    <a:lstStyle/>
                    <a:p>
                      <a:pPr algn="l">
                        <a:defRPr sz="2400">
                          <a:solidFill>
                            <a:srgbClr val="1F3A4E"/>
                          </a:solidFill>
                        </a:defRPr>
                      </a:pPr>
                    </a:p>
                  </a:txBody>
                  <a:tcPr marL="137160" marR="137160" marT="137160" marB="137160" anchor="t" anchorCtr="0" horzOverflow="overflow">
                    <a:blipFill rotWithShape="1">
                      <a:blip r:embed="rId8"/>
                      <a:srcRect l="0" t="0" r="0" b="0"/>
                      <a:stretch>
                        <a:fillRect/>
                      </a:stretch>
                    </a:blipFill>
                  </a:tcPr>
                </a:tc>
                <a:tc hMerge="1">
                  <a:tcPr/>
                </a:tc>
                <a:tc hMerge="1">
                  <a:tcPr/>
                </a:tc>
              </a:tr>
              <a:tr h="3212204">
                <a:tc>
                  <a:txBody>
                    <a:bodyPr/>
                    <a:lstStyle/>
                    <a:p>
                      <a:pPr algn="l">
                        <a:lnSpc>
                          <a:spcPts val="2600"/>
                        </a:lnSpc>
                        <a:defRPr sz="1800"/>
                      </a:pPr>
                      <a:r>
                        <a:rPr sz="2000">
                          <a:solidFill>
                            <a:srgbClr val="D9D9D9"/>
                          </a:solidFill>
                          <a:latin typeface="Arial"/>
                          <a:ea typeface="Arial"/>
                          <a:cs typeface="Arial"/>
                          <a:sym typeface="Arial"/>
                        </a:rPr>
                        <a:t>© 2019 PosterPresentations.com 2117 Fourth Street , STE C        
Berkeley CA 94710 USA</a:t>
                      </a:r>
                    </a:p>
                  </a:txBody>
                  <a:tcPr marL="137160" marR="137160" marT="137160" marB="137160" anchor="t" anchorCtr="0" horzOverflow="overflow">
                    <a:solidFill>
                      <a:srgbClr val="010101"/>
                    </a:solidFill>
                  </a:tcPr>
                </a:tc>
                <a:tc gridSpan="2">
                  <a:txBody>
                    <a:bodyPr/>
                    <a:lstStyle/>
                    <a:p>
                      <a:pPr algn="l">
                        <a:defRPr b="1" sz="2400">
                          <a:solidFill>
                            <a:srgbClr val="D0D0D0"/>
                          </a:solidFill>
                          <a:latin typeface="Arial"/>
                          <a:ea typeface="Arial"/>
                          <a:cs typeface="Arial"/>
                          <a:sym typeface="Arial"/>
                        </a:defRPr>
                      </a:pPr>
                      <a:r>
                        <a:t>For complete tutorials visit:</a:t>
                      </a:r>
                    </a:p>
                    <a:p>
                      <a:pPr algn="l">
                        <a:defRPr b="1" sz="1800">
                          <a:solidFill>
                            <a:srgbClr val="FFC000"/>
                          </a:solidFill>
                          <a:latin typeface="Arial"/>
                          <a:ea typeface="Arial"/>
                          <a:cs typeface="Arial"/>
                          <a:sym typeface="Arial"/>
                        </a:defRPr>
                      </a:pPr>
                      <a:r>
                        <a:t>https://www.posterpresentations.com/helpdesk.html</a:t>
                      </a:r>
                    </a:p>
                  </a:txBody>
                  <a:tcPr marL="137160" marR="137160" marT="137160" marB="137160" anchor="t" anchorCtr="0" horzOverflow="overflow">
                    <a:solidFill>
                      <a:srgbClr val="010101"/>
                    </a:solidFill>
                  </a:tcPr>
                </a:tc>
                <a:tc hMerge="1">
                  <a:tcPr/>
                </a:tc>
              </a:tr>
            </a:tbl>
          </a:graphicData>
        </a:graphic>
      </p:graphicFrame>
      <p:sp>
        <p:nvSpPr>
          <p:cNvPr id="4" name="Rectangle 36"/>
          <p:cNvSpPr/>
          <p:nvPr/>
        </p:nvSpPr>
        <p:spPr>
          <a:xfrm>
            <a:off x="0" y="31191528"/>
            <a:ext cx="43891200" cy="1726871"/>
          </a:xfrm>
          <a:prstGeom prst="rect">
            <a:avLst/>
          </a:prstGeom>
          <a:solidFill>
            <a:srgbClr val="21455A"/>
          </a:solidFill>
          <a:ln w="12700">
            <a:miter lim="400000"/>
          </a:ln>
        </p:spPr>
        <p:txBody>
          <a:bodyPr lIns="45719" rIns="45719" anchor="ctr"/>
          <a:lstStyle/>
          <a:p>
            <a:pPr>
              <a:defRPr sz="13900"/>
            </a:pPr>
          </a:p>
        </p:txBody>
      </p:sp>
      <p:sp>
        <p:nvSpPr>
          <p:cNvPr id="5" name="Rectangle 36"/>
          <p:cNvSpPr/>
          <p:nvPr/>
        </p:nvSpPr>
        <p:spPr>
          <a:xfrm>
            <a:off x="0" y="-15835"/>
            <a:ext cx="43891200" cy="5186924"/>
          </a:xfrm>
          <a:prstGeom prst="rect">
            <a:avLst/>
          </a:prstGeom>
          <a:solidFill>
            <a:srgbClr val="21455A"/>
          </a:solidFill>
          <a:ln w="12700">
            <a:miter lim="400000"/>
          </a:ln>
        </p:spPr>
        <p:txBody>
          <a:bodyPr lIns="45719" rIns="45719" anchor="ctr"/>
          <a:lstStyle/>
          <a:p>
            <a:pPr>
              <a:defRPr sz="13900"/>
            </a:pPr>
          </a:p>
        </p:txBody>
      </p:sp>
      <p:sp>
        <p:nvSpPr>
          <p:cNvPr id="6" name="Rounded Rectangle 6"/>
          <p:cNvSpPr/>
          <p:nvPr/>
        </p:nvSpPr>
        <p:spPr>
          <a:xfrm>
            <a:off x="731516" y="4135663"/>
            <a:ext cx="42428165" cy="27683945"/>
          </a:xfrm>
          <a:prstGeom prst="roundRect">
            <a:avLst>
              <a:gd name="adj" fmla="val 0"/>
            </a:avLst>
          </a:prstGeom>
          <a:solidFill>
            <a:srgbClr val="FFFFFF"/>
          </a:solidFill>
          <a:ln w="19050">
            <a:solidFill>
              <a:srgbClr val="21455A"/>
            </a:solidFill>
          </a:ln>
          <a:effectLst>
            <a:outerShdw sx="100000" sy="100000" kx="0" ky="0" algn="b" rotWithShape="0" blurRad="355600" dist="0" dir="0">
              <a:srgbClr val="000000">
                <a:alpha val="17000"/>
              </a:srgbClr>
            </a:outerShdw>
          </a:effectLst>
        </p:spPr>
        <p:txBody>
          <a:bodyPr lIns="45719" rIns="45719" anchor="ctr"/>
          <a:lstStyle/>
          <a:p>
            <a:pPr algn="ctr">
              <a:defRPr sz="13900">
                <a:solidFill>
                  <a:srgbClr val="FFFFFF"/>
                </a:solidFill>
              </a:defRPr>
            </a:pPr>
          </a:p>
        </p:txBody>
      </p:sp>
      <p:sp>
        <p:nvSpPr>
          <p:cNvPr id="7" name="Text Box 14"/>
          <p:cNvSpPr txBox="1"/>
          <p:nvPr/>
        </p:nvSpPr>
        <p:spPr>
          <a:xfrm>
            <a:off x="777156" y="32054964"/>
            <a:ext cx="2423321" cy="373154"/>
          </a:xfrm>
          <a:prstGeom prst="rect">
            <a:avLst/>
          </a:prstGeom>
          <a:ln w="12700">
            <a:miter lim="400000"/>
          </a:ln>
          <a:extLst>
            <a:ext uri="{C572A759-6A51-4108-AA02-DFA0A04FC94B}">
              <ma14:wrappingTextBoxFlag xmlns:ma14="http://schemas.microsoft.com/office/mac/drawingml/2011/main" val="1"/>
            </a:ext>
          </a:extLst>
        </p:spPr>
        <p:txBody>
          <a:bodyPr lIns="45622" tIns="45622" rIns="45622" bIns="45622">
            <a:spAutoFit/>
          </a:bodyPr>
          <a:lstStyle/>
          <a:p>
            <a:pPr>
              <a:lnSpc>
                <a:spcPct val="65000"/>
              </a:lnSpc>
              <a:spcBef>
                <a:spcPts val="300"/>
              </a:spcBef>
              <a:defRPr b="1" sz="500">
                <a:solidFill>
                  <a:srgbClr val="BFBFBF"/>
                </a:solidFill>
                <a:latin typeface="Arial"/>
                <a:ea typeface="Arial"/>
                <a:cs typeface="Arial"/>
                <a:sym typeface="Arial"/>
              </a:defRPr>
            </a:pPr>
            <a:r>
              <a:t>RESEARCH POSTER PRESENTATION DESIGN © 2019</a:t>
            </a:r>
          </a:p>
          <a:p>
            <a:pPr>
              <a:lnSpc>
                <a:spcPct val="65000"/>
              </a:lnSpc>
              <a:spcBef>
                <a:spcPts val="600"/>
              </a:spcBef>
              <a:defRPr b="1" sz="1100">
                <a:solidFill>
                  <a:srgbClr val="BFBFBF"/>
                </a:solidFill>
                <a:latin typeface="Arial"/>
                <a:ea typeface="Arial"/>
                <a:cs typeface="Arial"/>
                <a:sym typeface="Arial"/>
              </a:defRPr>
            </a:pPr>
            <a:r>
              <a:t>www.PosterPresentations.com</a:t>
            </a:r>
          </a:p>
        </p:txBody>
      </p:sp>
      <p:sp>
        <p:nvSpPr>
          <p:cNvPr id="8" name="Body Level One…"/>
          <p:cNvSpPr txBox="1"/>
          <p:nvPr>
            <p:ph type="body" idx="1" hasCustomPrompt="1"/>
          </p:nvPr>
        </p:nvSpPr>
        <p:spPr>
          <a:xfrm>
            <a:off x="11536733" y="5118934"/>
            <a:ext cx="20719268" cy="754046"/>
          </a:xfrm>
          <a:prstGeom prst="rect">
            <a:avLst/>
          </a:prstGeom>
          <a:ln w="12700">
            <a:miter lim="400000"/>
          </a:ln>
          <a:extLst>
            <a:ext uri="{C572A759-6A51-4108-AA02-DFA0A04FC94B}">
              <ma14:wrappingTextBoxFlag xmlns:ma14="http://schemas.microsoft.com/office/mac/drawingml/2011/main" val="1"/>
            </a:ext>
          </a:extLst>
        </p:spPr>
        <p:txBody>
          <a:bodyPr lIns="91436" tIns="91436" rIns="91436" bIns="91436" anchor="ctr">
            <a:normAutofit fontScale="100000" lnSpcReduction="0"/>
          </a:bodyPr>
          <a:lstStyle/>
          <a:p>
            <a:pPr/>
            <a:r>
              <a:t>(click to edit)  MATERIALS &amp; METHODS</a:t>
            </a:r>
          </a:p>
          <a:p>
            <a:pPr lvl="1"/>
            <a:r>
              <a:t/>
            </a:r>
          </a:p>
          <a:p>
            <a:pPr lvl="2"/>
            <a:r>
              <a:t/>
            </a:r>
          </a:p>
          <a:p>
            <a:pPr lvl="3"/>
            <a:r>
              <a:t/>
            </a:r>
          </a:p>
          <a:p>
            <a:pPr lvl="4"/>
            <a:r>
              <a:t/>
            </a:r>
          </a:p>
        </p:txBody>
      </p:sp>
      <p:sp>
        <p:nvSpPr>
          <p:cNvPr id="9" name="Title Text"/>
          <p:cNvSpPr txBox="1"/>
          <p:nvPr>
            <p:ph type="title"/>
          </p:nvPr>
        </p:nvSpPr>
        <p:spPr>
          <a:xfrm>
            <a:off x="2194560" y="1318260"/>
            <a:ext cx="39502079" cy="54864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10" name="Slide Number"/>
          <p:cNvSpPr txBox="1"/>
          <p:nvPr>
            <p:ph type="sldNum" sz="quarter" idx="2"/>
          </p:nvPr>
        </p:nvSpPr>
        <p:spPr>
          <a:xfrm>
            <a:off x="21214080" y="29634178"/>
            <a:ext cx="10241281" cy="17526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9"/>
    <p:sldLayoutId id="2147483650" r:id="rId10"/>
  </p:sldLayoutIdLst>
  <p:transition xmlns:p14="http://schemas.microsoft.com/office/powerpoint/2010/main" spd="med" advClick="1"/>
  <p:txStyles>
    <p:titleStyle>
      <a:lvl1pPr marL="0" marR="0" indent="0" algn="ctr" defTabSz="4388899" rtl="0" latinLnBrk="0">
        <a:lnSpc>
          <a:spcPct val="100000"/>
        </a:lnSpc>
        <a:spcBef>
          <a:spcPts val="0"/>
        </a:spcBef>
        <a:spcAft>
          <a:spcPts val="0"/>
        </a:spcAft>
        <a:buClrTx/>
        <a:buSzTx/>
        <a:buFontTx/>
        <a:buNone/>
        <a:tabLst/>
        <a:defRPr b="0" baseline="0" cap="none" i="0" spc="0" strike="noStrike" sz="8800" u="none">
          <a:solidFill>
            <a:srgbClr val="FFFFFF"/>
          </a:solidFill>
          <a:uFillTx/>
          <a:latin typeface="Trebuchet MS"/>
          <a:ea typeface="Trebuchet MS"/>
          <a:cs typeface="Trebuchet MS"/>
          <a:sym typeface="Trebuchet MS"/>
        </a:defRPr>
      </a:lvl1pPr>
      <a:lvl2pPr marL="0" marR="0" indent="0" algn="ctr" defTabSz="4388899" rtl="0" latinLnBrk="0">
        <a:lnSpc>
          <a:spcPct val="100000"/>
        </a:lnSpc>
        <a:spcBef>
          <a:spcPts val="0"/>
        </a:spcBef>
        <a:spcAft>
          <a:spcPts val="0"/>
        </a:spcAft>
        <a:buClrTx/>
        <a:buSzTx/>
        <a:buFontTx/>
        <a:buNone/>
        <a:tabLst/>
        <a:defRPr b="0" baseline="0" cap="none" i="0" spc="0" strike="noStrike" sz="8800" u="none">
          <a:solidFill>
            <a:srgbClr val="FFFFFF"/>
          </a:solidFill>
          <a:uFillTx/>
          <a:latin typeface="Trebuchet MS"/>
          <a:ea typeface="Trebuchet MS"/>
          <a:cs typeface="Trebuchet MS"/>
          <a:sym typeface="Trebuchet MS"/>
        </a:defRPr>
      </a:lvl2pPr>
      <a:lvl3pPr marL="0" marR="0" indent="0" algn="ctr" defTabSz="4388899" rtl="0" latinLnBrk="0">
        <a:lnSpc>
          <a:spcPct val="100000"/>
        </a:lnSpc>
        <a:spcBef>
          <a:spcPts val="0"/>
        </a:spcBef>
        <a:spcAft>
          <a:spcPts val="0"/>
        </a:spcAft>
        <a:buClrTx/>
        <a:buSzTx/>
        <a:buFontTx/>
        <a:buNone/>
        <a:tabLst/>
        <a:defRPr b="0" baseline="0" cap="none" i="0" spc="0" strike="noStrike" sz="8800" u="none">
          <a:solidFill>
            <a:srgbClr val="FFFFFF"/>
          </a:solidFill>
          <a:uFillTx/>
          <a:latin typeface="Trebuchet MS"/>
          <a:ea typeface="Trebuchet MS"/>
          <a:cs typeface="Trebuchet MS"/>
          <a:sym typeface="Trebuchet MS"/>
        </a:defRPr>
      </a:lvl3pPr>
      <a:lvl4pPr marL="0" marR="0" indent="0" algn="ctr" defTabSz="4388899" rtl="0" latinLnBrk="0">
        <a:lnSpc>
          <a:spcPct val="100000"/>
        </a:lnSpc>
        <a:spcBef>
          <a:spcPts val="0"/>
        </a:spcBef>
        <a:spcAft>
          <a:spcPts val="0"/>
        </a:spcAft>
        <a:buClrTx/>
        <a:buSzTx/>
        <a:buFontTx/>
        <a:buNone/>
        <a:tabLst/>
        <a:defRPr b="0" baseline="0" cap="none" i="0" spc="0" strike="noStrike" sz="8800" u="none">
          <a:solidFill>
            <a:srgbClr val="FFFFFF"/>
          </a:solidFill>
          <a:uFillTx/>
          <a:latin typeface="Trebuchet MS"/>
          <a:ea typeface="Trebuchet MS"/>
          <a:cs typeface="Trebuchet MS"/>
          <a:sym typeface="Trebuchet MS"/>
        </a:defRPr>
      </a:lvl4pPr>
      <a:lvl5pPr marL="0" marR="0" indent="0" algn="ctr" defTabSz="4388899" rtl="0" latinLnBrk="0">
        <a:lnSpc>
          <a:spcPct val="100000"/>
        </a:lnSpc>
        <a:spcBef>
          <a:spcPts val="0"/>
        </a:spcBef>
        <a:spcAft>
          <a:spcPts val="0"/>
        </a:spcAft>
        <a:buClrTx/>
        <a:buSzTx/>
        <a:buFontTx/>
        <a:buNone/>
        <a:tabLst/>
        <a:defRPr b="0" baseline="0" cap="none" i="0" spc="0" strike="noStrike" sz="8800" u="none">
          <a:solidFill>
            <a:srgbClr val="FFFFFF"/>
          </a:solidFill>
          <a:uFillTx/>
          <a:latin typeface="Trebuchet MS"/>
          <a:ea typeface="Trebuchet MS"/>
          <a:cs typeface="Trebuchet MS"/>
          <a:sym typeface="Trebuchet MS"/>
        </a:defRPr>
      </a:lvl5pPr>
      <a:lvl6pPr marL="0" marR="0" indent="0" algn="ctr" defTabSz="4388899" rtl="0" latinLnBrk="0">
        <a:lnSpc>
          <a:spcPct val="100000"/>
        </a:lnSpc>
        <a:spcBef>
          <a:spcPts val="0"/>
        </a:spcBef>
        <a:spcAft>
          <a:spcPts val="0"/>
        </a:spcAft>
        <a:buClrTx/>
        <a:buSzTx/>
        <a:buFontTx/>
        <a:buNone/>
        <a:tabLst/>
        <a:defRPr b="0" baseline="0" cap="none" i="0" spc="0" strike="noStrike" sz="8800" u="none">
          <a:solidFill>
            <a:srgbClr val="FFFFFF"/>
          </a:solidFill>
          <a:uFillTx/>
          <a:latin typeface="Trebuchet MS"/>
          <a:ea typeface="Trebuchet MS"/>
          <a:cs typeface="Trebuchet MS"/>
          <a:sym typeface="Trebuchet MS"/>
        </a:defRPr>
      </a:lvl6pPr>
      <a:lvl7pPr marL="0" marR="0" indent="0" algn="ctr" defTabSz="4388899" rtl="0" latinLnBrk="0">
        <a:lnSpc>
          <a:spcPct val="100000"/>
        </a:lnSpc>
        <a:spcBef>
          <a:spcPts val="0"/>
        </a:spcBef>
        <a:spcAft>
          <a:spcPts val="0"/>
        </a:spcAft>
        <a:buClrTx/>
        <a:buSzTx/>
        <a:buFontTx/>
        <a:buNone/>
        <a:tabLst/>
        <a:defRPr b="0" baseline="0" cap="none" i="0" spc="0" strike="noStrike" sz="8800" u="none">
          <a:solidFill>
            <a:srgbClr val="FFFFFF"/>
          </a:solidFill>
          <a:uFillTx/>
          <a:latin typeface="Trebuchet MS"/>
          <a:ea typeface="Trebuchet MS"/>
          <a:cs typeface="Trebuchet MS"/>
          <a:sym typeface="Trebuchet MS"/>
        </a:defRPr>
      </a:lvl7pPr>
      <a:lvl8pPr marL="0" marR="0" indent="0" algn="ctr" defTabSz="4388899" rtl="0" latinLnBrk="0">
        <a:lnSpc>
          <a:spcPct val="100000"/>
        </a:lnSpc>
        <a:spcBef>
          <a:spcPts val="0"/>
        </a:spcBef>
        <a:spcAft>
          <a:spcPts val="0"/>
        </a:spcAft>
        <a:buClrTx/>
        <a:buSzTx/>
        <a:buFontTx/>
        <a:buNone/>
        <a:tabLst/>
        <a:defRPr b="0" baseline="0" cap="none" i="0" spc="0" strike="noStrike" sz="8800" u="none">
          <a:solidFill>
            <a:srgbClr val="FFFFFF"/>
          </a:solidFill>
          <a:uFillTx/>
          <a:latin typeface="Trebuchet MS"/>
          <a:ea typeface="Trebuchet MS"/>
          <a:cs typeface="Trebuchet MS"/>
          <a:sym typeface="Trebuchet MS"/>
        </a:defRPr>
      </a:lvl8pPr>
      <a:lvl9pPr marL="0" marR="0" indent="0" algn="ctr" defTabSz="4388899" rtl="0" latinLnBrk="0">
        <a:lnSpc>
          <a:spcPct val="100000"/>
        </a:lnSpc>
        <a:spcBef>
          <a:spcPts val="0"/>
        </a:spcBef>
        <a:spcAft>
          <a:spcPts val="0"/>
        </a:spcAft>
        <a:buClrTx/>
        <a:buSzTx/>
        <a:buFontTx/>
        <a:buNone/>
        <a:tabLst/>
        <a:defRPr b="0" baseline="0" cap="none" i="0" spc="0" strike="noStrike" sz="8800" u="none">
          <a:solidFill>
            <a:srgbClr val="FFFFFF"/>
          </a:solidFill>
          <a:uFillTx/>
          <a:latin typeface="Trebuchet MS"/>
          <a:ea typeface="Trebuchet MS"/>
          <a:cs typeface="Trebuchet MS"/>
          <a:sym typeface="Trebuchet MS"/>
        </a:defRPr>
      </a:lvl9pPr>
    </p:titleStyle>
    <p:bodyStyle>
      <a:lvl1pPr marL="0" marR="0" indent="0" algn="ctr" defTabSz="4388899" rtl="0" latinLnBrk="0">
        <a:lnSpc>
          <a:spcPct val="100000"/>
        </a:lnSpc>
        <a:spcBef>
          <a:spcPts val="800"/>
        </a:spcBef>
        <a:spcAft>
          <a:spcPts val="0"/>
        </a:spcAft>
        <a:buClrTx/>
        <a:buSzTx/>
        <a:buFontTx/>
        <a:buNone/>
        <a:tabLst/>
        <a:defRPr b="1" baseline="0" cap="none" i="0" spc="0" strike="noStrike" sz="3700" u="sng">
          <a:solidFill>
            <a:srgbClr val="21455A"/>
          </a:solidFill>
          <a:uFillTx/>
          <a:latin typeface="+mn-lt"/>
          <a:ea typeface="+mn-ea"/>
          <a:cs typeface="+mn-cs"/>
          <a:sym typeface="Calibri"/>
        </a:defRPr>
      </a:lvl1pPr>
      <a:lvl2pPr marL="2570352" marR="0" indent="-375901" algn="ctr" defTabSz="4388899" rtl="0" latinLnBrk="0">
        <a:lnSpc>
          <a:spcPct val="100000"/>
        </a:lnSpc>
        <a:spcBef>
          <a:spcPts val="800"/>
        </a:spcBef>
        <a:spcAft>
          <a:spcPts val="0"/>
        </a:spcAft>
        <a:buClrTx/>
        <a:buSzPct val="100000"/>
        <a:buFontTx/>
        <a:buChar char="–"/>
        <a:tabLst/>
        <a:defRPr b="1" baseline="0" cap="none" i="0" spc="0" strike="noStrike" sz="3700" u="sng">
          <a:solidFill>
            <a:srgbClr val="21455A"/>
          </a:solidFill>
          <a:uFillTx/>
          <a:latin typeface="+mn-lt"/>
          <a:ea typeface="+mn-ea"/>
          <a:cs typeface="+mn-cs"/>
          <a:sym typeface="Calibri"/>
        </a:defRPr>
      </a:lvl2pPr>
      <a:lvl3pPr marL="4738877" marR="0" indent="-349977" algn="ctr" defTabSz="4388899" rtl="0" latinLnBrk="0">
        <a:lnSpc>
          <a:spcPct val="100000"/>
        </a:lnSpc>
        <a:spcBef>
          <a:spcPts val="800"/>
        </a:spcBef>
        <a:spcAft>
          <a:spcPts val="0"/>
        </a:spcAft>
        <a:buClrTx/>
        <a:buSzPct val="100000"/>
        <a:buFontTx/>
        <a:buChar char="•"/>
        <a:tabLst/>
        <a:defRPr b="1" baseline="0" cap="none" i="0" spc="0" strike="noStrike" sz="3700" u="sng">
          <a:solidFill>
            <a:srgbClr val="21455A"/>
          </a:solidFill>
          <a:uFillTx/>
          <a:latin typeface="+mn-lt"/>
          <a:ea typeface="+mn-ea"/>
          <a:cs typeface="+mn-cs"/>
          <a:sym typeface="Calibri"/>
        </a:defRPr>
      </a:lvl3pPr>
      <a:lvl4pPr marL="7006239" marR="0" indent="-422888" algn="ctr" defTabSz="4388899" rtl="0" latinLnBrk="0">
        <a:lnSpc>
          <a:spcPct val="100000"/>
        </a:lnSpc>
        <a:spcBef>
          <a:spcPts val="800"/>
        </a:spcBef>
        <a:spcAft>
          <a:spcPts val="0"/>
        </a:spcAft>
        <a:buClrTx/>
        <a:buSzPct val="100000"/>
        <a:buFontTx/>
        <a:buChar char="–"/>
        <a:tabLst/>
        <a:defRPr b="1" baseline="0" cap="none" i="0" spc="0" strike="noStrike" sz="3700" u="sng">
          <a:solidFill>
            <a:srgbClr val="21455A"/>
          </a:solidFill>
          <a:uFillTx/>
          <a:latin typeface="+mn-lt"/>
          <a:ea typeface="+mn-ea"/>
          <a:cs typeface="+mn-cs"/>
          <a:sym typeface="Calibri"/>
        </a:defRPr>
      </a:lvl4pPr>
      <a:lvl5pPr marL="9200688" marR="0" indent="-422888" algn="ctr" defTabSz="4388899" rtl="0" latinLnBrk="0">
        <a:lnSpc>
          <a:spcPct val="100000"/>
        </a:lnSpc>
        <a:spcBef>
          <a:spcPts val="800"/>
        </a:spcBef>
        <a:spcAft>
          <a:spcPts val="0"/>
        </a:spcAft>
        <a:buClrTx/>
        <a:buSzPct val="100000"/>
        <a:buFontTx/>
        <a:buChar char="»"/>
        <a:tabLst/>
        <a:defRPr b="1" baseline="0" cap="none" i="0" spc="0" strike="noStrike" sz="3700" u="sng">
          <a:solidFill>
            <a:srgbClr val="21455A"/>
          </a:solidFill>
          <a:uFillTx/>
          <a:latin typeface="+mn-lt"/>
          <a:ea typeface="+mn-ea"/>
          <a:cs typeface="+mn-cs"/>
          <a:sym typeface="Calibri"/>
        </a:defRPr>
      </a:lvl5pPr>
      <a:lvl6pPr marL="11395140" marR="0" indent="-422888" algn="ctr" defTabSz="4388899" rtl="0" latinLnBrk="0">
        <a:lnSpc>
          <a:spcPct val="100000"/>
        </a:lnSpc>
        <a:spcBef>
          <a:spcPts val="800"/>
        </a:spcBef>
        <a:spcAft>
          <a:spcPts val="0"/>
        </a:spcAft>
        <a:buClrTx/>
        <a:buSzPct val="100000"/>
        <a:buFontTx/>
        <a:buChar char="•"/>
        <a:tabLst/>
        <a:defRPr b="1" baseline="0" cap="none" i="0" spc="0" strike="noStrike" sz="3700" u="sng">
          <a:solidFill>
            <a:srgbClr val="21455A"/>
          </a:solidFill>
          <a:uFillTx/>
          <a:latin typeface="+mn-lt"/>
          <a:ea typeface="+mn-ea"/>
          <a:cs typeface="+mn-cs"/>
          <a:sym typeface="Calibri"/>
        </a:defRPr>
      </a:lvl6pPr>
      <a:lvl7pPr marL="13589589" marR="0" indent="-422888" algn="ctr" defTabSz="4388899" rtl="0" latinLnBrk="0">
        <a:lnSpc>
          <a:spcPct val="100000"/>
        </a:lnSpc>
        <a:spcBef>
          <a:spcPts val="800"/>
        </a:spcBef>
        <a:spcAft>
          <a:spcPts val="0"/>
        </a:spcAft>
        <a:buClrTx/>
        <a:buSzPct val="100000"/>
        <a:buFontTx/>
        <a:buChar char="•"/>
        <a:tabLst/>
        <a:defRPr b="1" baseline="0" cap="none" i="0" spc="0" strike="noStrike" sz="3700" u="sng">
          <a:solidFill>
            <a:srgbClr val="21455A"/>
          </a:solidFill>
          <a:uFillTx/>
          <a:latin typeface="+mn-lt"/>
          <a:ea typeface="+mn-ea"/>
          <a:cs typeface="+mn-cs"/>
          <a:sym typeface="Calibri"/>
        </a:defRPr>
      </a:lvl7pPr>
      <a:lvl8pPr marL="15784039" marR="0" indent="-422888" algn="ctr" defTabSz="4388899" rtl="0" latinLnBrk="0">
        <a:lnSpc>
          <a:spcPct val="100000"/>
        </a:lnSpc>
        <a:spcBef>
          <a:spcPts val="800"/>
        </a:spcBef>
        <a:spcAft>
          <a:spcPts val="0"/>
        </a:spcAft>
        <a:buClrTx/>
        <a:buSzPct val="100000"/>
        <a:buFontTx/>
        <a:buChar char="•"/>
        <a:tabLst/>
        <a:defRPr b="1" baseline="0" cap="none" i="0" spc="0" strike="noStrike" sz="3700" u="sng">
          <a:solidFill>
            <a:srgbClr val="21455A"/>
          </a:solidFill>
          <a:uFillTx/>
          <a:latin typeface="+mn-lt"/>
          <a:ea typeface="+mn-ea"/>
          <a:cs typeface="+mn-cs"/>
          <a:sym typeface="Calibri"/>
        </a:defRPr>
      </a:lvl8pPr>
      <a:lvl9pPr marL="17978490" marR="0" indent="-422888" algn="ctr" defTabSz="4388899" rtl="0" latinLnBrk="0">
        <a:lnSpc>
          <a:spcPct val="100000"/>
        </a:lnSpc>
        <a:spcBef>
          <a:spcPts val="800"/>
        </a:spcBef>
        <a:spcAft>
          <a:spcPts val="0"/>
        </a:spcAft>
        <a:buClrTx/>
        <a:buSzPct val="100000"/>
        <a:buFontTx/>
        <a:buChar char="•"/>
        <a:tabLst/>
        <a:defRPr b="1" baseline="0" cap="none" i="0" spc="0" strike="noStrike" sz="3700" u="sng">
          <a:solidFill>
            <a:srgbClr val="21455A"/>
          </a:solidFill>
          <a:uFillTx/>
          <a:latin typeface="+mn-lt"/>
          <a:ea typeface="+mn-ea"/>
          <a:cs typeface="+mn-cs"/>
          <a:sym typeface="Calibri"/>
        </a:defRPr>
      </a:lvl9pPr>
    </p:bodyStyle>
    <p:otherStyle>
      <a:lvl1pPr marL="0" marR="0" indent="0" algn="r" defTabSz="438889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2194450" algn="r" defTabSz="438889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4388899" algn="r" defTabSz="438889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6583350" algn="r" defTabSz="438889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8777800" algn="r" defTabSz="438889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10972251" algn="r" defTabSz="438889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13166703" algn="r" defTabSz="438889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15361152" algn="r" defTabSz="438889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17555602" algn="r" defTabSz="438889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jpe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Text Placeholder 3"/>
          <p:cNvSpPr/>
          <p:nvPr>
            <p:ph type="body" idx="22"/>
          </p:nvPr>
        </p:nvSpPr>
        <p:spPr>
          <a:xfrm>
            <a:off x="945187" y="4648344"/>
            <a:ext cx="9410701" cy="754046"/>
          </a:xfrm>
          <a:prstGeom prst="rect">
            <a:avLst/>
          </a:prstGeom>
          <a:solidFill>
            <a:srgbClr val="2C556E"/>
          </a:solidFill>
          <a:extLst>
            <a:ext uri="{C572A759-6A51-4108-AA02-DFA0A04FC94B}">
              <ma14:wrappingTextBoxFlag xmlns:ma14="http://schemas.microsoft.com/office/mac/drawingml/2011/main" val="1"/>
            </a:ext>
          </a:extLst>
        </p:spPr>
        <p:txBody>
          <a:bodyPr/>
          <a:lstStyle>
            <a:lvl1pPr>
              <a:defRPr u="none">
                <a:solidFill>
                  <a:srgbClr val="FFFFFF"/>
                </a:solidFill>
              </a:defRPr>
            </a:lvl1pPr>
          </a:lstStyle>
          <a:p>
            <a:pPr/>
            <a:r>
              <a:t>INTRODUCTION</a:t>
            </a:r>
          </a:p>
        </p:txBody>
      </p:sp>
      <p:sp>
        <p:nvSpPr>
          <p:cNvPr id="72" name="Text Placeholder 4"/>
          <p:cNvSpPr/>
          <p:nvPr>
            <p:ph type="body" idx="23"/>
          </p:nvPr>
        </p:nvSpPr>
        <p:spPr>
          <a:xfrm>
            <a:off x="982183" y="16049282"/>
            <a:ext cx="9349159" cy="754046"/>
          </a:xfrm>
          <a:prstGeom prst="rect">
            <a:avLst/>
          </a:prstGeom>
          <a:solidFill>
            <a:srgbClr val="2C556E"/>
          </a:solidFill>
          <a:extLst>
            <a:ext uri="{C572A759-6A51-4108-AA02-DFA0A04FC94B}">
              <ma14:wrappingTextBoxFlag xmlns:ma14="http://schemas.microsoft.com/office/mac/drawingml/2011/main" val="1"/>
            </a:ext>
          </a:extLst>
        </p:spPr>
        <p:txBody>
          <a:bodyPr/>
          <a:lstStyle>
            <a:lvl1pPr>
              <a:defRPr u="none">
                <a:solidFill>
                  <a:srgbClr val="FFFFFF"/>
                </a:solidFill>
              </a:defRPr>
            </a:lvl1pPr>
          </a:lstStyle>
          <a:p>
            <a:pPr/>
            <a:r>
              <a:t>ENGINEERING GOALS </a:t>
            </a:r>
          </a:p>
        </p:txBody>
      </p:sp>
      <p:sp>
        <p:nvSpPr>
          <p:cNvPr id="73" name="Text Placeholder 8"/>
          <p:cNvSpPr/>
          <p:nvPr>
            <p:ph type="body" idx="27"/>
          </p:nvPr>
        </p:nvSpPr>
        <p:spPr>
          <a:xfrm>
            <a:off x="33316685" y="4656602"/>
            <a:ext cx="9457220" cy="752465"/>
          </a:xfrm>
          <a:prstGeom prst="rect">
            <a:avLst/>
          </a:prstGeom>
          <a:solidFill>
            <a:srgbClr val="2C556E"/>
          </a:solidFill>
          <a:extLst>
            <a:ext uri="{C572A759-6A51-4108-AA02-DFA0A04FC94B}">
              <ma14:wrappingTextBoxFlag xmlns:ma14="http://schemas.microsoft.com/office/mac/drawingml/2011/main" val="1"/>
            </a:ext>
          </a:extLst>
        </p:spPr>
        <p:txBody>
          <a:bodyPr/>
          <a:lstStyle>
            <a:lvl1pPr>
              <a:defRPr u="none">
                <a:solidFill>
                  <a:srgbClr val="FFFFFF"/>
                </a:solidFill>
              </a:defRPr>
            </a:lvl1pPr>
          </a:lstStyle>
          <a:p>
            <a:pPr/>
            <a:r>
              <a:t>CONCLUSION</a:t>
            </a:r>
          </a:p>
        </p:txBody>
      </p:sp>
      <p:sp>
        <p:nvSpPr>
          <p:cNvPr id="74" name="Text Placeholder 9"/>
          <p:cNvSpPr/>
          <p:nvPr>
            <p:ph type="body" idx="28"/>
          </p:nvPr>
        </p:nvSpPr>
        <p:spPr>
          <a:xfrm>
            <a:off x="33316685" y="5567626"/>
            <a:ext cx="9459360" cy="5105968"/>
          </a:xfrm>
          <a:prstGeom prst="rect">
            <a:avLst/>
          </a:prstGeom>
          <a:extLst>
            <a:ext uri="{C572A759-6A51-4108-AA02-DFA0A04FC94B}">
              <ma14:wrappingTextBoxFlag xmlns:ma14="http://schemas.microsoft.com/office/mac/drawingml/2011/main" val="1"/>
            </a:ext>
          </a:extLst>
        </p:spPr>
        <p:txBody>
          <a:bodyPr/>
          <a:lstStyle/>
          <a:p>
            <a:pPr defTabSz="443484">
              <a:spcBef>
                <a:spcPts val="0"/>
              </a:spcBef>
              <a:defRPr sz="2328"/>
            </a:pPr>
            <a:r>
              <a:t>This application demonstrates successfully modeling of the trusted gold standard WAB testing toolkit that can be used by the clinicians for </a:t>
            </a:r>
          </a:p>
          <a:p>
            <a:pPr marL="233412" indent="-233412" defTabSz="443484">
              <a:spcBef>
                <a:spcPts val="0"/>
              </a:spcBef>
              <a:buSzPct val="100000"/>
              <a:buChar char="•"/>
              <a:defRPr sz="2328"/>
            </a:pPr>
            <a:r>
              <a:t>Identifying universal linguistic biomarkers that transcend language barriers and those that lie within them</a:t>
            </a:r>
          </a:p>
          <a:p>
            <a:pPr marL="233412" indent="-233412" defTabSz="443484">
              <a:spcBef>
                <a:spcPts val="0"/>
              </a:spcBef>
              <a:buSzPct val="100000"/>
              <a:buChar char="•"/>
              <a:defRPr sz="2328"/>
            </a:pPr>
            <a:r>
              <a:t>Minimizing human error in treatment and diagnosis, and speed up the analysis of complex diseases</a:t>
            </a:r>
          </a:p>
          <a:p>
            <a:pPr marL="233412" indent="-233412" defTabSz="443484">
              <a:spcBef>
                <a:spcPts val="0"/>
              </a:spcBef>
              <a:buSzPct val="100000"/>
              <a:buChar char="•"/>
              <a:defRPr sz="2328"/>
            </a:pPr>
            <a:r>
              <a:t>Personalizing aphasia treatment by generating language exercises tailored to a patient's unique deficits and native language.</a:t>
            </a:r>
          </a:p>
          <a:p>
            <a:pPr marL="233412" indent="-233412" defTabSz="443484">
              <a:spcBef>
                <a:spcPts val="0"/>
              </a:spcBef>
              <a:buSzPct val="100000"/>
              <a:buChar char="•"/>
              <a:defRPr sz="2328"/>
            </a:pPr>
            <a:r>
              <a:t>Assisting large-scale automated assessments to measure trends across various demographics</a:t>
            </a:r>
          </a:p>
          <a:p>
            <a:pPr defTabSz="443484">
              <a:spcBef>
                <a:spcPts val="0"/>
              </a:spcBef>
              <a:defRPr sz="2328"/>
            </a:pPr>
            <a:r>
              <a:t>Multilingual capabilities of the application expands the reach of aphasia care, ensuring that patients from diverse backgrounds have access to cutting-edge diagnostic and therapeutic resources</a:t>
            </a:r>
          </a:p>
        </p:txBody>
      </p:sp>
      <p:sp>
        <p:nvSpPr>
          <p:cNvPr id="75" name="Text Placeholder 10"/>
          <p:cNvSpPr/>
          <p:nvPr>
            <p:ph type="body" idx="29"/>
          </p:nvPr>
        </p:nvSpPr>
        <p:spPr>
          <a:xfrm>
            <a:off x="33316685" y="10905556"/>
            <a:ext cx="9457221" cy="752465"/>
          </a:xfrm>
          <a:prstGeom prst="rect">
            <a:avLst/>
          </a:prstGeom>
          <a:solidFill>
            <a:srgbClr val="2C556E"/>
          </a:solidFill>
          <a:extLst>
            <a:ext uri="{C572A759-6A51-4108-AA02-DFA0A04FC94B}">
              <ma14:wrappingTextBoxFlag xmlns:ma14="http://schemas.microsoft.com/office/mac/drawingml/2011/main" val="1"/>
            </a:ext>
          </a:extLst>
        </p:spPr>
        <p:txBody>
          <a:bodyPr/>
          <a:lstStyle>
            <a:lvl1pPr>
              <a:defRPr u="none">
                <a:solidFill>
                  <a:srgbClr val="FFFFFF"/>
                </a:solidFill>
              </a:defRPr>
            </a:lvl1pPr>
          </a:lstStyle>
          <a:p>
            <a:pPr/>
            <a:r>
              <a:t>FUTURE WORK</a:t>
            </a:r>
          </a:p>
        </p:txBody>
      </p:sp>
      <p:sp>
        <p:nvSpPr>
          <p:cNvPr id="76" name="Text Placeholder 11"/>
          <p:cNvSpPr/>
          <p:nvPr>
            <p:ph type="body" idx="30"/>
          </p:nvPr>
        </p:nvSpPr>
        <p:spPr>
          <a:xfrm>
            <a:off x="33204518" y="13026634"/>
            <a:ext cx="5525987" cy="5186923"/>
          </a:xfrm>
          <a:prstGeom prst="rect">
            <a:avLst/>
          </a:prstGeom>
          <a:extLst>
            <a:ext uri="{C572A759-6A51-4108-AA02-DFA0A04FC94B}">
              <ma14:wrappingTextBoxFlag xmlns:ma14="http://schemas.microsoft.com/office/mac/drawingml/2011/main" val="1"/>
            </a:ext>
          </a:extLst>
        </p:spPr>
        <p:txBody>
          <a:bodyPr/>
          <a:lstStyle/>
          <a:p>
            <a:pPr marL="312039" indent="-312039" defTabSz="366125">
              <a:spcBef>
                <a:spcPts val="900"/>
              </a:spcBef>
              <a:buSzPct val="100000"/>
              <a:buFont typeface="Arial"/>
              <a:buChar char="•"/>
              <a:defRPr sz="2184"/>
            </a:pPr>
            <a:r>
              <a:t>Integration of speech analysis data with EEG and fMRI brain imaging to capture real-time brain activity and functional connectivity patterns during language processing.</a:t>
            </a:r>
            <a:endParaRPr sz="1911"/>
          </a:p>
          <a:p>
            <a:pPr marL="312039" indent="-312039" defTabSz="366125">
              <a:spcBef>
                <a:spcPts val="900"/>
              </a:spcBef>
              <a:buSzPct val="100000"/>
              <a:buFont typeface="Arial"/>
              <a:buChar char="•"/>
              <a:defRPr sz="2184"/>
            </a:pPr>
            <a:r>
              <a:t>Use Retrieval Augmentation Generation (RAG) for long term memory to track patient’s progress and make recommendations as they make progress </a:t>
            </a:r>
          </a:p>
          <a:p>
            <a:pPr marL="312039" indent="-312039" defTabSz="3993899">
              <a:spcBef>
                <a:spcPts val="500"/>
              </a:spcBef>
              <a:buSzPct val="100000"/>
              <a:buFont typeface="Arial"/>
              <a:buChar char="•"/>
              <a:defRPr sz="2184"/>
            </a:pPr>
            <a:r>
              <a:t>Include aphasia diagnosis like motor ability and image recognition parameters in the model to analyze and assist with increased accuracy</a:t>
            </a:r>
          </a:p>
        </p:txBody>
      </p:sp>
      <p:sp>
        <p:nvSpPr>
          <p:cNvPr id="77" name="Text Placeholder 13"/>
          <p:cNvSpPr/>
          <p:nvPr>
            <p:ph type="body" idx="32"/>
          </p:nvPr>
        </p:nvSpPr>
        <p:spPr>
          <a:xfrm>
            <a:off x="33161644" y="28033020"/>
            <a:ext cx="9268191" cy="4231907"/>
          </a:xfrm>
          <a:prstGeom prst="rect">
            <a:avLst/>
          </a:prstGeom>
          <a:extLst>
            <a:ext uri="{C572A759-6A51-4108-AA02-DFA0A04FC94B}">
              <ma14:wrappingTextBoxFlag xmlns:ma14="http://schemas.microsoft.com/office/mac/drawingml/2011/main" val="1"/>
            </a:ext>
          </a:extLst>
        </p:spPr>
        <p:txBody>
          <a:bodyPr/>
          <a:lstStyle/>
          <a:p>
            <a:pPr marL="180473" indent="-180473" defTabSz="237742">
              <a:buSzPct val="100000"/>
              <a:buChar char="•"/>
              <a:defRPr b="1" sz="1800"/>
            </a:pPr>
            <a:r>
              <a:t>Dr. Van Zak- </a:t>
            </a:r>
            <a:r>
              <a:rPr b="0"/>
              <a:t>From teaching me the ropes of conducting basic study analysis to helping me through my initial research projects, Dr. Van Zak has been my unwavering mentor</a:t>
            </a:r>
          </a:p>
          <a:p>
            <a:pPr marL="180473" indent="-180473" defTabSz="237742">
              <a:buSzPct val="100000"/>
              <a:buChar char="•"/>
              <a:defRPr b="1" sz="1800"/>
            </a:pPr>
            <a:r>
              <a:t>Dr. Baldo- </a:t>
            </a:r>
            <a:r>
              <a:rPr b="0"/>
              <a:t>Dr. Baldo is a Research Neuropsychologist as well as the Director at the Center for Language, Mind, Imaging, and Brain. I am profoundly grateful for Dr. Baldo's invaluable support and commitment.</a:t>
            </a:r>
          </a:p>
          <a:p>
            <a:pPr marL="180473" indent="-180473" defTabSz="237742">
              <a:buSzPct val="100000"/>
              <a:buChar char="•"/>
              <a:defRPr b="1" sz="1800"/>
            </a:pPr>
            <a:r>
              <a:t>Dr. Fromm- </a:t>
            </a:r>
            <a:r>
              <a:rPr b="0"/>
              <a:t>Dr. Fromm's insights and knowledge of the AphasiaBank website were instrumental in shaping the direction of my research.</a:t>
            </a:r>
          </a:p>
          <a:p>
            <a:pPr marL="180473" indent="-180473" defTabSz="237742">
              <a:buSzPct val="100000"/>
              <a:buChar char="•"/>
              <a:defRPr b="1" sz="1800"/>
            </a:pPr>
            <a:r>
              <a:t>Dr. Kiran- </a:t>
            </a:r>
            <a:r>
              <a:rPr b="0"/>
              <a:t>Dr. Kiran graciously invited me to speak at the Center for Brain Resilience and gave vital feedback for how to improve this project.</a:t>
            </a:r>
          </a:p>
        </p:txBody>
      </p:sp>
      <p:sp>
        <p:nvSpPr>
          <p:cNvPr id="78" name="Text Placeholder 14"/>
          <p:cNvSpPr/>
          <p:nvPr>
            <p:ph type="body" idx="33"/>
          </p:nvPr>
        </p:nvSpPr>
        <p:spPr>
          <a:xfrm>
            <a:off x="946862" y="16872520"/>
            <a:ext cx="9646565" cy="3785631"/>
          </a:xfrm>
          <a:prstGeom prst="rect">
            <a:avLst/>
          </a:prstGeom>
          <a:extLst>
            <a:ext uri="{C572A759-6A51-4108-AA02-DFA0A04FC94B}">
              <ma14:wrappingTextBoxFlag xmlns:ma14="http://schemas.microsoft.com/office/mac/drawingml/2011/main" val="1"/>
            </a:ext>
          </a:extLst>
        </p:spPr>
        <p:txBody>
          <a:bodyPr/>
          <a:lstStyle/>
          <a:p>
            <a:pPr defTabSz="457200">
              <a:spcBef>
                <a:spcPts val="0"/>
              </a:spcBef>
              <a:defRPr sz="2400"/>
            </a:pPr>
            <a:r>
              <a:t>Design an application that can pick out unique and universal grammatical, syntactical, and content-specific patterns in the speech of people with Wernicke’s aphasia, who speak structurally distinct native languages.</a:t>
            </a:r>
          </a:p>
          <a:p>
            <a:pPr defTabSz="457200">
              <a:spcBef>
                <a:spcPts val="0"/>
              </a:spcBef>
              <a:defRPr sz="2400"/>
            </a:pPr>
            <a:br/>
            <a:r>
              <a:t>The app should then make suggestions regarding the specific neural networks that may be affected in an individual, accounting for cognitive linguistic uniqueness, and point the user toward highly customized therapies offered in their local area</a:t>
            </a:r>
          </a:p>
        </p:txBody>
      </p:sp>
      <p:sp>
        <p:nvSpPr>
          <p:cNvPr id="79" name="Text Placeholder 16"/>
          <p:cNvSpPr/>
          <p:nvPr>
            <p:ph type="body" idx="35"/>
          </p:nvPr>
        </p:nvSpPr>
        <p:spPr>
          <a:xfrm>
            <a:off x="11622585" y="2881970"/>
            <a:ext cx="20802603" cy="1280161"/>
          </a:xfrm>
          <a:prstGeom prst="rect">
            <a:avLst/>
          </a:prstGeom>
          <a:extLst>
            <a:ext uri="{C572A759-6A51-4108-AA02-DFA0A04FC94B}">
              <ma14:wrappingTextBoxFlag xmlns:ma14="http://schemas.microsoft.com/office/mac/drawingml/2011/main" val="1"/>
            </a:ext>
          </a:extLst>
        </p:spPr>
        <p:txBody>
          <a:bodyPr/>
          <a:lstStyle>
            <a:lvl1pPr>
              <a:spcBef>
                <a:spcPts val="1100"/>
              </a:spcBef>
              <a:defRPr sz="4800"/>
            </a:lvl1pPr>
          </a:lstStyle>
          <a:p>
            <a:pPr/>
            <a:r>
              <a:t>Sreekar Baddepudi</a:t>
            </a:r>
          </a:p>
        </p:txBody>
      </p:sp>
      <p:sp>
        <p:nvSpPr>
          <p:cNvPr id="80" name="Text Placeholder 17"/>
          <p:cNvSpPr/>
          <p:nvPr>
            <p:ph type="body" idx="36"/>
          </p:nvPr>
        </p:nvSpPr>
        <p:spPr>
          <a:xfrm>
            <a:off x="11663274" y="480285"/>
            <a:ext cx="20721226" cy="2390291"/>
          </a:xfrm>
          <a:prstGeom prst="rect">
            <a:avLst/>
          </a:prstGeom>
          <a:extLst>
            <a:ext uri="{C572A759-6A51-4108-AA02-DFA0A04FC94B}">
              <ma14:wrappingTextBoxFlag xmlns:ma14="http://schemas.microsoft.com/office/mac/drawingml/2011/main" val="1"/>
            </a:ext>
          </a:extLst>
        </p:spPr>
        <p:txBody>
          <a:bodyPr/>
          <a:lstStyle>
            <a:lvl1pPr>
              <a:spcBef>
                <a:spcPts val="1500"/>
              </a:spcBef>
              <a:defRPr sz="7200"/>
            </a:lvl1pPr>
          </a:lstStyle>
          <a:p>
            <a:pPr/>
            <a:r>
              <a:t>PERSONALIZED SPEECH ANALYSIS FOR WERNICKE’S APHASIA PATIENTS </a:t>
            </a:r>
          </a:p>
        </p:txBody>
      </p:sp>
      <p:sp>
        <p:nvSpPr>
          <p:cNvPr id="81" name="Text Placeholder 4"/>
          <p:cNvSpPr txBox="1"/>
          <p:nvPr/>
        </p:nvSpPr>
        <p:spPr>
          <a:xfrm>
            <a:off x="975959" y="20495721"/>
            <a:ext cx="9349159" cy="650664"/>
          </a:xfrm>
          <a:prstGeom prst="rect">
            <a:avLst/>
          </a:prstGeom>
          <a:solidFill>
            <a:srgbClr val="2C556E"/>
          </a:solidFill>
          <a:ln w="12700">
            <a:miter lim="400000"/>
          </a:ln>
          <a:extLst>
            <a:ext uri="{C572A759-6A51-4108-AA02-DFA0A04FC94B}">
              <ma14:wrappingTextBoxFlag xmlns:ma14="http://schemas.microsoft.com/office/mac/drawingml/2011/main" val="1"/>
            </a:ext>
          </a:extLst>
        </p:spPr>
        <p:txBody>
          <a:bodyPr lIns="91436" tIns="91436" rIns="91436" bIns="91436" anchor="ctr">
            <a:spAutoFit/>
          </a:bodyPr>
          <a:lstStyle>
            <a:lvl1pPr algn="ctr">
              <a:spcBef>
                <a:spcPts val="800"/>
              </a:spcBef>
              <a:defRPr b="1" sz="3700">
                <a:solidFill>
                  <a:srgbClr val="FFFFFF"/>
                </a:solidFill>
              </a:defRPr>
            </a:lvl1pPr>
          </a:lstStyle>
          <a:p>
            <a:pPr/>
            <a:r>
              <a:t>MATERIALS</a:t>
            </a:r>
          </a:p>
        </p:txBody>
      </p:sp>
      <p:pic>
        <p:nvPicPr>
          <p:cNvPr id="82" name="damage-to-wernickes-area-removebg-preview.png" descr="damage-to-wernickes-area-removebg-preview.png"/>
          <p:cNvPicPr>
            <a:picLocks noChangeAspect="1"/>
          </p:cNvPicPr>
          <p:nvPr/>
        </p:nvPicPr>
        <p:blipFill>
          <a:blip r:embed="rId2">
            <a:extLst/>
          </a:blip>
          <a:stretch>
            <a:fillRect/>
          </a:stretch>
        </p:blipFill>
        <p:spPr>
          <a:xfrm>
            <a:off x="6034339" y="5787462"/>
            <a:ext cx="5246500" cy="3497667"/>
          </a:xfrm>
          <a:prstGeom prst="rect">
            <a:avLst/>
          </a:prstGeom>
          <a:ln w="12700">
            <a:miter lim="400000"/>
          </a:ln>
        </p:spPr>
      </p:pic>
      <p:pic>
        <p:nvPicPr>
          <p:cNvPr id="83" name="Language-Processing-Disorder-Pathway.png" descr="Language-Processing-Disorder-Pathway.png"/>
          <p:cNvPicPr>
            <a:picLocks noChangeAspect="1"/>
          </p:cNvPicPr>
          <p:nvPr/>
        </p:nvPicPr>
        <p:blipFill>
          <a:blip r:embed="rId3">
            <a:extLst/>
          </a:blip>
          <a:stretch>
            <a:fillRect/>
          </a:stretch>
        </p:blipFill>
        <p:spPr>
          <a:xfrm>
            <a:off x="1242641" y="10457397"/>
            <a:ext cx="3700309" cy="4525761"/>
          </a:xfrm>
          <a:prstGeom prst="rect">
            <a:avLst/>
          </a:prstGeom>
          <a:ln w="12700">
            <a:miter lim="400000"/>
          </a:ln>
        </p:spPr>
      </p:pic>
      <p:sp>
        <p:nvSpPr>
          <p:cNvPr id="84" name="TextBox 23"/>
          <p:cNvSpPr txBox="1"/>
          <p:nvPr/>
        </p:nvSpPr>
        <p:spPr>
          <a:xfrm>
            <a:off x="5272149" y="10317236"/>
            <a:ext cx="5009268" cy="51803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By leveraging large language models (LLM), we can determine symptoms apparent in WA patients and discretize those that are unique to individuals and populations with structurally distinct languages. By analyzing universal symptoms associated with Wernicke’s aphasia, the model has the potential to reduce the subjective guess work and judgment that heavily relies on the expertise and interpretive ability of individual therapists, bridging the gap between contemporary linguistic research and clinical practice</a:t>
            </a:r>
          </a:p>
        </p:txBody>
      </p:sp>
      <p:grpSp>
        <p:nvGrpSpPr>
          <p:cNvPr id="92" name="Group"/>
          <p:cNvGrpSpPr/>
          <p:nvPr/>
        </p:nvGrpSpPr>
        <p:grpSpPr>
          <a:xfrm>
            <a:off x="1096495" y="21380676"/>
            <a:ext cx="9496932" cy="9443763"/>
            <a:chOff x="0" y="0"/>
            <a:chExt cx="9496930" cy="9443762"/>
          </a:xfrm>
        </p:grpSpPr>
        <p:sp>
          <p:nvSpPr>
            <p:cNvPr id="85" name="TextBox 26"/>
            <p:cNvSpPr txBox="1"/>
            <p:nvPr/>
          </p:nvSpPr>
          <p:spPr>
            <a:xfrm>
              <a:off x="0" y="507632"/>
              <a:ext cx="4678733" cy="37071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lvl1pPr>
            </a:lstStyle>
            <a:p>
              <a:pPr/>
              <a:r>
                <a:t>The samples, obtained from Aphasia Bank were carefully selected to ensure a representative sample of individuals with Wernicke’s aphasia. All individuals studied here had received a clinical diagnosis from medical professionals. Each of these patients had performed the same protocol, as outlined and peer-reviewed by the TalkBank. </a:t>
              </a:r>
            </a:p>
          </p:txBody>
        </p:sp>
        <p:pic>
          <p:nvPicPr>
            <p:cNvPr id="86" name="wab-scene.jpg" descr="wab-scene.jpg"/>
            <p:cNvPicPr>
              <a:picLocks noChangeAspect="1"/>
            </p:cNvPicPr>
            <p:nvPr/>
          </p:nvPicPr>
          <p:blipFill>
            <a:blip r:embed="rId4">
              <a:extLst/>
            </a:blip>
            <a:srcRect l="3299" t="4455" r="3298" b="4454"/>
            <a:stretch>
              <a:fillRect/>
            </a:stretch>
          </p:blipFill>
          <p:spPr>
            <a:xfrm>
              <a:off x="4600088" y="374208"/>
              <a:ext cx="4896843" cy="3497689"/>
            </a:xfrm>
            <a:prstGeom prst="rect">
              <a:avLst/>
            </a:prstGeom>
            <a:ln w="12700" cap="flat">
              <a:noFill/>
              <a:miter lim="400000"/>
            </a:ln>
            <a:effectLst/>
          </p:spPr>
        </p:pic>
        <p:sp>
          <p:nvSpPr>
            <p:cNvPr id="87" name="TextBox 30"/>
            <p:cNvSpPr txBox="1"/>
            <p:nvPr/>
          </p:nvSpPr>
          <p:spPr>
            <a:xfrm>
              <a:off x="0" y="0"/>
              <a:ext cx="5009267" cy="415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500" u="sng">
                  <a:solidFill>
                    <a:srgbClr val="2C556E"/>
                  </a:solidFill>
                </a:defRPr>
              </a:lvl1pPr>
            </a:lstStyle>
            <a:p>
              <a:pPr/>
              <a:r>
                <a:t>Speech transcripts from AphasiaBank</a:t>
              </a:r>
            </a:p>
          </p:txBody>
        </p:sp>
        <p:sp>
          <p:nvSpPr>
            <p:cNvPr id="88" name="TextBox 31"/>
            <p:cNvSpPr txBox="1"/>
            <p:nvPr/>
          </p:nvSpPr>
          <p:spPr>
            <a:xfrm>
              <a:off x="11122" y="4510971"/>
              <a:ext cx="6105636" cy="415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500" u="sng">
                  <a:solidFill>
                    <a:srgbClr val="2C556E"/>
                  </a:solidFill>
                </a:defRPr>
              </a:lvl1pPr>
            </a:lstStyle>
            <a:p>
              <a:pPr/>
              <a:r>
                <a:t>Anthropic Claude v2.1 Large Language Model </a:t>
              </a:r>
            </a:p>
          </p:txBody>
        </p:sp>
        <p:sp>
          <p:nvSpPr>
            <p:cNvPr id="89" name="TextBox 34"/>
            <p:cNvSpPr txBox="1"/>
            <p:nvPr/>
          </p:nvSpPr>
          <p:spPr>
            <a:xfrm>
              <a:off x="11122" y="4988024"/>
              <a:ext cx="8965112" cy="22339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lvl1pPr>
            </a:lstStyle>
            <a:p>
              <a:pPr/>
              <a:r>
                <a:t>The Large Language Model (LLM) played a large role in this research. It served as a language processor that could navigate through the intricacies of natural language. This study used Anthropic’s Claude v.2.1 Claude's advanced architecture and training on a vast corpus of text enabled it to understand and generate human-like responses with remarkable coherence and contextual awareness. </a:t>
              </a:r>
            </a:p>
          </p:txBody>
        </p:sp>
        <p:sp>
          <p:nvSpPr>
            <p:cNvPr id="90" name="TextBox 35"/>
            <p:cNvSpPr txBox="1"/>
            <p:nvPr/>
          </p:nvSpPr>
          <p:spPr>
            <a:xfrm>
              <a:off x="11122" y="7430154"/>
              <a:ext cx="2390048" cy="415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500" u="sng">
                  <a:solidFill>
                    <a:srgbClr val="2C556E"/>
                  </a:solidFill>
                </a:defRPr>
              </a:lvl1pPr>
            </a:lstStyle>
            <a:p>
              <a:pPr/>
              <a:r>
                <a:t>Amazon Bedrock </a:t>
              </a:r>
            </a:p>
          </p:txBody>
        </p:sp>
        <p:sp>
          <p:nvSpPr>
            <p:cNvPr id="91" name="TextBox 37"/>
            <p:cNvSpPr txBox="1"/>
            <p:nvPr/>
          </p:nvSpPr>
          <p:spPr>
            <a:xfrm>
              <a:off x="40482" y="7946392"/>
              <a:ext cx="9176752" cy="14973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lvl1pPr>
            </a:lstStyle>
            <a:p>
              <a:pPr/>
              <a:r>
                <a:t>Amazon Bedrock is a machine learning platform that helps developers build generative AI applications on Amazon's cloud computing platform. The application interface is built using AWS SDK for Python (Boto3) with Amazon Bedrock</a:t>
              </a:r>
            </a:p>
          </p:txBody>
        </p:sp>
      </p:grpSp>
      <p:sp>
        <p:nvSpPr>
          <p:cNvPr id="93" name="Text Placeholder 68"/>
          <p:cNvSpPr/>
          <p:nvPr>
            <p:ph type="body" idx="26"/>
          </p:nvPr>
        </p:nvSpPr>
        <p:spPr>
          <a:xfrm>
            <a:off x="11635199" y="24540891"/>
            <a:ext cx="20561364" cy="754046"/>
          </a:xfrm>
          <a:prstGeom prst="rect">
            <a:avLst/>
          </a:prstGeom>
          <a:solidFill>
            <a:srgbClr val="2C556E"/>
          </a:solidFill>
          <a:extLst>
            <a:ext uri="{C572A759-6A51-4108-AA02-DFA0A04FC94B}">
              <ma14:wrappingTextBoxFlag xmlns:ma14="http://schemas.microsoft.com/office/mac/drawingml/2011/main" val="1"/>
            </a:ext>
          </a:extLst>
        </p:spPr>
        <p:txBody>
          <a:bodyPr/>
          <a:lstStyle>
            <a:lvl1pPr>
              <a:defRPr u="none">
                <a:solidFill>
                  <a:srgbClr val="FFFFFF"/>
                </a:solidFill>
              </a:defRPr>
            </a:lvl1pPr>
          </a:lstStyle>
          <a:p>
            <a:pPr/>
            <a:r>
              <a:t>APPLICATION </a:t>
            </a:r>
          </a:p>
        </p:txBody>
      </p:sp>
      <p:pic>
        <p:nvPicPr>
          <p:cNvPr id="94" name="Screenshot 2024-03-10 at 10.06.18 PM.png" descr="Screenshot 2024-03-10 at 10.06.18 PM.png"/>
          <p:cNvPicPr>
            <a:picLocks noChangeAspect="1"/>
          </p:cNvPicPr>
          <p:nvPr/>
        </p:nvPicPr>
        <p:blipFill>
          <a:blip r:embed="rId5">
            <a:extLst/>
          </a:blip>
          <a:stretch>
            <a:fillRect/>
          </a:stretch>
        </p:blipFill>
        <p:spPr>
          <a:xfrm>
            <a:off x="23131057" y="26309008"/>
            <a:ext cx="8973600" cy="4525761"/>
          </a:xfrm>
          <a:prstGeom prst="rect">
            <a:avLst/>
          </a:prstGeom>
          <a:ln w="12700">
            <a:miter lim="400000"/>
          </a:ln>
        </p:spPr>
      </p:pic>
      <p:sp>
        <p:nvSpPr>
          <p:cNvPr id="95" name="Text Placeholder 83"/>
          <p:cNvSpPr/>
          <p:nvPr>
            <p:ph type="body" idx="25"/>
          </p:nvPr>
        </p:nvSpPr>
        <p:spPr>
          <a:xfrm>
            <a:off x="33135676" y="18894469"/>
            <a:ext cx="9439447" cy="8412538"/>
          </a:xfrm>
          <a:prstGeom prst="rect">
            <a:avLst/>
          </a:prstGeom>
          <a:extLst>
            <a:ext uri="{C572A759-6A51-4108-AA02-DFA0A04FC94B}">
              <ma14:wrappingTextBoxFlag xmlns:ma14="http://schemas.microsoft.com/office/mac/drawingml/2011/main" val="1"/>
            </a:ext>
          </a:extLst>
        </p:spPr>
        <p:txBody>
          <a:bodyPr/>
          <a:lstStyle/>
          <a:p>
            <a:pPr marL="381086" indent="-282892" defTabSz="321364">
              <a:spcBef>
                <a:spcPts val="700"/>
              </a:spcBef>
              <a:buSzPct val="100000"/>
              <a:buFont typeface="Arial"/>
              <a:buChar char="•"/>
              <a:defRPr sz="1782"/>
            </a:pPr>
            <a:r>
              <a:t>Acharya, Aninda B., and Michael Wroten. "Wernicke Aphasia." StatPearls [Internet]. Treasure Island (FL): StatPearls Publishing LLC, 2023 Jan. 2023 Aug 8. PMID: 28722980.</a:t>
            </a:r>
            <a:endParaRPr sz="1089"/>
          </a:p>
          <a:p>
            <a:pPr marL="381086" indent="-282892" defTabSz="321364">
              <a:spcBef>
                <a:spcPts val="700"/>
              </a:spcBef>
              <a:buSzPct val="100000"/>
              <a:buFont typeface="Arial"/>
              <a:buChar char="•"/>
              <a:defRPr sz="1782"/>
            </a:pPr>
            <a:r>
              <a:t>Binder JR. Current Controversies on Wernicke's Area and its Role in Language. Curr Neurol Neurosci Rep. 2017 Aug;17(8):58. [PubMed: 28656532].</a:t>
            </a:r>
            <a:endParaRPr sz="1089"/>
          </a:p>
          <a:p>
            <a:pPr marL="381086" indent="-282892" defTabSz="321364">
              <a:spcBef>
                <a:spcPts val="700"/>
              </a:spcBef>
              <a:buSzPct val="100000"/>
              <a:buFont typeface="Arial"/>
              <a:buChar char="•"/>
              <a:defRPr sz="1782"/>
            </a:pPr>
            <a:r>
              <a:t>Fridriksson J, den Ouden DB, Hillis AE, Hickok G, Rorden C, Basilakos A, Yourganov G, Bonilha L. Anatomy of aphasia revisited. Brain. 2018 Mar 01;141(3):848-862. [PMC free article: PMC5837461] [PubMed: 29360947].</a:t>
            </a:r>
            <a:endParaRPr sz="1089"/>
          </a:p>
          <a:p>
            <a:pPr marL="381086" indent="-282892" defTabSz="321364">
              <a:spcBef>
                <a:spcPts val="700"/>
              </a:spcBef>
              <a:buSzPct val="100000"/>
              <a:buFont typeface="Arial"/>
              <a:buChar char="•"/>
              <a:defRPr sz="1782"/>
            </a:pPr>
            <a:r>
              <a:t>American Speech-Language-Hearing Association. Aphasia. Available at: https://www.asha.org/public/speech/disorders/aphasia/. Accessed November 2, 2023.</a:t>
            </a:r>
            <a:endParaRPr sz="1089"/>
          </a:p>
          <a:p>
            <a:pPr marL="381086" indent="-282892" defTabSz="321364">
              <a:spcBef>
                <a:spcPts val="700"/>
              </a:spcBef>
              <a:buSzPct val="100000"/>
              <a:buFont typeface="Arial"/>
              <a:buChar char="•"/>
              <a:defRPr sz="1782"/>
            </a:pPr>
            <a:r>
              <a:t> Ropper AH, Samuels MA, Klein J et al. Adams and Victor's Principles of Neurology 11th Edition. ( 2019) ISBN: 9780071842617.</a:t>
            </a:r>
            <a:endParaRPr sz="1089"/>
          </a:p>
          <a:p>
            <a:pPr marL="381086" indent="-282892" defTabSz="321364">
              <a:spcBef>
                <a:spcPts val="700"/>
              </a:spcBef>
              <a:buSzPct val="100000"/>
              <a:buFont typeface="Arial"/>
              <a:buChar char="•"/>
              <a:defRPr sz="1782"/>
            </a:pPr>
            <a:r>
              <a:t>Kassebaum NJ, Murray CJ, Lopez AD. Burden of disease and injury. In: Murray CJ, Lopez AD, eds. The Global Burden of Disease: A Comprehensive Assessment 1990-2010. Cambridge, MA: Harvard University Press; 2012: Chapter 1.</a:t>
            </a:r>
            <a:endParaRPr sz="1089"/>
          </a:p>
          <a:p>
            <a:pPr marL="381086" indent="-282892" defTabSz="321364">
              <a:spcBef>
                <a:spcPts val="700"/>
              </a:spcBef>
              <a:buSzPct val="100000"/>
              <a:buFont typeface="Arial"/>
              <a:buChar char="•"/>
              <a:defRPr sz="1782"/>
            </a:pPr>
            <a:r>
              <a:t>Benjamin N, Leveque C, Howard D, Lindamer L, Turk A, Haaland K. Communication disorders in adults: Stroke.2018;49(10):2736-2744.</a:t>
            </a:r>
            <a:endParaRPr sz="1089"/>
          </a:p>
          <a:p>
            <a:pPr marL="381086" indent="-282892" defTabSz="321364">
              <a:spcBef>
                <a:spcPts val="700"/>
              </a:spcBef>
              <a:buSzPct val="100000"/>
              <a:buFont typeface="Arial"/>
              <a:buChar char="•"/>
              <a:defRPr sz="1782"/>
            </a:pPr>
            <a:r>
              <a:t>Rizzi, L. (1997). The fine structure of the left periphery. In: L. Haegeman (Ed.), Elements of grammar: A handbook of generative syntax (pp. 281-337). Kluwer Academic Publishers.</a:t>
            </a:r>
            <a:endParaRPr sz="1089"/>
          </a:p>
          <a:p>
            <a:pPr marL="381086" indent="-282892" defTabSz="321364">
              <a:spcBef>
                <a:spcPts val="700"/>
              </a:spcBef>
              <a:buSzPct val="100000"/>
              <a:buFont typeface="Arial"/>
              <a:buChar char="•"/>
              <a:defRPr sz="1782"/>
            </a:pPr>
            <a:r>
              <a:t>Lazard, G. (1994). Grammaire comparée des langues romanes. Presses universitaires de France.</a:t>
            </a:r>
            <a:endParaRPr sz="1089"/>
          </a:p>
          <a:p>
            <a:pPr marL="381086" indent="-282892" defTabSz="321364">
              <a:spcBef>
                <a:spcPts val="700"/>
              </a:spcBef>
              <a:buSzPct val="100000"/>
              <a:buFont typeface="Arial"/>
              <a:buChar char="•"/>
              <a:defRPr sz="1782"/>
            </a:pPr>
            <a:r>
              <a:t>Huddleston, R., &amp; Pullum, G. K. (2002). The Cambridge grammar of the English language. Cambridge University MacWhinney, B., Fromm, D., Forbes, M., &amp; Holland, A. (2011). AphasiaBank: Methods for studying discourse. Aphasiology, 25, 1286-1307.</a:t>
            </a:r>
            <a:endParaRPr sz="1089"/>
          </a:p>
          <a:p>
            <a:pPr marL="381086" indent="-282892" defTabSz="321364">
              <a:spcBef>
                <a:spcPts val="700"/>
              </a:spcBef>
              <a:buSzPct val="100000"/>
              <a:buFont typeface="Arial"/>
              <a:buChar char="•"/>
              <a:defRPr sz="1782"/>
            </a:pPr>
            <a:r>
              <a:t>Robson, H., Zahn, R., Keidel, J.L., Binney, R.J., Sage, K., &amp; Lambon Ralph, M.A. (2014). The anterior temporal</a:t>
            </a:r>
          </a:p>
        </p:txBody>
      </p:sp>
      <p:pic>
        <p:nvPicPr>
          <p:cNvPr id="96" name="Screenshot 2024-03-08 at 10.06.41 PM.png" descr="Screenshot 2024-03-08 at 10.06.41 PM.png"/>
          <p:cNvPicPr>
            <a:picLocks noChangeAspect="1"/>
          </p:cNvPicPr>
          <p:nvPr/>
        </p:nvPicPr>
        <p:blipFill>
          <a:blip r:embed="rId6">
            <a:extLst/>
          </a:blip>
          <a:srcRect l="0" t="0" r="2631" b="0"/>
          <a:stretch>
            <a:fillRect/>
          </a:stretch>
        </p:blipFill>
        <p:spPr>
          <a:xfrm>
            <a:off x="38567326" y="13066027"/>
            <a:ext cx="4032863" cy="4606635"/>
          </a:xfrm>
          <a:prstGeom prst="rect">
            <a:avLst/>
          </a:prstGeom>
          <a:ln w="12700">
            <a:miter lim="400000"/>
          </a:ln>
        </p:spPr>
      </p:pic>
      <p:sp>
        <p:nvSpPr>
          <p:cNvPr id="97" name="Text Placeholder 10"/>
          <p:cNvSpPr txBox="1"/>
          <p:nvPr/>
        </p:nvSpPr>
        <p:spPr>
          <a:xfrm>
            <a:off x="33271076" y="18216176"/>
            <a:ext cx="9457220" cy="650665"/>
          </a:xfrm>
          <a:prstGeom prst="rect">
            <a:avLst/>
          </a:prstGeom>
          <a:solidFill>
            <a:srgbClr val="2C556E"/>
          </a:solidFill>
          <a:ln w="12700">
            <a:miter lim="400000"/>
          </a:ln>
          <a:extLst>
            <a:ext uri="{C572A759-6A51-4108-AA02-DFA0A04FC94B}">
              <ma14:wrappingTextBoxFlag xmlns:ma14="http://schemas.microsoft.com/office/mac/drawingml/2011/main" val="1"/>
            </a:ext>
          </a:extLst>
        </p:spPr>
        <p:txBody>
          <a:bodyPr lIns="91436" tIns="91436" rIns="91436" bIns="91436" anchor="ctr">
            <a:spAutoFit/>
          </a:bodyPr>
          <a:lstStyle>
            <a:lvl1pPr algn="ctr">
              <a:spcBef>
                <a:spcPts val="800"/>
              </a:spcBef>
              <a:defRPr b="1" sz="3700">
                <a:solidFill>
                  <a:srgbClr val="FFFFFF"/>
                </a:solidFill>
              </a:defRPr>
            </a:lvl1pPr>
          </a:lstStyle>
          <a:p>
            <a:pPr/>
            <a:r>
              <a:t>REFERENCES</a:t>
            </a:r>
          </a:p>
        </p:txBody>
      </p:sp>
      <p:sp>
        <p:nvSpPr>
          <p:cNvPr id="98" name="Text Placeholder 10"/>
          <p:cNvSpPr txBox="1"/>
          <p:nvPr/>
        </p:nvSpPr>
        <p:spPr>
          <a:xfrm>
            <a:off x="33232356" y="27262509"/>
            <a:ext cx="9457220" cy="650665"/>
          </a:xfrm>
          <a:prstGeom prst="rect">
            <a:avLst/>
          </a:prstGeom>
          <a:solidFill>
            <a:srgbClr val="2C556E"/>
          </a:solidFill>
          <a:ln w="12700">
            <a:miter lim="400000"/>
          </a:ln>
          <a:extLst>
            <a:ext uri="{C572A759-6A51-4108-AA02-DFA0A04FC94B}">
              <ma14:wrappingTextBoxFlag xmlns:ma14="http://schemas.microsoft.com/office/mac/drawingml/2011/main" val="1"/>
            </a:ext>
          </a:extLst>
        </p:spPr>
        <p:txBody>
          <a:bodyPr lIns="91436" tIns="91436" rIns="91436" bIns="91436" anchor="ctr">
            <a:spAutoFit/>
          </a:bodyPr>
          <a:lstStyle>
            <a:lvl1pPr algn="ctr">
              <a:spcBef>
                <a:spcPts val="800"/>
              </a:spcBef>
              <a:defRPr b="1" sz="3700">
                <a:solidFill>
                  <a:srgbClr val="FFFFFF"/>
                </a:solidFill>
              </a:defRPr>
            </a:lvl1pPr>
          </a:lstStyle>
          <a:p>
            <a:pPr/>
            <a:r>
              <a:t>ACKNOWLEDGEMENTS</a:t>
            </a:r>
          </a:p>
        </p:txBody>
      </p:sp>
      <p:sp>
        <p:nvSpPr>
          <p:cNvPr id="99" name="Rectangle"/>
          <p:cNvSpPr/>
          <p:nvPr/>
        </p:nvSpPr>
        <p:spPr>
          <a:xfrm>
            <a:off x="590487" y="32045985"/>
            <a:ext cx="3274676" cy="728646"/>
          </a:xfrm>
          <a:prstGeom prst="rect">
            <a:avLst/>
          </a:prstGeom>
          <a:solidFill>
            <a:srgbClr val="21455A"/>
          </a:solidFill>
          <a:ln w="12700">
            <a:miter lim="400000"/>
          </a:ln>
        </p:spPr>
        <p:txBody>
          <a:bodyPr lIns="45719" rIns="45719" anchor="ctr"/>
          <a:lstStyle/>
          <a:p>
            <a:pPr/>
          </a:p>
        </p:txBody>
      </p:sp>
      <p:sp>
        <p:nvSpPr>
          <p:cNvPr id="100" name="Text Placeholder 14"/>
          <p:cNvSpPr/>
          <p:nvPr/>
        </p:nvSpPr>
        <p:spPr>
          <a:xfrm>
            <a:off x="33146038" y="11578131"/>
            <a:ext cx="9867901" cy="1909275"/>
          </a:xfrm>
          <a:prstGeom prst="rect">
            <a:avLst/>
          </a:prstGeom>
          <a:ln w="12700">
            <a:miter lim="400000"/>
          </a:ln>
          <a:extLst>
            <a:ext uri="{C572A759-6A51-4108-AA02-DFA0A04FC94B}">
              <ma14:wrappingTextBoxFlag xmlns:ma14="http://schemas.microsoft.com/office/mac/drawingml/2011/main" val="1"/>
            </a:ext>
          </a:extLst>
        </p:spPr>
        <p:txBody>
          <a:bodyPr lIns="365759" tIns="365759" rIns="365759" bIns="365759">
            <a:normAutofit fontScale="100000" lnSpcReduction="0"/>
          </a:bodyPr>
          <a:lstStyle>
            <a:lvl1pPr>
              <a:spcBef>
                <a:spcPts val="1200"/>
              </a:spcBef>
              <a:defRPr sz="2400"/>
            </a:lvl1pPr>
          </a:lstStyle>
          <a:p>
            <a:pPr/>
            <a:r>
              <a:t>Create a comprehensive understanding of each patient's condition by combining speech pattern analysis with real-time brain activity measurements.</a:t>
            </a:r>
          </a:p>
        </p:txBody>
      </p:sp>
      <p:sp>
        <p:nvSpPr>
          <p:cNvPr id="101" name="Text Placeholder 11"/>
          <p:cNvSpPr/>
          <p:nvPr/>
        </p:nvSpPr>
        <p:spPr>
          <a:xfrm>
            <a:off x="38574085" y="17535509"/>
            <a:ext cx="4033045" cy="839902"/>
          </a:xfrm>
          <a:prstGeom prst="rect">
            <a:avLst/>
          </a:prstGeom>
          <a:ln w="12700">
            <a:miter lim="400000"/>
          </a:ln>
          <a:extLst>
            <a:ext uri="{C572A759-6A51-4108-AA02-DFA0A04FC94B}">
              <ma14:wrappingTextBoxFlag xmlns:ma14="http://schemas.microsoft.com/office/mac/drawingml/2011/main" val="1"/>
            </a:ext>
          </a:extLst>
        </p:spPr>
        <p:txBody>
          <a:bodyPr lIns="228589" tIns="228589" rIns="228589" bIns="228589">
            <a:normAutofit fontScale="100000" lnSpcReduction="0"/>
          </a:bodyPr>
          <a:lstStyle>
            <a:lvl1pPr defTabSz="457200">
              <a:defRPr i="1" sz="1300"/>
            </a:lvl1pPr>
          </a:lstStyle>
          <a:p>
            <a:pPr/>
            <a:r>
              <a:t>(Adelman &amp; Smith, 2009)</a:t>
            </a:r>
          </a:p>
        </p:txBody>
      </p:sp>
      <p:sp>
        <p:nvSpPr>
          <p:cNvPr id="102" name="Text Placeholder 1"/>
          <p:cNvSpPr txBox="1"/>
          <p:nvPr>
            <p:ph type="body" sz="quarter" idx="1"/>
          </p:nvPr>
        </p:nvSpPr>
        <p:spPr>
          <a:xfrm>
            <a:off x="11536733" y="4610934"/>
            <a:ext cx="20810167" cy="754046"/>
          </a:xfrm>
          <a:prstGeom prst="rect">
            <a:avLst/>
          </a:prstGeom>
          <a:solidFill>
            <a:srgbClr val="2C556E"/>
          </a:solidFill>
        </p:spPr>
        <p:txBody>
          <a:bodyPr/>
          <a:lstStyle>
            <a:lvl1pPr>
              <a:defRPr u="none">
                <a:solidFill>
                  <a:srgbClr val="FFFFFF"/>
                </a:solidFill>
              </a:defRPr>
            </a:lvl1pPr>
          </a:lstStyle>
          <a:p>
            <a:pPr/>
            <a:r>
              <a:t>METHODOLOGY</a:t>
            </a:r>
          </a:p>
        </p:txBody>
      </p:sp>
      <p:sp>
        <p:nvSpPr>
          <p:cNvPr id="103" name="Text Placeholder 5"/>
          <p:cNvSpPr/>
          <p:nvPr/>
        </p:nvSpPr>
        <p:spPr>
          <a:xfrm>
            <a:off x="11536732" y="5655709"/>
            <a:ext cx="20810168" cy="954086"/>
          </a:xfrm>
          <a:prstGeom prst="rect">
            <a:avLst/>
          </a:prstGeom>
          <a:solidFill>
            <a:srgbClr val="D8E8F1"/>
          </a:solidFill>
          <a:ln w="12700">
            <a:miter lim="400000"/>
          </a:ln>
          <a:extLst>
            <a:ext uri="{C572A759-6A51-4108-AA02-DFA0A04FC94B}">
              <ma14:wrappingTextBoxFlag xmlns:ma14="http://schemas.microsoft.com/office/mac/drawingml/2011/main" val="1"/>
            </a:ext>
          </a:extLst>
        </p:spPr>
        <p:txBody>
          <a:bodyPr lIns="228589" tIns="228589" rIns="228589" bIns="228589">
            <a:normAutofit fontScale="100000" lnSpcReduction="0"/>
          </a:bodyPr>
          <a:lstStyle>
            <a:lvl1pPr algn="ctr">
              <a:spcBef>
                <a:spcPts val="700"/>
              </a:spcBef>
              <a:defRPr b="1" sz="3200">
                <a:solidFill>
                  <a:srgbClr val="2C556E"/>
                </a:solidFill>
              </a:defRPr>
            </a:lvl1pPr>
          </a:lstStyle>
          <a:p>
            <a:pPr/>
            <a:r>
              <a:t>STEP 1: VALIDATING LLM FOR WERNICKE’S APHASIA ANALYSIS</a:t>
            </a:r>
          </a:p>
        </p:txBody>
      </p:sp>
      <p:sp>
        <p:nvSpPr>
          <p:cNvPr id="104" name="Text Placeholder 5"/>
          <p:cNvSpPr txBox="1"/>
          <p:nvPr/>
        </p:nvSpPr>
        <p:spPr>
          <a:xfrm>
            <a:off x="11635199" y="12476029"/>
            <a:ext cx="20711701" cy="862786"/>
          </a:xfrm>
          <a:prstGeom prst="rect">
            <a:avLst/>
          </a:prstGeom>
          <a:solidFill>
            <a:srgbClr val="D8E8F1"/>
          </a:solidFill>
          <a:ln w="12700">
            <a:miter lim="400000"/>
          </a:ln>
          <a:extLst>
            <a:ext uri="{C572A759-6A51-4108-AA02-DFA0A04FC94B}">
              <ma14:wrappingTextBoxFlag xmlns:ma14="http://schemas.microsoft.com/office/mac/drawingml/2011/main" val="1"/>
            </a:ext>
          </a:extLst>
        </p:spPr>
        <p:txBody>
          <a:bodyPr lIns="228589" tIns="228589" rIns="228589" bIns="228589">
            <a:spAutoFit/>
          </a:bodyPr>
          <a:lstStyle>
            <a:lvl1pPr algn="ctr">
              <a:spcBef>
                <a:spcPts val="700"/>
              </a:spcBef>
              <a:defRPr b="1" sz="3200">
                <a:solidFill>
                  <a:srgbClr val="2C556E"/>
                </a:solidFill>
              </a:defRPr>
            </a:lvl1pPr>
          </a:lstStyle>
          <a:p>
            <a:pPr/>
            <a:r>
              <a:t>STEP 2: PROMPT ENGINEERING </a:t>
            </a:r>
          </a:p>
        </p:txBody>
      </p:sp>
      <p:sp>
        <p:nvSpPr>
          <p:cNvPr id="105" name="Text Placeholder 5"/>
          <p:cNvSpPr txBox="1"/>
          <p:nvPr/>
        </p:nvSpPr>
        <p:spPr>
          <a:xfrm>
            <a:off x="11585965" y="18170241"/>
            <a:ext cx="20711701" cy="862785"/>
          </a:xfrm>
          <a:prstGeom prst="rect">
            <a:avLst/>
          </a:prstGeom>
          <a:solidFill>
            <a:srgbClr val="D8E8F1"/>
          </a:solidFill>
          <a:ln w="12700">
            <a:miter lim="400000"/>
          </a:ln>
          <a:extLst>
            <a:ext uri="{C572A759-6A51-4108-AA02-DFA0A04FC94B}">
              <ma14:wrappingTextBoxFlag xmlns:ma14="http://schemas.microsoft.com/office/mac/drawingml/2011/main" val="1"/>
            </a:ext>
          </a:extLst>
        </p:spPr>
        <p:txBody>
          <a:bodyPr lIns="228589" tIns="228589" rIns="228589" bIns="228589">
            <a:spAutoFit/>
          </a:bodyPr>
          <a:lstStyle>
            <a:lvl1pPr algn="ctr">
              <a:spcBef>
                <a:spcPts val="700"/>
              </a:spcBef>
              <a:defRPr b="1" sz="3200">
                <a:solidFill>
                  <a:srgbClr val="2C556E"/>
                </a:solidFill>
              </a:defRPr>
            </a:lvl1pPr>
          </a:lstStyle>
          <a:p>
            <a:pPr/>
            <a:r>
              <a:t>STEP 3: DATA ANALYSIS</a:t>
            </a:r>
          </a:p>
        </p:txBody>
      </p:sp>
      <p:sp>
        <p:nvSpPr>
          <p:cNvPr id="106" name="TextBox 78"/>
          <p:cNvSpPr txBox="1"/>
          <p:nvPr/>
        </p:nvSpPr>
        <p:spPr>
          <a:xfrm>
            <a:off x="11663274" y="7136876"/>
            <a:ext cx="11307686" cy="48120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Methods: </a:t>
            </a:r>
          </a:p>
          <a:p>
            <a:pPr marL="342900" indent="-342900">
              <a:buSzPct val="100000"/>
              <a:buFont typeface="Arial"/>
              <a:buChar char="•"/>
              <a:defRPr sz="2400"/>
            </a:pPr>
            <a:r>
              <a:t>Examined linguistic content and structure of 13 speech transcripts from Aphasia bank </a:t>
            </a:r>
          </a:p>
          <a:p>
            <a:pPr marL="342900" indent="-342900">
              <a:buSzPct val="100000"/>
              <a:buFont typeface="Arial"/>
              <a:buChar char="•"/>
              <a:defRPr sz="2400"/>
            </a:pPr>
            <a:r>
              <a:t>Analyzed data for linguistic nuances, paraphasia, and neologisms that may indicate aphasia</a:t>
            </a:r>
          </a:p>
          <a:p>
            <a:pPr marL="342900" indent="-342900">
              <a:buSzPct val="100000"/>
              <a:buFont typeface="Arial"/>
              <a:buChar char="•"/>
              <a:defRPr sz="2400"/>
            </a:pPr>
            <a:r>
              <a:t>Leveraged multilingual capabilities to identify language-specific patterns in English, French, Cantonese, Japanese speech transcripts </a:t>
            </a:r>
          </a:p>
          <a:p>
            <a:pPr>
              <a:defRPr sz="2400"/>
            </a:pPr>
          </a:p>
          <a:p>
            <a:pPr>
              <a:defRPr b="1" sz="2400"/>
            </a:pPr>
            <a:r>
              <a:t>Results:</a:t>
            </a:r>
          </a:p>
          <a:p>
            <a:pPr marL="342900" indent="-342900">
              <a:buSzPct val="100000"/>
              <a:buFont typeface="Arial"/>
              <a:buChar char="•"/>
              <a:defRPr sz="2400"/>
            </a:pPr>
            <a:r>
              <a:t>The LLM systematically examined the linguistic content and structure of the collected data</a:t>
            </a:r>
          </a:p>
          <a:p>
            <a:pPr marL="342900" indent="-342900">
              <a:buSzPct val="100000"/>
              <a:buFont typeface="Arial"/>
              <a:buChar char="•"/>
              <a:defRPr sz="2400"/>
            </a:pPr>
            <a:r>
              <a:t>The LLM successfully identified the linguistic nuances, paraphasia, and neologisms that may be indicative of aphasic speech patterns</a:t>
            </a:r>
          </a:p>
          <a:p>
            <a:pPr marL="342900" indent="-342900">
              <a:buSzPct val="100000"/>
              <a:buFont typeface="Arial"/>
              <a:buChar char="•"/>
              <a:defRPr sz="2400"/>
            </a:pPr>
            <a:r>
              <a:t>Analysis revealed universal vs. language-specific deficits</a:t>
            </a:r>
          </a:p>
        </p:txBody>
      </p:sp>
      <p:sp>
        <p:nvSpPr>
          <p:cNvPr id="107" name="TextBox 80"/>
          <p:cNvSpPr txBox="1"/>
          <p:nvPr/>
        </p:nvSpPr>
        <p:spPr>
          <a:xfrm>
            <a:off x="11622585" y="13728492"/>
            <a:ext cx="11307687" cy="4075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Prompt engineering </a:t>
            </a:r>
            <a:r>
              <a:rPr b="0"/>
              <a:t>is the process of designing and refining prompts to guide AI models in generating desired outputs. </a:t>
            </a:r>
            <a:br>
              <a:rPr b="0"/>
            </a:br>
          </a:p>
          <a:p>
            <a:pPr>
              <a:defRPr b="1" sz="2400"/>
            </a:pPr>
            <a:r>
              <a:t>Methods:</a:t>
            </a:r>
          </a:p>
          <a:p>
            <a:pPr marL="342900" indent="-342900">
              <a:buSzPct val="100000"/>
              <a:buFont typeface="Arial"/>
              <a:buChar char="•"/>
              <a:defRPr sz="2400"/>
            </a:pPr>
            <a:r>
              <a:t>Constructed optimized prompts to provide appropriate context, background, examples and directives to the Claude v.2.1</a:t>
            </a:r>
          </a:p>
          <a:p>
            <a:pPr marL="342900" indent="-342900">
              <a:buSzPct val="100000"/>
              <a:buFont typeface="Arial"/>
              <a:buChar char="•"/>
              <a:defRPr sz="2400"/>
            </a:pPr>
            <a:r>
              <a:t>Tested numerous prompt formulations and model parameters formulations to discern optimal prompts, used </a:t>
            </a:r>
          </a:p>
          <a:p>
            <a:pPr marL="342900" indent="-342900">
              <a:buSzPct val="100000"/>
              <a:buFont typeface="Arial"/>
              <a:buChar char="•"/>
              <a:defRPr sz="2400"/>
            </a:pPr>
            <a:r>
              <a:t>Tailored prompts to specific nuances and complexities of aphasic speech </a:t>
            </a:r>
          </a:p>
          <a:p>
            <a:pPr marL="342900" indent="-342900">
              <a:buSzPct val="100000"/>
              <a:buFont typeface="Arial"/>
              <a:buChar char="•"/>
              <a:defRPr sz="2400"/>
            </a:pPr>
            <a:r>
              <a:t>Tested and configured LLM hyper-parameters that produced the most consistent outputs: Temperature of 0.5, Top P of 0.2, Top K of 250</a:t>
            </a:r>
          </a:p>
        </p:txBody>
      </p:sp>
      <p:grpSp>
        <p:nvGrpSpPr>
          <p:cNvPr id="119" name="Group"/>
          <p:cNvGrpSpPr/>
          <p:nvPr/>
        </p:nvGrpSpPr>
        <p:grpSpPr>
          <a:xfrm>
            <a:off x="24534463" y="14453279"/>
            <a:ext cx="7701340" cy="2966030"/>
            <a:chOff x="0" y="0"/>
            <a:chExt cx="7701338" cy="2966029"/>
          </a:xfrm>
        </p:grpSpPr>
        <p:grpSp>
          <p:nvGrpSpPr>
            <p:cNvPr id="112" name="Content Placeholder 3"/>
            <p:cNvGrpSpPr/>
            <p:nvPr/>
          </p:nvGrpSpPr>
          <p:grpSpPr>
            <a:xfrm>
              <a:off x="1978249" y="1037809"/>
              <a:ext cx="3820661" cy="1928221"/>
              <a:chOff x="0" y="1"/>
              <a:chExt cx="3820659" cy="1928219"/>
            </a:xfrm>
          </p:grpSpPr>
          <p:sp>
            <p:nvSpPr>
              <p:cNvPr id="108" name="Refine and Iterate"/>
              <p:cNvSpPr txBox="1"/>
              <p:nvPr/>
            </p:nvSpPr>
            <p:spPr>
              <a:xfrm>
                <a:off x="2028016" y="669296"/>
                <a:ext cx="1792644" cy="5896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480" tIns="30480" rIns="30480" bIns="30480" numCol="1" anchor="ctr">
                <a:noAutofit/>
              </a:bodyPr>
              <a:lstStyle>
                <a:lvl1pPr algn="ctr" defTabSz="1066800">
                  <a:lnSpc>
                    <a:spcPct val="90000"/>
                  </a:lnSpc>
                  <a:spcBef>
                    <a:spcPts val="1000"/>
                  </a:spcBef>
                  <a:defRPr sz="2000"/>
                </a:lvl1pPr>
              </a:lstStyle>
              <a:p>
                <a:pPr/>
                <a:r>
                  <a:t>Refine and Iterate</a:t>
                </a:r>
              </a:p>
            </p:txBody>
          </p:sp>
          <p:sp>
            <p:nvSpPr>
              <p:cNvPr id="109" name="Shape"/>
              <p:cNvSpPr/>
              <p:nvPr/>
            </p:nvSpPr>
            <p:spPr>
              <a:xfrm>
                <a:off x="841677" y="1426376"/>
                <a:ext cx="1936118" cy="501846"/>
              </a:xfrm>
              <a:custGeom>
                <a:avLst/>
                <a:gdLst/>
                <a:ahLst/>
                <a:cxnLst>
                  <a:cxn ang="0">
                    <a:pos x="wd2" y="hd2"/>
                  </a:cxn>
                  <a:cxn ang="5400000">
                    <a:pos x="wd2" y="hd2"/>
                  </a:cxn>
                  <a:cxn ang="10800000">
                    <a:pos x="wd2" y="hd2"/>
                  </a:cxn>
                  <a:cxn ang="16200000">
                    <a:pos x="wd2" y="hd2"/>
                  </a:cxn>
                </a:cxnLst>
                <a:rect l="0" t="0" r="r" b="b"/>
                <a:pathLst>
                  <a:path w="21600" h="17319" fill="norm" stroke="1" extrusionOk="0">
                    <a:moveTo>
                      <a:pt x="21600" y="4429"/>
                    </a:moveTo>
                    <a:cubicBezTo>
                      <a:pt x="16954" y="18952"/>
                      <a:pt x="8330" y="21600"/>
                      <a:pt x="2336" y="10343"/>
                    </a:cubicBezTo>
                    <a:cubicBezTo>
                      <a:pt x="2066" y="9837"/>
                      <a:pt x="1804" y="9306"/>
                      <a:pt x="1551" y="8752"/>
                    </a:cubicBezTo>
                    <a:lnTo>
                      <a:pt x="0" y="11665"/>
                    </a:lnTo>
                    <a:lnTo>
                      <a:pt x="1074" y="2214"/>
                    </a:lnTo>
                    <a:lnTo>
                      <a:pt x="5502" y="1331"/>
                    </a:lnTo>
                    <a:lnTo>
                      <a:pt x="3957" y="4232"/>
                    </a:lnTo>
                    <a:cubicBezTo>
                      <a:pt x="8558" y="13319"/>
                      <a:pt x="15328" y="11648"/>
                      <a:pt x="19078" y="500"/>
                    </a:cubicBezTo>
                    <a:cubicBezTo>
                      <a:pt x="19133" y="335"/>
                      <a:pt x="19188" y="168"/>
                      <a:pt x="19242" y="0"/>
                    </a:cubicBezTo>
                    <a:close/>
                  </a:path>
                </a:pathLst>
              </a:custGeom>
              <a:solidFill>
                <a:srgbClr val="0070C0"/>
              </a:solidFill>
              <a:ln w="12700" cap="flat">
                <a:solidFill>
                  <a:srgbClr val="FFFFFF"/>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pPr>
              </a:p>
            </p:txBody>
          </p:sp>
          <p:sp>
            <p:nvSpPr>
              <p:cNvPr id="110" name="Define clear, concise prompt"/>
              <p:cNvSpPr txBox="1"/>
              <p:nvPr/>
            </p:nvSpPr>
            <p:spPr>
              <a:xfrm>
                <a:off x="-1" y="669296"/>
                <a:ext cx="1799291" cy="5896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480" tIns="30480" rIns="30480" bIns="30480" numCol="1" anchor="ctr">
                <a:noAutofit/>
              </a:bodyPr>
              <a:lstStyle>
                <a:lvl1pPr algn="ctr" defTabSz="1066800">
                  <a:lnSpc>
                    <a:spcPct val="90000"/>
                  </a:lnSpc>
                  <a:spcBef>
                    <a:spcPts val="1000"/>
                  </a:spcBef>
                  <a:defRPr sz="2000"/>
                </a:lvl1pPr>
              </a:lstStyle>
              <a:p>
                <a:pPr/>
                <a:r>
                  <a:t>Define clear, concise prompt</a:t>
                </a:r>
              </a:p>
            </p:txBody>
          </p:sp>
          <p:sp>
            <p:nvSpPr>
              <p:cNvPr id="111" name="Shape"/>
              <p:cNvSpPr/>
              <p:nvPr/>
            </p:nvSpPr>
            <p:spPr>
              <a:xfrm>
                <a:off x="832250" y="1"/>
                <a:ext cx="1936118" cy="535977"/>
              </a:xfrm>
              <a:custGeom>
                <a:avLst/>
                <a:gdLst/>
                <a:ahLst/>
                <a:cxnLst>
                  <a:cxn ang="0">
                    <a:pos x="wd2" y="hd2"/>
                  </a:cxn>
                  <a:cxn ang="5400000">
                    <a:pos x="wd2" y="hd2"/>
                  </a:cxn>
                  <a:cxn ang="10800000">
                    <a:pos x="wd2" y="hd2"/>
                  </a:cxn>
                  <a:cxn ang="16200000">
                    <a:pos x="wd2" y="hd2"/>
                  </a:cxn>
                </a:cxnLst>
                <a:rect l="0" t="0" r="r" b="b"/>
                <a:pathLst>
                  <a:path w="21600" h="17319" fill="norm" stroke="1" extrusionOk="0">
                    <a:moveTo>
                      <a:pt x="0" y="12890"/>
                    </a:moveTo>
                    <a:cubicBezTo>
                      <a:pt x="4646" y="-1633"/>
                      <a:pt x="13270" y="-4281"/>
                      <a:pt x="19264" y="6976"/>
                    </a:cubicBezTo>
                    <a:cubicBezTo>
                      <a:pt x="19534" y="7482"/>
                      <a:pt x="19796" y="8013"/>
                      <a:pt x="20049" y="8567"/>
                    </a:cubicBezTo>
                    <a:lnTo>
                      <a:pt x="21600" y="5654"/>
                    </a:lnTo>
                    <a:lnTo>
                      <a:pt x="20526" y="15105"/>
                    </a:lnTo>
                    <a:lnTo>
                      <a:pt x="16098" y="15988"/>
                    </a:lnTo>
                    <a:lnTo>
                      <a:pt x="17643" y="13087"/>
                    </a:lnTo>
                    <a:cubicBezTo>
                      <a:pt x="13042" y="4000"/>
                      <a:pt x="6272" y="5671"/>
                      <a:pt x="2522" y="16819"/>
                    </a:cubicBezTo>
                    <a:cubicBezTo>
                      <a:pt x="2467" y="16984"/>
                      <a:pt x="2412" y="17151"/>
                      <a:pt x="2358" y="17319"/>
                    </a:cubicBezTo>
                    <a:close/>
                  </a:path>
                </a:pathLst>
              </a:custGeom>
              <a:gradFill flip="none" rotWithShape="1">
                <a:gsLst>
                  <a:gs pos="0">
                    <a:srgbClr val="508B29"/>
                  </a:gs>
                  <a:gs pos="80000">
                    <a:srgbClr val="69B636"/>
                  </a:gs>
                  <a:gs pos="100000">
                    <a:srgbClr val="69BA34"/>
                  </a:gs>
                </a:gsLst>
                <a:lin ang="16200000" scaled="0"/>
              </a:gradFill>
              <a:ln w="9525" cap="flat">
                <a:solidFill>
                  <a:srgbClr val="3F6EC3"/>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defRPr>
                    <a:solidFill>
                      <a:srgbClr val="FFFFFF"/>
                    </a:solidFill>
                  </a:defRPr>
                </a:pPr>
              </a:p>
            </p:txBody>
          </p:sp>
        </p:grpSp>
        <p:sp>
          <p:nvSpPr>
            <p:cNvPr id="113" name="Right Arrow 4"/>
            <p:cNvSpPr/>
            <p:nvPr/>
          </p:nvSpPr>
          <p:spPr>
            <a:xfrm>
              <a:off x="0" y="1901724"/>
              <a:ext cx="1978250" cy="368249"/>
            </a:xfrm>
            <a:prstGeom prst="rightArrow">
              <a:avLst>
                <a:gd name="adj1" fmla="val 44486"/>
                <a:gd name="adj2" fmla="val 59920"/>
              </a:avLst>
            </a:prstGeom>
            <a:solidFill>
              <a:schemeClr val="accent3"/>
            </a:solidFill>
            <a:ln w="12700" cap="flat">
              <a:noFill/>
              <a:miter lim="400000"/>
            </a:ln>
            <a:effectLst/>
          </p:spPr>
          <p:txBody>
            <a:bodyPr wrap="square" lIns="45719" tIns="45719" rIns="45719" bIns="45719" numCol="1" anchor="ctr">
              <a:noAutofit/>
            </a:bodyPr>
            <a:lstStyle/>
            <a:p>
              <a:pPr algn="ctr" defTabSz="914400">
                <a:defRPr sz="1800">
                  <a:solidFill>
                    <a:srgbClr val="FFFFFF"/>
                  </a:solidFill>
                </a:defRPr>
              </a:pPr>
            </a:p>
          </p:txBody>
        </p:sp>
        <p:sp>
          <p:nvSpPr>
            <p:cNvPr id="114" name="TextBox 6"/>
            <p:cNvSpPr txBox="1"/>
            <p:nvPr/>
          </p:nvSpPr>
          <p:spPr>
            <a:xfrm>
              <a:off x="1978249" y="0"/>
              <a:ext cx="4293778" cy="340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914400">
                <a:defRPr sz="2000"/>
              </a:lvl1pPr>
            </a:lstStyle>
            <a:p>
              <a:pPr/>
              <a:r>
                <a:t>Provide relevant context and data </a:t>
              </a:r>
            </a:p>
          </p:txBody>
        </p:sp>
        <p:sp>
          <p:nvSpPr>
            <p:cNvPr id="115" name="Down Arrow 7"/>
            <p:cNvSpPr/>
            <p:nvPr/>
          </p:nvSpPr>
          <p:spPr>
            <a:xfrm>
              <a:off x="3681321" y="382744"/>
              <a:ext cx="213331" cy="548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905"/>
                  </a:moveTo>
                  <a:lnTo>
                    <a:pt x="16200" y="17905"/>
                  </a:lnTo>
                  <a:lnTo>
                    <a:pt x="16200" y="0"/>
                  </a:lnTo>
                  <a:lnTo>
                    <a:pt x="5400" y="0"/>
                  </a:lnTo>
                  <a:lnTo>
                    <a:pt x="5400" y="17905"/>
                  </a:lnTo>
                  <a:lnTo>
                    <a:pt x="0" y="17905"/>
                  </a:lnTo>
                  <a:lnTo>
                    <a:pt x="10800" y="21600"/>
                  </a:lnTo>
                  <a:close/>
                </a:path>
              </a:pathLst>
            </a:custGeom>
            <a:gradFill flip="none" rotWithShape="1">
              <a:gsLst>
                <a:gs pos="0">
                  <a:srgbClr val="E0E0E0"/>
                </a:gs>
                <a:gs pos="35000">
                  <a:srgbClr val="FFEACF"/>
                </a:gs>
                <a:gs pos="100000">
                  <a:srgbClr val="F9F9F9"/>
                </a:gs>
              </a:gsLst>
              <a:lin ang="16200000" scaled="0"/>
            </a:gradFill>
            <a:ln w="9525" cap="flat">
              <a:solidFill>
                <a:srgbClr val="F9BC00"/>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p>
          </p:txBody>
        </p:sp>
        <p:sp>
          <p:nvSpPr>
            <p:cNvPr id="116" name="TextBox 5"/>
            <p:cNvSpPr txBox="1"/>
            <p:nvPr/>
          </p:nvSpPr>
          <p:spPr>
            <a:xfrm>
              <a:off x="75820" y="1198746"/>
              <a:ext cx="1708720" cy="6449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914400">
                <a:defRPr sz="2000"/>
              </a:lvl1pPr>
            </a:lstStyle>
            <a:p>
              <a:pPr/>
              <a:r>
                <a:t>Identify the problem </a:t>
              </a:r>
            </a:p>
          </p:txBody>
        </p:sp>
        <p:sp>
          <p:nvSpPr>
            <p:cNvPr id="117" name="Right Arrow 4"/>
            <p:cNvSpPr/>
            <p:nvPr/>
          </p:nvSpPr>
          <p:spPr>
            <a:xfrm>
              <a:off x="5537545" y="1887683"/>
              <a:ext cx="1856364" cy="368249"/>
            </a:xfrm>
            <a:prstGeom prst="rightArrow">
              <a:avLst>
                <a:gd name="adj1" fmla="val 44486"/>
                <a:gd name="adj2" fmla="val 59920"/>
              </a:avLst>
            </a:prstGeom>
            <a:solidFill>
              <a:schemeClr val="accent3"/>
            </a:solidFill>
            <a:ln w="12700" cap="flat">
              <a:noFill/>
              <a:miter lim="400000"/>
            </a:ln>
            <a:effectLst/>
          </p:spPr>
          <p:txBody>
            <a:bodyPr wrap="square" lIns="45719" tIns="45719" rIns="45719" bIns="45719" numCol="1" anchor="ctr">
              <a:noAutofit/>
            </a:bodyPr>
            <a:lstStyle/>
            <a:p>
              <a:pPr algn="ctr" defTabSz="914400">
                <a:defRPr sz="1800">
                  <a:solidFill>
                    <a:srgbClr val="FFFFFF"/>
                  </a:solidFill>
                </a:defRPr>
              </a:pPr>
            </a:p>
          </p:txBody>
        </p:sp>
        <p:sp>
          <p:nvSpPr>
            <p:cNvPr id="118" name="TextBox 5"/>
            <p:cNvSpPr txBox="1"/>
            <p:nvPr/>
          </p:nvSpPr>
          <p:spPr>
            <a:xfrm>
              <a:off x="5992619" y="1555833"/>
              <a:ext cx="1708720" cy="3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914400">
                <a:defRPr sz="2000"/>
              </a:lvl1pPr>
            </a:lstStyle>
            <a:p>
              <a:pPr/>
              <a:r>
                <a:t>Output </a:t>
              </a:r>
            </a:p>
          </p:txBody>
        </p:sp>
      </p:grpSp>
      <p:sp>
        <p:nvSpPr>
          <p:cNvPr id="120" name="TextBox 23"/>
          <p:cNvSpPr txBox="1"/>
          <p:nvPr/>
        </p:nvSpPr>
        <p:spPr>
          <a:xfrm>
            <a:off x="1109001" y="5708008"/>
            <a:ext cx="5009269" cy="44437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Wernicke's aphasia (WA) is a neuro-logical disorder caused by damage, often from a stroke, to specific language networks in the human brain. This disorder is hard to treat because of the intricate and individualized nature of its pathogenesis. While there is no standardized treatment for Wernicke's aphasia, speech therapy can improve language skills and facilitate alternative means of communication for WA patients.</a:t>
            </a:r>
          </a:p>
        </p:txBody>
      </p:sp>
      <p:grpSp>
        <p:nvGrpSpPr>
          <p:cNvPr id="142" name="Group"/>
          <p:cNvGrpSpPr/>
          <p:nvPr/>
        </p:nvGrpSpPr>
        <p:grpSpPr>
          <a:xfrm>
            <a:off x="11786905" y="25455050"/>
            <a:ext cx="10064968" cy="5631174"/>
            <a:chOff x="0" y="0"/>
            <a:chExt cx="10064966" cy="5631172"/>
          </a:xfrm>
        </p:grpSpPr>
        <p:sp>
          <p:nvSpPr>
            <p:cNvPr id="121" name="Arrow"/>
            <p:cNvSpPr/>
            <p:nvPr/>
          </p:nvSpPr>
          <p:spPr>
            <a:xfrm>
              <a:off x="1291132" y="0"/>
              <a:ext cx="7482702" cy="5631173"/>
            </a:xfrm>
            <a:prstGeom prst="rightArrow">
              <a:avLst>
                <a:gd name="adj1" fmla="val 33274"/>
                <a:gd name="adj2" fmla="val 68805"/>
              </a:avLst>
            </a:prstGeom>
            <a:gradFill flip="none" rotWithShape="1">
              <a:gsLst>
                <a:gs pos="0">
                  <a:schemeClr val="accent4">
                    <a:lumOff val="28831"/>
                  </a:schemeClr>
                </a:gs>
                <a:gs pos="35000">
                  <a:srgbClr val="DBDBDB"/>
                </a:gs>
                <a:gs pos="100000">
                  <a:schemeClr val="accent4">
                    <a:lumOff val="43208"/>
                  </a:schemeClr>
                </a:gs>
              </a:gsLst>
              <a:lin ang="16200000" scaled="0"/>
            </a:gradFill>
            <a:ln w="9525" cap="flat">
              <a:solidFill>
                <a:srgbClr val="808080"/>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p>
          </p:txBody>
        </p:sp>
        <p:grpSp>
          <p:nvGrpSpPr>
            <p:cNvPr id="124" name="Group"/>
            <p:cNvGrpSpPr/>
            <p:nvPr/>
          </p:nvGrpSpPr>
          <p:grpSpPr>
            <a:xfrm>
              <a:off x="0" y="335787"/>
              <a:ext cx="3044709" cy="4937289"/>
              <a:chOff x="0" y="0"/>
              <a:chExt cx="3044708" cy="4937287"/>
            </a:xfrm>
          </p:grpSpPr>
          <p:sp>
            <p:nvSpPr>
              <p:cNvPr id="122" name="Rounded Rectangle"/>
              <p:cNvSpPr/>
              <p:nvPr/>
            </p:nvSpPr>
            <p:spPr>
              <a:xfrm>
                <a:off x="0" y="0"/>
                <a:ext cx="3044709" cy="4937288"/>
              </a:xfrm>
              <a:prstGeom prst="roundRect">
                <a:avLst>
                  <a:gd name="adj" fmla="val 10000"/>
                </a:avLst>
              </a:prstGeom>
              <a:solidFill>
                <a:srgbClr val="D8E8F1"/>
              </a:solidFill>
              <a:ln w="12700" cap="flat">
                <a:noFill/>
                <a:miter lim="400000"/>
              </a:ln>
              <a:effectLst/>
            </p:spPr>
            <p:txBody>
              <a:bodyPr wrap="square" lIns="45719" tIns="45719" rIns="45719" bIns="45719" numCol="1" anchor="ctr">
                <a:noAutofit/>
              </a:bodyPr>
              <a:lstStyle/>
              <a:p>
                <a:pPr algn="ctr" defTabSz="844550">
                  <a:lnSpc>
                    <a:spcPct val="90000"/>
                  </a:lnSpc>
                  <a:spcBef>
                    <a:spcPts val="700"/>
                  </a:spcBef>
                  <a:defRPr sz="1800"/>
                </a:pPr>
              </a:p>
            </p:txBody>
          </p:sp>
          <p:sp>
            <p:nvSpPr>
              <p:cNvPr id="123" name="Estimated WAB score"/>
              <p:cNvSpPr txBox="1"/>
              <p:nvPr/>
            </p:nvSpPr>
            <p:spPr>
              <a:xfrm>
                <a:off x="0" y="228010"/>
                <a:ext cx="3044709" cy="1025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389" tIns="72389" rIns="72389" bIns="72389" numCol="1" anchor="ctr">
                <a:noAutofit/>
              </a:bodyPr>
              <a:lstStyle>
                <a:lvl1pPr algn="ctr" defTabSz="844550">
                  <a:lnSpc>
                    <a:spcPct val="90000"/>
                  </a:lnSpc>
                  <a:spcBef>
                    <a:spcPts val="700"/>
                  </a:spcBef>
                  <a:defRPr b="1" sz="2400">
                    <a:solidFill>
                      <a:srgbClr val="2C556E"/>
                    </a:solidFill>
                  </a:defRPr>
                </a:lvl1pPr>
              </a:lstStyle>
              <a:p>
                <a:pPr/>
                <a:r>
                  <a:t>Estimated WAB score</a:t>
                </a:r>
              </a:p>
            </p:txBody>
          </p:sp>
        </p:grpSp>
        <p:grpSp>
          <p:nvGrpSpPr>
            <p:cNvPr id="127" name="Group"/>
            <p:cNvGrpSpPr/>
            <p:nvPr/>
          </p:nvGrpSpPr>
          <p:grpSpPr>
            <a:xfrm>
              <a:off x="304472" y="1816974"/>
              <a:ext cx="2435768" cy="3209237"/>
              <a:chOff x="0" y="0"/>
              <a:chExt cx="2435767" cy="3209236"/>
            </a:xfrm>
          </p:grpSpPr>
          <p:sp>
            <p:nvSpPr>
              <p:cNvPr id="125" name="Rounded Rectangle"/>
              <p:cNvSpPr/>
              <p:nvPr/>
            </p:nvSpPr>
            <p:spPr>
              <a:xfrm>
                <a:off x="0" y="0"/>
                <a:ext cx="2435768" cy="3209237"/>
              </a:xfrm>
              <a:prstGeom prst="roundRect">
                <a:avLst>
                  <a:gd name="adj" fmla="val 10000"/>
                </a:avLst>
              </a:prstGeom>
              <a:solidFill>
                <a:srgbClr val="5B9BD5">
                  <a:alpha val="78776"/>
                </a:srgbClr>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sz="1800">
                    <a:solidFill>
                      <a:srgbClr val="FFFFFF"/>
                    </a:solidFill>
                  </a:defRPr>
                </a:pPr>
              </a:p>
            </p:txBody>
          </p:sp>
          <p:sp>
            <p:nvSpPr>
              <p:cNvPr id="126" name="Utilizing standardized assessments like WAB-R scores to analyze patient speech severity"/>
              <p:cNvSpPr txBox="1"/>
              <p:nvPr/>
            </p:nvSpPr>
            <p:spPr>
              <a:xfrm>
                <a:off x="85323" y="589408"/>
                <a:ext cx="2265121" cy="2030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669" tIns="26669" rIns="26669" bIns="26669" numCol="1" anchor="ctr">
                <a:noAutofit/>
              </a:bodyPr>
              <a:lstStyle>
                <a:lvl1pPr algn="ctr" defTabSz="622300">
                  <a:lnSpc>
                    <a:spcPct val="90000"/>
                  </a:lnSpc>
                  <a:spcBef>
                    <a:spcPts val="500"/>
                  </a:spcBef>
                  <a:defRPr sz="2000">
                    <a:solidFill>
                      <a:srgbClr val="FFFFFF"/>
                    </a:solidFill>
                  </a:defRPr>
                </a:lvl1pPr>
              </a:lstStyle>
              <a:p>
                <a:pPr/>
                <a:r>
                  <a:t>Utilizing standardized assessments like WAB-R scores to analyze patient speech severity</a:t>
                </a:r>
              </a:p>
            </p:txBody>
          </p:sp>
        </p:grpSp>
        <p:grpSp>
          <p:nvGrpSpPr>
            <p:cNvPr id="134" name="Group"/>
            <p:cNvGrpSpPr/>
            <p:nvPr/>
          </p:nvGrpSpPr>
          <p:grpSpPr>
            <a:xfrm>
              <a:off x="3510128" y="335787"/>
              <a:ext cx="3044709" cy="4937289"/>
              <a:chOff x="0" y="0"/>
              <a:chExt cx="3044708" cy="4937287"/>
            </a:xfrm>
          </p:grpSpPr>
          <p:grpSp>
            <p:nvGrpSpPr>
              <p:cNvPr id="130" name="Group"/>
              <p:cNvGrpSpPr/>
              <p:nvPr/>
            </p:nvGrpSpPr>
            <p:grpSpPr>
              <a:xfrm>
                <a:off x="0" y="0"/>
                <a:ext cx="3044709" cy="4937288"/>
                <a:chOff x="0" y="0"/>
                <a:chExt cx="3044708" cy="4937287"/>
              </a:xfrm>
            </p:grpSpPr>
            <p:sp>
              <p:nvSpPr>
                <p:cNvPr id="128" name="Rounded Rectangle"/>
                <p:cNvSpPr/>
                <p:nvPr/>
              </p:nvSpPr>
              <p:spPr>
                <a:xfrm>
                  <a:off x="0" y="0"/>
                  <a:ext cx="3044709" cy="4937288"/>
                </a:xfrm>
                <a:prstGeom prst="roundRect">
                  <a:avLst>
                    <a:gd name="adj" fmla="val 10000"/>
                  </a:avLst>
                </a:prstGeom>
                <a:solidFill>
                  <a:srgbClr val="D8E8F1"/>
                </a:solidFill>
                <a:ln w="12700" cap="flat">
                  <a:noFill/>
                  <a:miter lim="400000"/>
                </a:ln>
                <a:effectLst/>
              </p:spPr>
              <p:txBody>
                <a:bodyPr wrap="square" lIns="45719" tIns="45719" rIns="45719" bIns="45719" numCol="1" anchor="ctr">
                  <a:noAutofit/>
                </a:bodyPr>
                <a:lstStyle/>
                <a:p>
                  <a:pPr algn="ctr" defTabSz="844550">
                    <a:lnSpc>
                      <a:spcPct val="90000"/>
                    </a:lnSpc>
                    <a:spcBef>
                      <a:spcPts val="700"/>
                    </a:spcBef>
                    <a:defRPr sz="1800"/>
                  </a:pPr>
                </a:p>
              </p:txBody>
            </p:sp>
            <p:sp>
              <p:nvSpPr>
                <p:cNvPr id="129" name="Linguistic analysis of aphasic speech"/>
                <p:cNvSpPr txBox="1"/>
                <p:nvPr/>
              </p:nvSpPr>
              <p:spPr>
                <a:xfrm>
                  <a:off x="0" y="228010"/>
                  <a:ext cx="3044709" cy="1025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389" tIns="72389" rIns="72389" bIns="72389" numCol="1" anchor="ctr">
                  <a:noAutofit/>
                </a:bodyPr>
                <a:lstStyle>
                  <a:lvl1pPr algn="ctr" defTabSz="844550">
                    <a:lnSpc>
                      <a:spcPct val="90000"/>
                    </a:lnSpc>
                    <a:spcBef>
                      <a:spcPts val="700"/>
                    </a:spcBef>
                    <a:defRPr b="1" sz="2400">
                      <a:solidFill>
                        <a:srgbClr val="2C556E"/>
                      </a:solidFill>
                    </a:defRPr>
                  </a:lvl1pPr>
                </a:lstStyle>
                <a:p>
                  <a:pPr/>
                  <a:r>
                    <a:t>Linguistic analysis of aphasic speech </a:t>
                  </a:r>
                </a:p>
              </p:txBody>
            </p:sp>
          </p:grpSp>
          <p:grpSp>
            <p:nvGrpSpPr>
              <p:cNvPr id="133" name="Group"/>
              <p:cNvGrpSpPr/>
              <p:nvPr/>
            </p:nvGrpSpPr>
            <p:grpSpPr>
              <a:xfrm>
                <a:off x="304469" y="1481187"/>
                <a:ext cx="2435768" cy="3209237"/>
                <a:chOff x="0" y="0"/>
                <a:chExt cx="2435767" cy="3209236"/>
              </a:xfrm>
            </p:grpSpPr>
            <p:sp>
              <p:nvSpPr>
                <p:cNvPr id="131" name="Rounded Rectangle"/>
                <p:cNvSpPr/>
                <p:nvPr/>
              </p:nvSpPr>
              <p:spPr>
                <a:xfrm>
                  <a:off x="0" y="0"/>
                  <a:ext cx="2435768" cy="3209237"/>
                </a:xfrm>
                <a:prstGeom prst="roundRect">
                  <a:avLst>
                    <a:gd name="adj" fmla="val 10000"/>
                  </a:avLst>
                </a:prstGeom>
                <a:solidFill>
                  <a:srgbClr val="4DC58D">
                    <a:alpha val="77737"/>
                  </a:srgbClr>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sz="1800">
                      <a:solidFill>
                        <a:srgbClr val="FFFFFF"/>
                      </a:solidFill>
                    </a:defRPr>
                  </a:pPr>
                </a:p>
              </p:txBody>
            </p:sp>
            <p:sp>
              <p:nvSpPr>
                <p:cNvPr id="132" name="Parsed patient’s speech to report the number of occurrences of neologisms, semantic/syntactic deficits specific to Wernicke's presentations"/>
                <p:cNvSpPr txBox="1"/>
                <p:nvPr/>
              </p:nvSpPr>
              <p:spPr>
                <a:xfrm>
                  <a:off x="85323" y="94793"/>
                  <a:ext cx="2265121" cy="3019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669" tIns="26669" rIns="26669" bIns="26669" numCol="1" anchor="ctr">
                  <a:noAutofit/>
                </a:bodyPr>
                <a:lstStyle>
                  <a:lvl1pPr algn="ctr" defTabSz="622300">
                    <a:lnSpc>
                      <a:spcPct val="90000"/>
                    </a:lnSpc>
                    <a:spcBef>
                      <a:spcPts val="500"/>
                    </a:spcBef>
                    <a:defRPr sz="2000">
                      <a:solidFill>
                        <a:srgbClr val="FFFFFF"/>
                      </a:solidFill>
                    </a:defRPr>
                  </a:lvl1pPr>
                </a:lstStyle>
                <a:p>
                  <a:pPr/>
                  <a:r>
                    <a:t>Parsed patient’s speech to report the number of occurrences of neologisms, semantic/syntactic deficits specific to Wernicke's presentations</a:t>
                  </a:r>
                </a:p>
              </p:txBody>
            </p:sp>
          </p:grpSp>
        </p:grpSp>
        <p:grpSp>
          <p:nvGrpSpPr>
            <p:cNvPr id="141" name="Group"/>
            <p:cNvGrpSpPr/>
            <p:nvPr/>
          </p:nvGrpSpPr>
          <p:grpSpPr>
            <a:xfrm>
              <a:off x="7020258" y="346943"/>
              <a:ext cx="3044709" cy="4937288"/>
              <a:chOff x="0" y="0"/>
              <a:chExt cx="3044708" cy="4937287"/>
            </a:xfrm>
          </p:grpSpPr>
          <p:grpSp>
            <p:nvGrpSpPr>
              <p:cNvPr id="137" name="Group"/>
              <p:cNvGrpSpPr/>
              <p:nvPr/>
            </p:nvGrpSpPr>
            <p:grpSpPr>
              <a:xfrm>
                <a:off x="0" y="0"/>
                <a:ext cx="3044709" cy="4937288"/>
                <a:chOff x="0" y="0"/>
                <a:chExt cx="3044708" cy="4937287"/>
              </a:xfrm>
            </p:grpSpPr>
            <p:sp>
              <p:nvSpPr>
                <p:cNvPr id="135" name="Rounded Rectangle"/>
                <p:cNvSpPr/>
                <p:nvPr/>
              </p:nvSpPr>
              <p:spPr>
                <a:xfrm>
                  <a:off x="0" y="0"/>
                  <a:ext cx="3044709" cy="4937288"/>
                </a:xfrm>
                <a:prstGeom prst="roundRect">
                  <a:avLst>
                    <a:gd name="adj" fmla="val 10000"/>
                  </a:avLst>
                </a:prstGeom>
                <a:solidFill>
                  <a:srgbClr val="D8E8F1"/>
                </a:solidFill>
                <a:ln w="12700" cap="flat">
                  <a:noFill/>
                  <a:miter lim="400000"/>
                </a:ln>
                <a:effectLst/>
              </p:spPr>
              <p:txBody>
                <a:bodyPr wrap="square" lIns="45719" tIns="45719" rIns="45719" bIns="45719" numCol="1" anchor="ctr">
                  <a:noAutofit/>
                </a:bodyPr>
                <a:lstStyle/>
                <a:p>
                  <a:pPr algn="ctr" defTabSz="844550">
                    <a:lnSpc>
                      <a:spcPct val="90000"/>
                    </a:lnSpc>
                    <a:spcBef>
                      <a:spcPts val="700"/>
                    </a:spcBef>
                    <a:defRPr sz="1800"/>
                  </a:pPr>
                </a:p>
              </p:txBody>
            </p:sp>
            <p:sp>
              <p:nvSpPr>
                <p:cNvPr id="136" name="Suggested treatments"/>
                <p:cNvSpPr txBox="1"/>
                <p:nvPr/>
              </p:nvSpPr>
              <p:spPr>
                <a:xfrm>
                  <a:off x="0" y="228010"/>
                  <a:ext cx="3044709" cy="1025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2389" tIns="72389" rIns="72389" bIns="72389" numCol="1" anchor="ctr">
                  <a:noAutofit/>
                </a:bodyPr>
                <a:lstStyle>
                  <a:lvl1pPr algn="ctr" defTabSz="844550">
                    <a:lnSpc>
                      <a:spcPct val="90000"/>
                    </a:lnSpc>
                    <a:spcBef>
                      <a:spcPts val="700"/>
                    </a:spcBef>
                    <a:defRPr b="1" sz="2400">
                      <a:solidFill>
                        <a:srgbClr val="2C556E"/>
                      </a:solidFill>
                    </a:defRPr>
                  </a:lvl1pPr>
                </a:lstStyle>
                <a:p>
                  <a:pPr/>
                  <a:r>
                    <a:t>Suggested treatments</a:t>
                  </a:r>
                </a:p>
              </p:txBody>
            </p:sp>
          </p:grpSp>
          <p:grpSp>
            <p:nvGrpSpPr>
              <p:cNvPr id="140" name="Group"/>
              <p:cNvGrpSpPr/>
              <p:nvPr/>
            </p:nvGrpSpPr>
            <p:grpSpPr>
              <a:xfrm>
                <a:off x="304469" y="1481187"/>
                <a:ext cx="2435768" cy="3209237"/>
                <a:chOff x="0" y="0"/>
                <a:chExt cx="2435767" cy="3209236"/>
              </a:xfrm>
            </p:grpSpPr>
            <p:sp>
              <p:nvSpPr>
                <p:cNvPr id="138" name="Rounded Rectangle"/>
                <p:cNvSpPr/>
                <p:nvPr/>
              </p:nvSpPr>
              <p:spPr>
                <a:xfrm>
                  <a:off x="0" y="0"/>
                  <a:ext cx="2435768" cy="3209237"/>
                </a:xfrm>
                <a:prstGeom prst="roundRect">
                  <a:avLst>
                    <a:gd name="adj" fmla="val 10000"/>
                  </a:avLst>
                </a:prstGeom>
                <a:solidFill>
                  <a:srgbClr val="70AD47">
                    <a:alpha val="78329"/>
                  </a:srgbClr>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sz="1800">
                      <a:solidFill>
                        <a:srgbClr val="FFFFFF"/>
                      </a:solidFill>
                    </a:defRPr>
                  </a:pPr>
                </a:p>
              </p:txBody>
            </p:sp>
            <p:sp>
              <p:nvSpPr>
                <p:cNvPr id="139" name="Evaluated whether suggested therapies match expert care plans for sample cases and validated that they we were in alignment"/>
                <p:cNvSpPr txBox="1"/>
                <p:nvPr/>
              </p:nvSpPr>
              <p:spPr>
                <a:xfrm>
                  <a:off x="85323" y="259665"/>
                  <a:ext cx="2265121" cy="2689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669" tIns="26669" rIns="26669" bIns="26669" numCol="1" anchor="ctr">
                  <a:noAutofit/>
                </a:bodyPr>
                <a:lstStyle>
                  <a:lvl1pPr algn="ctr" defTabSz="622300">
                    <a:lnSpc>
                      <a:spcPct val="90000"/>
                    </a:lnSpc>
                    <a:spcBef>
                      <a:spcPts val="500"/>
                    </a:spcBef>
                    <a:defRPr sz="2000">
                      <a:solidFill>
                        <a:srgbClr val="FFFFFF"/>
                      </a:solidFill>
                    </a:defRPr>
                  </a:lvl1pPr>
                </a:lstStyle>
                <a:p>
                  <a:pPr/>
                  <a:r>
                    <a:t>Evaluated whether suggested therapies match expert care plans for sample cases and validated that they we were in alignment  </a:t>
                  </a:r>
                </a:p>
              </p:txBody>
            </p:sp>
          </p:grpSp>
        </p:grpSp>
      </p:grpSp>
      <p:sp>
        <p:nvSpPr>
          <p:cNvPr id="143" name="Text Placeholder 11"/>
          <p:cNvSpPr/>
          <p:nvPr/>
        </p:nvSpPr>
        <p:spPr>
          <a:xfrm>
            <a:off x="1111793" y="15006566"/>
            <a:ext cx="3962005" cy="1019308"/>
          </a:xfrm>
          <a:prstGeom prst="rect">
            <a:avLst/>
          </a:prstGeom>
          <a:ln w="12700">
            <a:miter lim="400000"/>
          </a:ln>
          <a:extLst>
            <a:ext uri="{C572A759-6A51-4108-AA02-DFA0A04FC94B}">
              <ma14:wrappingTextBoxFlag xmlns:ma14="http://schemas.microsoft.com/office/mac/drawingml/2011/main" val="1"/>
            </a:ext>
          </a:extLst>
        </p:spPr>
        <p:txBody>
          <a:bodyPr lIns="228589" tIns="228589" rIns="228589" bIns="228589">
            <a:normAutofit fontScale="100000" lnSpcReduction="0"/>
          </a:bodyPr>
          <a:lstStyle>
            <a:lvl1pPr defTabSz="457200">
              <a:defRPr i="1" sz="1300"/>
            </a:lvl1pPr>
          </a:lstStyle>
          <a:p>
            <a:pPr/>
            <a:r>
              <a:t>(Jays Language Processing Disorder: Symptoms (2/3) - Vocalsaints, 2021)</a:t>
            </a:r>
          </a:p>
        </p:txBody>
      </p:sp>
      <p:sp>
        <p:nvSpPr>
          <p:cNvPr id="144" name="Text Placeholder 11"/>
          <p:cNvSpPr/>
          <p:nvPr/>
        </p:nvSpPr>
        <p:spPr>
          <a:xfrm>
            <a:off x="5980358" y="24838779"/>
            <a:ext cx="4283275" cy="1019309"/>
          </a:xfrm>
          <a:prstGeom prst="rect">
            <a:avLst/>
          </a:prstGeom>
          <a:ln w="12700">
            <a:miter lim="400000"/>
          </a:ln>
          <a:extLst>
            <a:ext uri="{C572A759-6A51-4108-AA02-DFA0A04FC94B}">
              <ma14:wrappingTextBoxFlag xmlns:ma14="http://schemas.microsoft.com/office/mac/drawingml/2011/main" val="1"/>
            </a:ext>
          </a:extLst>
        </p:spPr>
        <p:txBody>
          <a:bodyPr lIns="228589" tIns="228589" rIns="228589" bIns="228589">
            <a:normAutofit fontScale="100000" lnSpcReduction="0"/>
          </a:bodyPr>
          <a:lstStyle>
            <a:lvl1pPr defTabSz="457200">
              <a:defRPr i="1" sz="1300"/>
            </a:lvl1pPr>
          </a:lstStyle>
          <a:p>
            <a:pPr/>
            <a:r>
              <a:t>(Western Aphasia Battery-Revised, July 1, 2019)</a:t>
            </a:r>
          </a:p>
        </p:txBody>
      </p:sp>
      <p:sp>
        <p:nvSpPr>
          <p:cNvPr id="145" name="Text Placeholder 11"/>
          <p:cNvSpPr/>
          <p:nvPr/>
        </p:nvSpPr>
        <p:spPr>
          <a:xfrm>
            <a:off x="6470658" y="9291528"/>
            <a:ext cx="3962004" cy="650665"/>
          </a:xfrm>
          <a:prstGeom prst="rect">
            <a:avLst/>
          </a:prstGeom>
          <a:ln w="12700">
            <a:miter lim="400000"/>
          </a:ln>
          <a:extLst>
            <a:ext uri="{C572A759-6A51-4108-AA02-DFA0A04FC94B}">
              <ma14:wrappingTextBoxFlag xmlns:ma14="http://schemas.microsoft.com/office/mac/drawingml/2011/main" val="1"/>
            </a:ext>
          </a:extLst>
        </p:spPr>
        <p:txBody>
          <a:bodyPr lIns="228589" tIns="228589" rIns="228589" bIns="228589">
            <a:normAutofit fontScale="100000" lnSpcReduction="0"/>
          </a:bodyPr>
          <a:lstStyle>
            <a:lvl1pPr defTabSz="288036">
              <a:defRPr i="1" sz="1323"/>
            </a:lvl1pPr>
          </a:lstStyle>
          <a:p>
            <a:pPr/>
            <a:r>
              <a:t>(Neuroscience Bite: Wernicke’s Area, October 2022)</a:t>
            </a:r>
          </a:p>
        </p:txBody>
      </p:sp>
      <p:pic>
        <p:nvPicPr>
          <p:cNvPr id="146" name="image12.png" descr="image12.png"/>
          <p:cNvPicPr>
            <a:picLocks noChangeAspect="1"/>
          </p:cNvPicPr>
          <p:nvPr/>
        </p:nvPicPr>
        <p:blipFill>
          <a:blip r:embed="rId7">
            <a:extLst/>
          </a:blip>
          <a:srcRect l="0" t="0" r="0" b="10773"/>
          <a:stretch>
            <a:fillRect/>
          </a:stretch>
        </p:blipFill>
        <p:spPr>
          <a:xfrm>
            <a:off x="23242984" y="7459926"/>
            <a:ext cx="9103803" cy="5015968"/>
          </a:xfrm>
          <a:prstGeom prst="rect">
            <a:avLst/>
          </a:prstGeom>
          <a:ln w="12700">
            <a:miter lim="400000"/>
          </a:ln>
        </p:spPr>
      </p:pic>
      <p:sp>
        <p:nvSpPr>
          <p:cNvPr id="147" name="Text Placeholder 11"/>
          <p:cNvSpPr/>
          <p:nvPr/>
        </p:nvSpPr>
        <p:spPr>
          <a:xfrm>
            <a:off x="23816803" y="6665775"/>
            <a:ext cx="8379760" cy="738171"/>
          </a:xfrm>
          <a:prstGeom prst="rect">
            <a:avLst/>
          </a:prstGeom>
          <a:ln w="12700">
            <a:miter lim="400000"/>
          </a:ln>
          <a:extLst>
            <a:ext uri="{C572A759-6A51-4108-AA02-DFA0A04FC94B}">
              <ma14:wrappingTextBoxFlag xmlns:ma14="http://schemas.microsoft.com/office/mac/drawingml/2011/main" val="1"/>
            </a:ext>
          </a:extLst>
        </p:spPr>
        <p:txBody>
          <a:bodyPr lIns="228589" tIns="228589" rIns="228589" bIns="228589">
            <a:normAutofit fontScale="100000" lnSpcReduction="0"/>
          </a:bodyPr>
          <a:lstStyle>
            <a:lvl1pPr algn="ctr" defTabSz="366125">
              <a:spcBef>
                <a:spcPts val="900"/>
              </a:spcBef>
              <a:defRPr b="1" i="1" sz="2184"/>
            </a:lvl1pPr>
          </a:lstStyle>
          <a:p>
            <a:pPr/>
            <a:r>
              <a:t>Linguistic Analysis of Aphasic Speech</a:t>
            </a:r>
          </a:p>
        </p:txBody>
      </p:sp>
      <p:sp>
        <p:nvSpPr>
          <p:cNvPr id="148" name="Text Placeholder 11"/>
          <p:cNvSpPr/>
          <p:nvPr/>
        </p:nvSpPr>
        <p:spPr>
          <a:xfrm>
            <a:off x="24089410" y="13550541"/>
            <a:ext cx="8379760" cy="738171"/>
          </a:xfrm>
          <a:prstGeom prst="rect">
            <a:avLst/>
          </a:prstGeom>
          <a:ln w="12700">
            <a:miter lim="400000"/>
          </a:ln>
          <a:extLst>
            <a:ext uri="{C572A759-6A51-4108-AA02-DFA0A04FC94B}">
              <ma14:wrappingTextBoxFlag xmlns:ma14="http://schemas.microsoft.com/office/mac/drawingml/2011/main" val="1"/>
            </a:ext>
          </a:extLst>
        </p:spPr>
        <p:txBody>
          <a:bodyPr lIns="228589" tIns="228589" rIns="228589" bIns="228589">
            <a:normAutofit fontScale="100000" lnSpcReduction="0"/>
          </a:bodyPr>
          <a:lstStyle>
            <a:lvl1pPr algn="ctr" defTabSz="366125">
              <a:spcBef>
                <a:spcPts val="900"/>
              </a:spcBef>
              <a:defRPr b="1" i="1" sz="2184"/>
            </a:lvl1pPr>
          </a:lstStyle>
          <a:p>
            <a:pPr/>
            <a:r>
              <a:t>Four Steps of Prompt Engineering</a:t>
            </a:r>
          </a:p>
        </p:txBody>
      </p:sp>
      <p:sp>
        <p:nvSpPr>
          <p:cNvPr id="149" name="Text Placeholder 11"/>
          <p:cNvSpPr/>
          <p:nvPr/>
        </p:nvSpPr>
        <p:spPr>
          <a:xfrm>
            <a:off x="23521959" y="25671164"/>
            <a:ext cx="8238386" cy="862786"/>
          </a:xfrm>
          <a:prstGeom prst="rect">
            <a:avLst/>
          </a:prstGeom>
          <a:ln w="12700">
            <a:miter lim="400000"/>
          </a:ln>
          <a:extLst>
            <a:ext uri="{C572A759-6A51-4108-AA02-DFA0A04FC94B}">
              <ma14:wrappingTextBoxFlag xmlns:ma14="http://schemas.microsoft.com/office/mac/drawingml/2011/main" val="1"/>
            </a:ext>
          </a:extLst>
        </p:spPr>
        <p:txBody>
          <a:bodyPr lIns="228589" tIns="228589" rIns="228589" bIns="228589">
            <a:normAutofit fontScale="100000" lnSpcReduction="0"/>
          </a:bodyPr>
          <a:lstStyle>
            <a:lvl1pPr algn="ctr" defTabSz="402336">
              <a:spcBef>
                <a:spcPts val="1000"/>
              </a:spcBef>
              <a:defRPr b="1" i="1" sz="2400"/>
            </a:lvl1pPr>
          </a:lstStyle>
          <a:p>
            <a:pPr/>
            <a:r>
              <a:t>Code Output</a:t>
            </a:r>
          </a:p>
        </p:txBody>
      </p:sp>
      <p:sp>
        <p:nvSpPr>
          <p:cNvPr id="150" name="TextBox 80"/>
          <p:cNvSpPr txBox="1"/>
          <p:nvPr/>
        </p:nvSpPr>
        <p:spPr>
          <a:xfrm>
            <a:off x="11663274" y="19565073"/>
            <a:ext cx="11307686" cy="44437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a:buSzPct val="100000"/>
              <a:buChar char="•"/>
              <a:defRPr sz="2400"/>
            </a:pPr>
            <a:r>
              <a:t>We first validated and established that Large Language Models (LLMs) can accurately analyze the unique linguistic patterns in Wernicke's aphasia speech.</a:t>
            </a:r>
          </a:p>
          <a:p>
            <a:pPr marL="240631" indent="-240631">
              <a:buSzPct val="100000"/>
              <a:buChar char="•"/>
              <a:defRPr sz="2400"/>
            </a:pPr>
            <a:r>
              <a:t>Next, we fed the prompts to the model so that it could evaluate the speech samples and predict the </a:t>
            </a:r>
            <a:r>
              <a:rPr b="1"/>
              <a:t>Western Aphasia Battery-Revised (WAB-R)</a:t>
            </a:r>
            <a:r>
              <a:t> scores. The WAB is a comprehensive instrument covering critical domains including spontaneous speech, auditory comprehension, repetition, and naming. </a:t>
            </a:r>
          </a:p>
          <a:p>
            <a:pPr marL="240631" indent="-240631">
              <a:buSzPct val="100000"/>
              <a:buChar char="•"/>
              <a:defRPr sz="2400"/>
            </a:pPr>
            <a:r>
              <a:t>Strong concordance emerged between the large language model’s predicted WAB scores and the benchmark Western Aphasia Battery (WAB) standardized scores provided. </a:t>
            </a:r>
          </a:p>
          <a:p>
            <a:pPr marL="240631" indent="-240631">
              <a:buSzPct val="100000"/>
              <a:buChar char="•"/>
              <a:defRPr sz="2400"/>
            </a:pPr>
            <a:r>
              <a:t>The optimized model reached approximately 95% score consistency with genuine WAB results.</a:t>
            </a:r>
          </a:p>
          <a:p>
            <a:pPr marL="240631" indent="-240631">
              <a:buSzPct val="100000"/>
              <a:buChar char="•"/>
              <a:defRPr sz="2400"/>
            </a:pPr>
            <a:r>
              <a:t>Precision was highest for simulated fluency and auditory comprehension metrics, correctly closely matching specialist-derived ratings.</a:t>
            </a:r>
          </a:p>
        </p:txBody>
      </p:sp>
      <p:pic>
        <p:nvPicPr>
          <p:cNvPr id="151" name="Screenshot 2024-03-11 at 6.24.27 PM.png" descr="Screenshot 2024-03-11 at 6.24.27 PM.png"/>
          <p:cNvPicPr>
            <a:picLocks noChangeAspect="1"/>
          </p:cNvPicPr>
          <p:nvPr/>
        </p:nvPicPr>
        <p:blipFill>
          <a:blip r:embed="rId8">
            <a:extLst/>
          </a:blip>
          <a:stretch>
            <a:fillRect/>
          </a:stretch>
        </p:blipFill>
        <p:spPr>
          <a:xfrm>
            <a:off x="24021029" y="19895218"/>
            <a:ext cx="8064577" cy="4231907"/>
          </a:xfrm>
          <a:prstGeom prst="rect">
            <a:avLst/>
          </a:prstGeom>
          <a:ln w="38100">
            <a:solidFill>
              <a:srgbClr val="000000"/>
            </a:solidFill>
            <a:miter lim="400000"/>
          </a:ln>
        </p:spPr>
      </p:pic>
      <p:sp>
        <p:nvSpPr>
          <p:cNvPr id="152" name="Text Placeholder 11"/>
          <p:cNvSpPr/>
          <p:nvPr/>
        </p:nvSpPr>
        <p:spPr>
          <a:xfrm>
            <a:off x="23816803" y="19205049"/>
            <a:ext cx="8379760" cy="738171"/>
          </a:xfrm>
          <a:prstGeom prst="rect">
            <a:avLst/>
          </a:prstGeom>
          <a:ln w="12700">
            <a:miter lim="400000"/>
          </a:ln>
          <a:extLst>
            <a:ext uri="{C572A759-6A51-4108-AA02-DFA0A04FC94B}">
              <ma14:wrappingTextBoxFlag xmlns:ma14="http://schemas.microsoft.com/office/mac/drawingml/2011/main" val="1"/>
            </a:ext>
          </a:extLst>
        </p:spPr>
        <p:txBody>
          <a:bodyPr lIns="228589" tIns="228589" rIns="228589" bIns="228589">
            <a:normAutofit fontScale="100000" lnSpcReduction="0"/>
          </a:bodyPr>
          <a:lstStyle>
            <a:lvl1pPr algn="ctr" defTabSz="366125">
              <a:spcBef>
                <a:spcPts val="900"/>
              </a:spcBef>
              <a:defRPr b="1" i="1" sz="2184"/>
            </a:lvl1pPr>
          </a:lstStyle>
          <a:p>
            <a:pPr/>
            <a:r>
              <a:t>WAB Score Simulation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6x48 Trifold Template">
  <a:themeElements>
    <a:clrScheme name="36x48 Trifold Template">
      <a:dk1>
        <a:srgbClr val="000000"/>
      </a:dk1>
      <a:lt1>
        <a:srgbClr val="DF5327"/>
      </a:lt1>
      <a:dk2>
        <a:srgbClr val="A7A7A7"/>
      </a:dk2>
      <a:lt2>
        <a:srgbClr val="535353"/>
      </a:lt2>
      <a:accent1>
        <a:srgbClr val="418AB3"/>
      </a:accent1>
      <a:accent2>
        <a:srgbClr val="A6B727"/>
      </a:accent2>
      <a:accent3>
        <a:srgbClr val="F69200"/>
      </a:accent3>
      <a:accent4>
        <a:srgbClr val="838383"/>
      </a:accent4>
      <a:accent5>
        <a:srgbClr val="FEC306"/>
      </a:accent5>
      <a:accent6>
        <a:srgbClr val="DF5327"/>
      </a:accent6>
      <a:hlink>
        <a:srgbClr val="0000FF"/>
      </a:hlink>
      <a:folHlink>
        <a:srgbClr val="FF00FF"/>
      </a:folHlink>
    </a:clrScheme>
    <a:fontScheme name="36x48 Trifold Template">
      <a:majorFont>
        <a:latin typeface="Calibri"/>
        <a:ea typeface="Calibri"/>
        <a:cs typeface="Calibri"/>
      </a:majorFont>
      <a:minorFont>
        <a:latin typeface="Calibri"/>
        <a:ea typeface="Calibri"/>
        <a:cs typeface="Calibri"/>
      </a:minorFont>
    </a:fontScheme>
    <a:fmtScheme name="36x48 Trifold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388899" rtl="0" fontAlgn="auto" latinLnBrk="0" hangingPunct="0">
          <a:lnSpc>
            <a:spcPct val="100000"/>
          </a:lnSpc>
          <a:spcBef>
            <a:spcPts val="0"/>
          </a:spcBef>
          <a:spcAft>
            <a:spcPts val="0"/>
          </a:spcAft>
          <a:buClrTx/>
          <a:buSzTx/>
          <a:buFontTx/>
          <a:buNone/>
          <a:tabLst/>
          <a:defRPr b="0" baseline="0" cap="none" i="0" spc="0" strike="noStrike" sz="86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388899" rtl="0" fontAlgn="auto" latinLnBrk="0" hangingPunct="0">
          <a:lnSpc>
            <a:spcPct val="100000"/>
          </a:lnSpc>
          <a:spcBef>
            <a:spcPts val="0"/>
          </a:spcBef>
          <a:spcAft>
            <a:spcPts val="0"/>
          </a:spcAft>
          <a:buClrTx/>
          <a:buSzTx/>
          <a:buFontTx/>
          <a:buNone/>
          <a:tabLst/>
          <a:defRPr b="0" baseline="0" cap="none" i="0" spc="0" strike="noStrike" sz="86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6x48 Trifold Template">
  <a:themeElements>
    <a:clrScheme name="36x48 Trifold Template">
      <a:dk1>
        <a:srgbClr val="000000"/>
      </a:dk1>
      <a:lt1>
        <a:srgbClr val="FFFFFF"/>
      </a:lt1>
      <a:dk2>
        <a:srgbClr val="A7A7A7"/>
      </a:dk2>
      <a:lt2>
        <a:srgbClr val="535353"/>
      </a:lt2>
      <a:accent1>
        <a:srgbClr val="418AB3"/>
      </a:accent1>
      <a:accent2>
        <a:srgbClr val="A6B727"/>
      </a:accent2>
      <a:accent3>
        <a:srgbClr val="F69200"/>
      </a:accent3>
      <a:accent4>
        <a:srgbClr val="838383"/>
      </a:accent4>
      <a:accent5>
        <a:srgbClr val="FEC306"/>
      </a:accent5>
      <a:accent6>
        <a:srgbClr val="DF5327"/>
      </a:accent6>
      <a:hlink>
        <a:srgbClr val="0000FF"/>
      </a:hlink>
      <a:folHlink>
        <a:srgbClr val="FF00FF"/>
      </a:folHlink>
    </a:clrScheme>
    <a:fontScheme name="36x48 Trifold Template">
      <a:majorFont>
        <a:latin typeface="Calibri"/>
        <a:ea typeface="Calibri"/>
        <a:cs typeface="Calibri"/>
      </a:majorFont>
      <a:minorFont>
        <a:latin typeface="Calibri"/>
        <a:ea typeface="Calibri"/>
        <a:cs typeface="Calibri"/>
      </a:minorFont>
    </a:fontScheme>
    <a:fmtScheme name="36x48 Trifold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388899" rtl="0" fontAlgn="auto" latinLnBrk="0" hangingPunct="0">
          <a:lnSpc>
            <a:spcPct val="100000"/>
          </a:lnSpc>
          <a:spcBef>
            <a:spcPts val="0"/>
          </a:spcBef>
          <a:spcAft>
            <a:spcPts val="0"/>
          </a:spcAft>
          <a:buClrTx/>
          <a:buSzTx/>
          <a:buFontTx/>
          <a:buNone/>
          <a:tabLst/>
          <a:defRPr b="0" baseline="0" cap="none" i="0" spc="0" strike="noStrike" sz="86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388899" rtl="0" fontAlgn="auto" latinLnBrk="0" hangingPunct="0">
          <a:lnSpc>
            <a:spcPct val="100000"/>
          </a:lnSpc>
          <a:spcBef>
            <a:spcPts val="0"/>
          </a:spcBef>
          <a:spcAft>
            <a:spcPts val="0"/>
          </a:spcAft>
          <a:buClrTx/>
          <a:buSzTx/>
          <a:buFontTx/>
          <a:buNone/>
          <a:tabLst/>
          <a:defRPr b="0" baseline="0" cap="none" i="0" spc="0" strike="noStrike" sz="86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