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56" r:id="rId2"/>
  </p:sldIdLst>
  <p:sldSz cx="402336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89DA07-79FC-4D7A-D33E-97164AA18DFA}" name="Tyson Harmon" initials="TH" userId="S::harmont@byu.edu::6c029e59-f5bc-471b-b6e5-feb86d8b4e0b" providerId="AD"/>
  <p188:author id="{9D3AD812-FD52-8138-FB6B-38287C9556EE}" name="Macall Walker" initials="MW" userId="IlKN2KO0HkdfcASXW6Py9N4V1ndfjUVO+vtyXwBkoTk=" providerId="None"/>
  <p188:author id="{65B722DE-E6BF-3458-3A4E-1399EAB0CA08}" name="Chloe Chapman" initials="CC" userId="qFGIZrEWXS9klauHGY8y0+ECjA7uyrpqlMH9Jkxl9V0=" providerId="None"/>
  <p188:author id="{AA66A8E5-E6B9-7AB2-4F02-E2DF378B4444}" name="Tyson Harmon" initials="TH" userId="cP7fRrDCkcXWchGHKve7e51qYI7nGO0O0J5FvK/ku1o=" providerId="None"/>
  <p188:author id="{CE70B6ED-8E13-8759-552B-08AE1C88F5D6}" name="Emily McDonald" initials="EM" userId="S::em598@byu.edu::a1063676-22ac-4731-a755-23aa1c7509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A7D"/>
    <a:srgbClr val="E9ECF5"/>
    <a:srgbClr val="EAEDF5"/>
    <a:srgbClr val="E9EDF4"/>
    <a:srgbClr val="EAEDF4"/>
    <a:srgbClr val="D1D8E9"/>
    <a:srgbClr val="818BAE"/>
    <a:srgbClr val="002571"/>
    <a:srgbClr val="00D208"/>
    <a:srgbClr val="00D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00E35-3169-4B79-BE96-4D397ED18B63}" v="289" dt="2024-10-29T21:47:25.213"/>
    <p1510:client id="{4648CBFA-B16A-4DEA-950B-37CA1A52D548}" v="2" dt="2024-10-31T15:42:12.219"/>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snapToGrid="0">
      <p:cViewPr>
        <p:scale>
          <a:sx n="40" d="100"/>
          <a:sy n="40" d="100"/>
        </p:scale>
        <p:origin x="-304" y="-616"/>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A2C7D69C-C26D-4877-9AF8-E1A4D08BCA6F}" authorId="{9D3AD812-FD52-8138-FB6B-38287C9556EE}" status="resolved" created="2024-10-07T14:47:52" complete="100000">
    <ac:txMkLst xmlns:ac="http://schemas.microsoft.com/office/drawing/2013/main/command">
      <pc:docMk xmlns:pc="http://schemas.microsoft.com/office/powerpoint/2013/main/command"/>
      <pc:sldMk xmlns:pc="http://schemas.microsoft.com/office/powerpoint/2013/main/command" cId="0" sldId="256"/>
      <ac:spMk id="11" creationId="{B136DD76-4C1F-0A46-BF74-B690C01BBC81}"/>
      <ac:txMk cp="1382" len="1">
        <ac:context len="3077" hash="3725758037"/>
      </ac:txMk>
    </ac:txMkLst>
    <p188:pos x="1545528" y="8628610"/>
    <p188:txBody>
      <a:bodyPr/>
      <a:lstStyle/>
      <a:p>
        <a:r>
          <a:rPr lang="en-US"/>
          <a:t>and 70% in the last domain?</a:t>
        </a:r>
      </a:p>
    </p188:txBody>
  </p188:cm>
  <p188:cm id="{A16A71C5-45D3-4A34-B4FC-29316C5C405B}" authorId="{9D3AD812-FD52-8138-FB6B-38287C9556EE}" status="resolved" created="2024-10-07T14:50:30.347" complete="100000">
    <ac:txMkLst xmlns:ac="http://schemas.microsoft.com/office/drawing/2013/main/command">
      <pc:docMk xmlns:pc="http://schemas.microsoft.com/office/powerpoint/2013/main/command"/>
      <pc:sldMk xmlns:pc="http://schemas.microsoft.com/office/powerpoint/2013/main/command" cId="0" sldId="256"/>
      <ac:spMk id="6" creationId="{4CA5B9AB-628E-574C-BEFE-2E3AACC9A7E4}"/>
      <ac:txMk cp="68">
        <ac:context len="133" hash="1001788128"/>
      </ac:txMk>
    </ac:txMkLst>
    <p188:pos x="42427253" y="2842952"/>
    <p188:replyLst>
      <p188:reply id="{5CB39BC0-5CC2-4025-AFA1-9A7FA141FE29}" authorId="{65B722DE-E6BF-3458-3A4E-1399EAB0CA08}" created="2024-10-09T19:02:30.670">
        <p188:txBody>
          <a:bodyPr/>
          <a:lstStyle/>
          <a:p>
            <a:r>
              <a:rPr lang="en-US"/>
              <a:t>We can include them in acknowledgements</a:t>
            </a:r>
          </a:p>
        </p188:txBody>
      </p188:reply>
    </p188:replyLst>
    <p188:txBody>
      <a:bodyPr/>
      <a:lstStyle/>
      <a:p>
        <a:r>
          <a:rPr lang="en-US"/>
          <a:t>do we include the other coders on the project?</a:t>
        </a:r>
      </a:p>
    </p188:txBody>
  </p188:cm>
  <p188:cm id="{9BF9B8A7-CE2D-4699-8752-48B386B1FB46}" authorId="{9D3AD812-FD52-8138-FB6B-38287C9556EE}" status="resolved" created="2024-10-09T14:52:07.278" complete="100000">
    <ac:txMkLst xmlns:ac="http://schemas.microsoft.com/office/drawing/2013/main/command">
      <pc:docMk xmlns:pc="http://schemas.microsoft.com/office/powerpoint/2013/main/command"/>
      <pc:sldMk xmlns:pc="http://schemas.microsoft.com/office/powerpoint/2013/main/command" cId="0" sldId="256"/>
      <ac:spMk id="11" creationId="{B136DD76-4C1F-0A46-BF74-B690C01BBC81}"/>
      <ac:txMk cp="2290">
        <ac:context len="3077" hash="3725758037"/>
      </ac:txMk>
    </ac:txMkLst>
    <p188:pos x="8641080" y="42062400"/>
    <p188:txBody>
      <a:bodyPr/>
      <a:lstStyle/>
      <a:p>
        <a:r>
          <a:rPr lang="en-US"/>
          <a:t>and 70% in the last category?</a:t>
        </a:r>
      </a:p>
    </p188:txBody>
  </p188:cm>
  <p188:cm id="{172C948C-DEC3-4B74-A2F6-9B25AA43496E}" authorId="{9D3AD812-FD52-8138-FB6B-38287C9556EE}" created="2024-10-09T14:52:38.514">
    <ac:txMkLst xmlns:ac="http://schemas.microsoft.com/office/drawing/2013/main/command">
      <pc:docMk xmlns:pc="http://schemas.microsoft.com/office/powerpoint/2013/main/command"/>
      <pc:sldMk xmlns:pc="http://schemas.microsoft.com/office/powerpoint/2013/main/command" cId="0" sldId="256"/>
      <ac:spMk id="11" creationId="{B136DD76-4C1F-0A46-BF74-B690C01BBC81}"/>
      <ac:txMk cp="1664">
        <ac:context len="3077" hash="3725758037"/>
      </ac:txMk>
    </ac:txMkLst>
    <p188:pos x="5989320" y="22037040"/>
    <p188:txBody>
      <a:bodyPr/>
      <a:lstStyle/>
      <a:p>
        <a:r>
          <a:rPr lang="en-US"/>
          <a:t>It says domains here, but in methods it says categories. Does it matter which one  we use or are they interchangable?</a:t>
        </a:r>
      </a:p>
    </p188:txBody>
  </p188:cm>
  <p188:cm id="{49E823EF-258E-4BCA-96AE-D711BE1C839F}" authorId="{65B722DE-E6BF-3458-3A4E-1399EAB0CA08}" status="resolved" created="2024-10-09T19:24:18.572" complete="100000">
    <ac:txMkLst xmlns:ac="http://schemas.microsoft.com/office/drawing/2013/main/command">
      <pc:docMk xmlns:pc="http://schemas.microsoft.com/office/powerpoint/2013/main/command"/>
      <pc:sldMk xmlns:pc="http://schemas.microsoft.com/office/powerpoint/2013/main/command" cId="0" sldId="256"/>
      <ac:spMk id="11" creationId="{B136DD76-4C1F-0A46-BF74-B690C01BBC81}"/>
      <ac:txMk cp="14">
        <ac:context len="3077" hash="3725758037"/>
      </ac:txMk>
    </ac:txMkLst>
    <p188:pos x="22357080" y="34198560"/>
    <p188:txBody>
      <a:bodyPr/>
      <a:lstStyle/>
      <a:p>
        <a:r>
          <a:rPr lang="en-US"/>
          <a:t>Aphasia is an acquired language disorder caused by damage to the language processing centers of the brain. ​
When participating in word naming activities, people with aphasia (PWA) have statistically significant longer response times for negatively valanced terms (Harmon et. al, 2022).​
Because PWA struggle to name negatively valanced terms, it is possible PWA use strategies, such as emotional facial expressions, to compensate for their reduced linguistic output. ​
In a current study, a modified FACES protocol was developed to quantify the emotional facial expression frequency and intensity of PWA (Kring &amp; Sloan, 2007). ​
Undergraduate research assistants underwent a strict training process to learn this FACES protocol within facial coding. ​
Given the novel nature of facial coding during discourse and with a disordered population, we aimed to investigate intra- and inter-rater reliability of the modified FACES protocol in facial coding.</a:t>
        </a:r>
      </a:p>
    </p188:txBody>
  </p188:cm>
  <p188:cm id="{1CFFDD66-EB17-4B0A-AA2C-AF49318D6122}" authorId="{65B722DE-E6BF-3458-3A4E-1399EAB0CA08}" status="resolved" created="2024-10-09T19:24:47.104" complete="100000">
    <ac:txMkLst xmlns:ac="http://schemas.microsoft.com/office/drawing/2013/main/command">
      <pc:docMk xmlns:pc="http://schemas.microsoft.com/office/powerpoint/2013/main/command"/>
      <pc:sldMk xmlns:pc="http://schemas.microsoft.com/office/powerpoint/2013/main/command" cId="0" sldId="256"/>
      <ac:spMk id="11" creationId="{B136DD76-4C1F-0A46-BF74-B690C01BBC81}"/>
      <ac:txMk cp="1097">
        <ac:context len="3077" hash="3725758037"/>
      </ac:txMk>
    </ac:txMkLst>
    <p188:pos x="25603200" y="53492400"/>
    <p188:txBody>
      <a:bodyPr/>
      <a:lstStyle/>
      <a:p>
        <a:r>
          <a:rPr lang="en-US"/>
          <a:t>Aphasia is an acquired language disorder caused by damage to the language processing centers of the brain. ​
When participating in word naming activities, people with aphasia (PWA) have statistically significant longer response times for negatively valanced terms (Harmon et. al, 2022).​
Because PWA struggle to name negatively valanced terms, it is possible PWA use strategies, such as emotional facial expressions, to compensate for their reduced linguistic output. ​
In a current study, a modified FACES protocol was developed to quantify the emotional facial expression frequency and intensity of PWA (Kring &amp; Sloan, 2007). ​
Undergraduate research assistants underwent a strict training process to learn this FACES protocol within facial coding. ​
Given the novel nature of facial coding during discourse and with a disordered population, we aimed to investigate intra- and inter-rater reliability of the modified FACES protocol in facial coding.</a:t>
        </a:r>
      </a:p>
    </p188:txBody>
  </p188:cm>
  <p188:cm id="{33E14C6F-927D-4AAC-99B5-2E5B221566BF}" authorId="{65B722DE-E6BF-3458-3A4E-1399EAB0CA08}" status="resolved" created="2024-10-17T16:59:00.097" complete="100000">
    <ac:txMkLst xmlns:ac="http://schemas.microsoft.com/office/drawing/2013/main/command">
      <pc:docMk xmlns:pc="http://schemas.microsoft.com/office/powerpoint/2013/main/command"/>
      <pc:sldMk xmlns:pc="http://schemas.microsoft.com/office/powerpoint/2013/main/command" cId="0" sldId="256"/>
      <ac:spMk id="11" creationId="{B136DD76-4C1F-0A46-BF74-B690C01BBC81}"/>
      <ac:txMk cp="2857" len="152">
        <ac:context len="3077" hash="3725758037"/>
      </ac:txMk>
    </ac:txMkLst>
    <p188:pos x="9046197" y="23295030"/>
    <p188:txBody>
      <a:bodyPr/>
      <a:lstStyle/>
      <a:p>
        <a:r>
          <a:rPr lang="en-US"/>
          <a:t>We changed this. I believe it's simply Pearson R for all variables. </a:t>
        </a:r>
      </a:p>
    </p188:txBody>
  </p188:cm>
  <p188:cm id="{93D448F6-30EF-46D2-A08C-DE214E9C6173}" authorId="{65B722DE-E6BF-3458-3A4E-1399EAB0CA08}" status="resolved" created="2024-10-17T17:16:57.860" complete="100000">
    <ac:txMkLst xmlns:ac="http://schemas.microsoft.com/office/drawing/2013/main/command">
      <pc:docMk xmlns:pc="http://schemas.microsoft.com/office/powerpoint/2013/main/command"/>
      <pc:sldMk xmlns:pc="http://schemas.microsoft.com/office/powerpoint/2013/main/command" cId="0" sldId="256"/>
      <ac:spMk id="10" creationId="{7B6525E1-066B-E628-B4A5-A037095584BE}"/>
      <ac:txMk cp="81" len="4">
        <ac:context len="88" hash="2378277769"/>
      </ac:txMk>
    </ac:txMkLst>
    <p188:pos x="11128442" y="608348"/>
    <p188:txBody>
      <a:bodyPr/>
      <a:lstStyle/>
      <a:p>
        <a:r>
          <a:rPr lang="en-US"/>
          <a:t>I want this space to be visually appealing and also inform what variables we look at while coding</a:t>
        </a:r>
      </a:p>
    </p188:txBody>
  </p188:cm>
  <p188:cm id="{8858E4FD-8733-4F93-8620-60074C73622D}" authorId="{65B722DE-E6BF-3458-3A4E-1399EAB0CA08}" status="resolved" created="2024-10-23T02:25:39.515" complete="100000">
    <ac:deMkLst xmlns:ac="http://schemas.microsoft.com/office/drawing/2013/main/command">
      <pc:docMk xmlns:pc="http://schemas.microsoft.com/office/powerpoint/2013/main/command"/>
      <pc:sldMk xmlns:pc="http://schemas.microsoft.com/office/powerpoint/2013/main/command" cId="0" sldId="256"/>
      <ac:spMk id="11" creationId="{B136DD76-4C1F-0A46-BF74-B690C01BBC81}"/>
    </ac:deMkLst>
    <p188:txBody>
      <a:bodyPr/>
      <a:lstStyle/>
      <a:p>
        <a:r>
          <a:rPr lang="en-US"/>
          <a:t>  Aphasia is an acquired language disorder caused by damage to the language processing centers of the brain. Emotion—influencing many aspects of language such as prosody, word choice, and nonverbal communicative elements—is critical for day-to-day communication for people with or without aphasia. For people with aphasia (PWA), this interaction is particularly important due to relatively spared emotional processing, which has the potential to either facilitate or interfere with language processing (see e.g., Harmon et al., 2022; Ramsberger, 1996).  Although these previous studies researched emotional processing, little research has been conducted on the ability of PWA to produce emotional facial expressions during discourse as well as the reliability of human coders in correctly identifying these facial expressions. </a:t>
        </a:r>
      </a:p>
    </p188:txBody>
  </p188:cm>
  <p188:cm id="{419AA266-9814-41A8-8F3E-C3E6C9050F15}" authorId="{AA66A8E5-E6B9-7AB2-4F02-E2DF378B4444}" created="2024-10-29T21:37:32.022">
    <ac:txMkLst xmlns:ac="http://schemas.microsoft.com/office/drawing/2013/main/command">
      <pc:docMk xmlns:pc="http://schemas.microsoft.com/office/powerpoint/2013/main/command"/>
      <pc:sldMk xmlns:pc="http://schemas.microsoft.com/office/powerpoint/2013/main/command" cId="0" sldId="256"/>
      <ac:spMk id="27" creationId="{039C1617-4C71-3E21-D774-1BF2180DA5CC}"/>
      <ac:txMk cp="784">
        <ac:context len="1166" hash="116364041"/>
      </ac:txMk>
    </ac:txMkLst>
    <p188:pos x="5331124" y="4037162"/>
    <p188:txBody>
      <a:bodyPr/>
      <a:lstStyle/>
      <a:p>
        <a:r>
          <a:rPr lang="en-US"/>
          <a:t>Should we change this to "master coding" and explain that the master coding was the result of consensus coding between the two team leads with discrepancies resolved by the faculty mentor.</a:t>
        </a:r>
      </a:p>
    </p188:txBody>
  </p188:cm>
  <p188:cm id="{1D92CF7D-F869-4F4E-8D72-631A6025E3B1}" authorId="{AA66A8E5-E6B9-7AB2-4F02-E2DF378B4444}" status="resolved" created="2024-10-29T21:40:20.242" complete="100000">
    <ac:txMkLst xmlns:ac="http://schemas.microsoft.com/office/drawing/2013/main/command">
      <pc:docMk xmlns:pc="http://schemas.microsoft.com/office/powerpoint/2013/main/command"/>
      <pc:sldMk xmlns:pc="http://schemas.microsoft.com/office/powerpoint/2013/main/command" cId="0" sldId="256"/>
      <ac:spMk id="27" creationId="{039C1617-4C71-3E21-D774-1BF2180DA5CC}"/>
      <ac:txMk cp="568" len="152">
        <ac:context len="1166" hash="116364041"/>
      </ac:txMk>
    </ac:txMkLst>
    <p188:pos x="11300603" y="3640347"/>
    <p188:txBody>
      <a:bodyPr/>
      <a:lstStyle/>
      <a:p>
        <a:r>
          <a:rPr lang="en-US"/>
          <a:t>Was this % accuracy or was it r = .8 or higher agreement. There is a difference.</a:t>
        </a:r>
      </a:p>
    </p188:txBody>
  </p188:cm>
  <p188:cm id="{65989911-1CC7-41CF-B319-09C352C1CC1A}" authorId="{AA66A8E5-E6B9-7AB2-4F02-E2DF378B4444}" created="2024-10-29T21:46:44.525">
    <ac:txMkLst xmlns:ac="http://schemas.microsoft.com/office/drawing/2013/main/command">
      <pc:docMk xmlns:pc="http://schemas.microsoft.com/office/powerpoint/2013/main/command"/>
      <pc:sldMk xmlns:pc="http://schemas.microsoft.com/office/powerpoint/2013/main/command" cId="0" sldId="256"/>
      <ac:spMk id="3" creationId="{572DF23B-D18C-FCDB-2F02-8B68369B5087}"/>
      <ac:txMk cp="1420">
        <ac:context len="2057" hash="2907209136"/>
      </ac:txMk>
    </ac:txMkLst>
    <p188:pos x="7815532" y="14837433"/>
    <p188:txBody>
      <a:bodyPr/>
      <a:lstStyle/>
      <a:p>
        <a:r>
          <a:rPr lang="en-US"/>
          <a:t>Recommend deleting this and just including on your own notes</a:t>
        </a:r>
      </a:p>
    </p188:txBody>
  </p188:cm>
  <p188:cm id="{326FFDF6-95B9-4303-B778-14F97A08B181}" authorId="{AA66A8E5-E6B9-7AB2-4F02-E2DF378B4444}" created="2024-10-29T21:47:25.213">
    <ac:txMkLst xmlns:ac="http://schemas.microsoft.com/office/drawing/2013/main/command">
      <pc:docMk xmlns:pc="http://schemas.microsoft.com/office/powerpoint/2013/main/command"/>
      <pc:sldMk xmlns:pc="http://schemas.microsoft.com/office/powerpoint/2013/main/command" cId="0" sldId="256"/>
      <ac:spMk id="3" creationId="{572DF23B-D18C-FCDB-2F02-8B68369B5087}"/>
      <ac:txMk cp="1769">
        <ac:context len="2057" hash="2907209136"/>
      </ac:txMk>
    </ac:txMkLst>
    <p188:pos x="1863305" y="19978777"/>
    <p188:txBody>
      <a:bodyPr/>
      <a:lstStyle/>
      <a:p>
        <a:r>
          <a:rPr lang="en-US"/>
          <a:t>Delete this sentence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10/31/24</a:t>
            </a:fld>
            <a:endParaRPr lang="en-US"/>
          </a:p>
        </p:txBody>
      </p:sp>
      <p:sp>
        <p:nvSpPr>
          <p:cNvPr id="4" name="Slide Image Placeholder 3"/>
          <p:cNvSpPr>
            <a:spLocks noGrp="1" noRot="1" noChangeAspect="1"/>
          </p:cNvSpPr>
          <p:nvPr>
            <p:ph type="sldImg" idx="2"/>
          </p:nvPr>
        </p:nvSpPr>
        <p:spPr>
          <a:xfrm>
            <a:off x="1333500" y="685800"/>
            <a:ext cx="4191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85800"/>
            <a:ext cx="4191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11753" indent="0" algn="ctr">
              <a:buNone/>
              <a:defRPr>
                <a:solidFill>
                  <a:schemeClr val="tx1">
                    <a:tint val="75000"/>
                  </a:schemeClr>
                </a:solidFill>
              </a:defRPr>
            </a:lvl2pPr>
            <a:lvl3pPr marL="4023506" indent="0" algn="ctr">
              <a:buNone/>
              <a:defRPr>
                <a:solidFill>
                  <a:schemeClr val="tx1">
                    <a:tint val="75000"/>
                  </a:schemeClr>
                </a:solidFill>
              </a:defRPr>
            </a:lvl3pPr>
            <a:lvl4pPr marL="6035259" indent="0" algn="ctr">
              <a:buNone/>
              <a:defRPr>
                <a:solidFill>
                  <a:schemeClr val="tx1">
                    <a:tint val="75000"/>
                  </a:schemeClr>
                </a:solidFill>
              </a:defRPr>
            </a:lvl4pPr>
            <a:lvl5pPr marL="8047013" indent="0" algn="ctr">
              <a:buNone/>
              <a:defRPr>
                <a:solidFill>
                  <a:schemeClr val="tx1">
                    <a:tint val="75000"/>
                  </a:schemeClr>
                </a:solidFill>
              </a:defRPr>
            </a:lvl5pPr>
            <a:lvl6pPr marL="10058766" indent="0" algn="ctr">
              <a:buNone/>
              <a:defRPr>
                <a:solidFill>
                  <a:schemeClr val="tx1">
                    <a:tint val="75000"/>
                  </a:schemeClr>
                </a:solidFill>
              </a:defRPr>
            </a:lvl6pPr>
            <a:lvl7pPr marL="12070519" indent="0" algn="ctr">
              <a:buNone/>
              <a:defRPr>
                <a:solidFill>
                  <a:schemeClr val="tx1">
                    <a:tint val="75000"/>
                  </a:schemeClr>
                </a:solidFill>
              </a:defRPr>
            </a:lvl7pPr>
            <a:lvl8pPr marL="14082272" indent="0" algn="ctr">
              <a:buNone/>
              <a:defRPr>
                <a:solidFill>
                  <a:schemeClr val="tx1">
                    <a:tint val="75000"/>
                  </a:schemeClr>
                </a:solidFill>
              </a:defRPr>
            </a:lvl8pPr>
            <a:lvl9pPr marL="160940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65"/>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65"/>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7601" b="1" cap="all"/>
            </a:lvl1pPr>
          </a:lstStyle>
          <a:p>
            <a:r>
              <a:rPr lang="en-US"/>
              <a:t>Click to edit Master title style</a:t>
            </a:r>
          </a:p>
        </p:txBody>
      </p:sp>
      <p:sp>
        <p:nvSpPr>
          <p:cNvPr id="3" name="Text Placeholder 2"/>
          <p:cNvSpPr>
            <a:spLocks noGrp="1"/>
          </p:cNvSpPr>
          <p:nvPr>
            <p:ph type="body" idx="1"/>
          </p:nvPr>
        </p:nvSpPr>
        <p:spPr>
          <a:xfrm>
            <a:off x="3178177" y="13952225"/>
            <a:ext cx="34198560" cy="7200898"/>
          </a:xfrm>
        </p:spPr>
        <p:txBody>
          <a:bodyPr anchor="b"/>
          <a:lstStyle>
            <a:lvl1pPr marL="0" indent="0">
              <a:buNone/>
              <a:defRPr sz="8800">
                <a:solidFill>
                  <a:schemeClr val="tx1">
                    <a:tint val="75000"/>
                  </a:schemeClr>
                </a:solidFill>
              </a:defRPr>
            </a:lvl1pPr>
            <a:lvl2pPr marL="2011753" indent="0">
              <a:buNone/>
              <a:defRPr sz="7920">
                <a:solidFill>
                  <a:schemeClr val="tx1">
                    <a:tint val="75000"/>
                  </a:schemeClr>
                </a:solidFill>
              </a:defRPr>
            </a:lvl2pPr>
            <a:lvl3pPr marL="4023506" indent="0">
              <a:buNone/>
              <a:defRPr sz="7040">
                <a:solidFill>
                  <a:schemeClr val="tx1">
                    <a:tint val="75000"/>
                  </a:schemeClr>
                </a:solidFill>
              </a:defRPr>
            </a:lvl3pPr>
            <a:lvl4pPr marL="6035259" indent="0">
              <a:buNone/>
              <a:defRPr sz="6160">
                <a:solidFill>
                  <a:schemeClr val="tx1">
                    <a:tint val="75000"/>
                  </a:schemeClr>
                </a:solidFill>
              </a:defRPr>
            </a:lvl4pPr>
            <a:lvl5pPr marL="8047013" indent="0">
              <a:buNone/>
              <a:defRPr sz="6160">
                <a:solidFill>
                  <a:schemeClr val="tx1">
                    <a:tint val="75000"/>
                  </a:schemeClr>
                </a:solidFill>
              </a:defRPr>
            </a:lvl5pPr>
            <a:lvl6pPr marL="10058766" indent="0">
              <a:buNone/>
              <a:defRPr sz="6160">
                <a:solidFill>
                  <a:schemeClr val="tx1">
                    <a:tint val="75000"/>
                  </a:schemeClr>
                </a:solidFill>
              </a:defRPr>
            </a:lvl6pPr>
            <a:lvl7pPr marL="12070519" indent="0">
              <a:buNone/>
              <a:defRPr sz="6160">
                <a:solidFill>
                  <a:schemeClr val="tx1">
                    <a:tint val="75000"/>
                  </a:schemeClr>
                </a:solidFill>
              </a:defRPr>
            </a:lvl7pPr>
            <a:lvl8pPr marL="14082272" indent="0">
              <a:buNone/>
              <a:defRPr sz="6160">
                <a:solidFill>
                  <a:schemeClr val="tx1">
                    <a:tint val="75000"/>
                  </a:schemeClr>
                </a:solidFill>
              </a:defRPr>
            </a:lvl8pPr>
            <a:lvl9pPr marL="16094025"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3"/>
            <a:ext cx="17769840" cy="21724622"/>
          </a:xfrm>
        </p:spPr>
        <p:txBody>
          <a:bodyPr/>
          <a:lstStyle>
            <a:lvl1pPr>
              <a:defRPr sz="12320"/>
            </a:lvl1pPr>
            <a:lvl2pPr>
              <a:defRPr sz="10560"/>
            </a:lvl2pPr>
            <a:lvl3pPr>
              <a:defRPr sz="8800"/>
            </a:lvl3pPr>
            <a:lvl4pPr>
              <a:defRPr sz="7920"/>
            </a:lvl4pPr>
            <a:lvl5pPr>
              <a:defRPr sz="7920"/>
            </a:lvl5pPr>
            <a:lvl6pPr>
              <a:defRPr sz="7920"/>
            </a:lvl6pPr>
            <a:lvl7pPr>
              <a:defRPr sz="7920"/>
            </a:lvl7pPr>
            <a:lvl8pPr>
              <a:defRPr sz="7920"/>
            </a:lvl8pPr>
            <a:lvl9pPr>
              <a:defRPr sz="7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3"/>
            <a:ext cx="17769840" cy="21724622"/>
          </a:xfrm>
        </p:spPr>
        <p:txBody>
          <a:bodyPr/>
          <a:lstStyle>
            <a:lvl1pPr>
              <a:defRPr sz="12320"/>
            </a:lvl1pPr>
            <a:lvl2pPr>
              <a:defRPr sz="10560"/>
            </a:lvl2pPr>
            <a:lvl3pPr>
              <a:defRPr sz="8800"/>
            </a:lvl3pPr>
            <a:lvl4pPr>
              <a:defRPr sz="7920"/>
            </a:lvl4pPr>
            <a:lvl5pPr>
              <a:defRPr sz="7920"/>
            </a:lvl5pPr>
            <a:lvl6pPr>
              <a:defRPr sz="7920"/>
            </a:lvl6pPr>
            <a:lvl7pPr>
              <a:defRPr sz="7920"/>
            </a:lvl7pPr>
            <a:lvl8pPr>
              <a:defRPr sz="7920"/>
            </a:lvl8pPr>
            <a:lvl9pPr>
              <a:defRPr sz="7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0560" b="1"/>
            </a:lvl1pPr>
            <a:lvl2pPr marL="2011753" indent="0">
              <a:buNone/>
              <a:defRPr sz="8800" b="1"/>
            </a:lvl2pPr>
            <a:lvl3pPr marL="4023506" indent="0">
              <a:buNone/>
              <a:defRPr sz="7920" b="1"/>
            </a:lvl3pPr>
            <a:lvl4pPr marL="6035259" indent="0">
              <a:buNone/>
              <a:defRPr sz="7040" b="1"/>
            </a:lvl4pPr>
            <a:lvl5pPr marL="8047013" indent="0">
              <a:buNone/>
              <a:defRPr sz="7040" b="1"/>
            </a:lvl5pPr>
            <a:lvl6pPr marL="10058766" indent="0">
              <a:buNone/>
              <a:defRPr sz="7040" b="1"/>
            </a:lvl6pPr>
            <a:lvl7pPr marL="12070519" indent="0">
              <a:buNone/>
              <a:defRPr sz="7040" b="1"/>
            </a:lvl7pPr>
            <a:lvl8pPr marL="14082272" indent="0">
              <a:buNone/>
              <a:defRPr sz="7040" b="1"/>
            </a:lvl8pPr>
            <a:lvl9pPr marL="16094025" indent="0">
              <a:buNone/>
              <a:defRPr sz="704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0560"/>
            </a:lvl1pPr>
            <a:lvl2pPr>
              <a:defRPr sz="8800"/>
            </a:lvl2pPr>
            <a:lvl3pPr>
              <a:defRPr sz="7920"/>
            </a:lvl3pPr>
            <a:lvl4pPr>
              <a:defRPr sz="7040"/>
            </a:lvl4pPr>
            <a:lvl5pPr>
              <a:defRPr sz="7040"/>
            </a:lvl5pPr>
            <a:lvl6pPr>
              <a:defRPr sz="7040"/>
            </a:lvl6pPr>
            <a:lvl7pPr>
              <a:defRPr sz="7040"/>
            </a:lvl7pPr>
            <a:lvl8pPr>
              <a:defRPr sz="7040"/>
            </a:lvl8pPr>
            <a:lvl9pPr>
              <a:defRPr sz="7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0560" b="1"/>
            </a:lvl1pPr>
            <a:lvl2pPr marL="2011753" indent="0">
              <a:buNone/>
              <a:defRPr sz="8800" b="1"/>
            </a:lvl2pPr>
            <a:lvl3pPr marL="4023506" indent="0">
              <a:buNone/>
              <a:defRPr sz="7920" b="1"/>
            </a:lvl3pPr>
            <a:lvl4pPr marL="6035259" indent="0">
              <a:buNone/>
              <a:defRPr sz="7040" b="1"/>
            </a:lvl4pPr>
            <a:lvl5pPr marL="8047013" indent="0">
              <a:buNone/>
              <a:defRPr sz="7040" b="1"/>
            </a:lvl5pPr>
            <a:lvl6pPr marL="10058766" indent="0">
              <a:buNone/>
              <a:defRPr sz="7040" b="1"/>
            </a:lvl6pPr>
            <a:lvl7pPr marL="12070519" indent="0">
              <a:buNone/>
              <a:defRPr sz="7040" b="1"/>
            </a:lvl7pPr>
            <a:lvl8pPr marL="14082272" indent="0">
              <a:buNone/>
              <a:defRPr sz="7040" b="1"/>
            </a:lvl8pPr>
            <a:lvl9pPr marL="16094025"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0560"/>
            </a:lvl1pPr>
            <a:lvl2pPr>
              <a:defRPr sz="8800"/>
            </a:lvl2pPr>
            <a:lvl3pPr>
              <a:defRPr sz="7920"/>
            </a:lvl3pPr>
            <a:lvl4pPr>
              <a:defRPr sz="7040"/>
            </a:lvl4pPr>
            <a:lvl5pPr>
              <a:defRPr sz="7040"/>
            </a:lvl5pPr>
            <a:lvl6pPr>
              <a:defRPr sz="7040"/>
            </a:lvl6pPr>
            <a:lvl7pPr>
              <a:defRPr sz="7040"/>
            </a:lvl7pPr>
            <a:lvl8pPr>
              <a:defRPr sz="7040"/>
            </a:lvl8pPr>
            <a:lvl9pPr>
              <a:defRPr sz="7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10/31/24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10/31/24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310640"/>
            <a:ext cx="13236577" cy="5577840"/>
          </a:xfrm>
        </p:spPr>
        <p:txBody>
          <a:bodyPr anchor="b"/>
          <a:lstStyle>
            <a:lvl1pPr algn="l">
              <a:defRPr sz="8800" b="1"/>
            </a:lvl1pPr>
          </a:lstStyle>
          <a:p>
            <a:r>
              <a:rPr lang="en-US"/>
              <a:t>Click to edit Master title style</a:t>
            </a:r>
          </a:p>
        </p:txBody>
      </p:sp>
      <p:sp>
        <p:nvSpPr>
          <p:cNvPr id="3" name="Content Placeholder 2"/>
          <p:cNvSpPr>
            <a:spLocks noGrp="1"/>
          </p:cNvSpPr>
          <p:nvPr>
            <p:ph idx="1"/>
          </p:nvPr>
        </p:nvSpPr>
        <p:spPr>
          <a:xfrm>
            <a:off x="15730220" y="1310643"/>
            <a:ext cx="22491700" cy="28094942"/>
          </a:xfrm>
        </p:spPr>
        <p:txBody>
          <a:bodyPr/>
          <a:lstStyle>
            <a:lvl1pPr>
              <a:defRPr sz="14081"/>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888483"/>
            <a:ext cx="13236577" cy="22517102"/>
          </a:xfrm>
        </p:spPr>
        <p:txBody>
          <a:bodyPr/>
          <a:lstStyle>
            <a:lvl1pPr marL="0" indent="0">
              <a:buNone/>
              <a:defRPr sz="6160"/>
            </a:lvl1pPr>
            <a:lvl2pPr marL="2011753" indent="0">
              <a:buNone/>
              <a:defRPr sz="5280"/>
            </a:lvl2pPr>
            <a:lvl3pPr marL="4023506" indent="0">
              <a:buNone/>
              <a:defRPr sz="4400"/>
            </a:lvl3pPr>
            <a:lvl4pPr marL="6035259" indent="0">
              <a:buNone/>
              <a:defRPr sz="3960"/>
            </a:lvl4pPr>
            <a:lvl5pPr marL="8047013" indent="0">
              <a:buNone/>
              <a:defRPr sz="3960"/>
            </a:lvl5pPr>
            <a:lvl6pPr marL="10058766" indent="0">
              <a:buNone/>
              <a:defRPr sz="3960"/>
            </a:lvl6pPr>
            <a:lvl7pPr marL="12070519" indent="0">
              <a:buNone/>
              <a:defRPr sz="3960"/>
            </a:lvl7pPr>
            <a:lvl8pPr marL="14082272" indent="0">
              <a:buNone/>
              <a:defRPr sz="3960"/>
            </a:lvl8pPr>
            <a:lvl9pPr marL="16094025"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88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a:lstStyle>
            <a:lvl1pPr marL="0" indent="0">
              <a:buNone/>
              <a:defRPr sz="14081"/>
            </a:lvl1pPr>
            <a:lvl2pPr marL="2011753" indent="0">
              <a:buNone/>
              <a:defRPr sz="12320"/>
            </a:lvl2pPr>
            <a:lvl3pPr marL="4023506" indent="0">
              <a:buNone/>
              <a:defRPr sz="10560"/>
            </a:lvl3pPr>
            <a:lvl4pPr marL="6035259" indent="0">
              <a:buNone/>
              <a:defRPr sz="8800"/>
            </a:lvl4pPr>
            <a:lvl5pPr marL="8047013" indent="0">
              <a:buNone/>
              <a:defRPr sz="8800"/>
            </a:lvl5pPr>
            <a:lvl6pPr marL="10058766" indent="0">
              <a:buNone/>
              <a:defRPr sz="8800"/>
            </a:lvl6pPr>
            <a:lvl7pPr marL="12070519" indent="0">
              <a:buNone/>
              <a:defRPr sz="8800"/>
            </a:lvl7pPr>
            <a:lvl8pPr marL="14082272" indent="0">
              <a:buNone/>
              <a:defRPr sz="8800"/>
            </a:lvl8pPr>
            <a:lvl9pPr marL="16094025" indent="0">
              <a:buNone/>
              <a:defRPr sz="8800"/>
            </a:lvl9pPr>
          </a:lstStyle>
          <a:p>
            <a:endParaRPr lang="en-US"/>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160"/>
            </a:lvl1pPr>
            <a:lvl2pPr marL="2011753" indent="0">
              <a:buNone/>
              <a:defRPr sz="5280"/>
            </a:lvl2pPr>
            <a:lvl3pPr marL="4023506" indent="0">
              <a:buNone/>
              <a:defRPr sz="4400"/>
            </a:lvl3pPr>
            <a:lvl4pPr marL="6035259" indent="0">
              <a:buNone/>
              <a:defRPr sz="3960"/>
            </a:lvl4pPr>
            <a:lvl5pPr marL="8047013" indent="0">
              <a:buNone/>
              <a:defRPr sz="3960"/>
            </a:lvl5pPr>
            <a:lvl6pPr marL="10058766" indent="0">
              <a:buNone/>
              <a:defRPr sz="3960"/>
            </a:lvl6pPr>
            <a:lvl7pPr marL="12070519" indent="0">
              <a:buNone/>
              <a:defRPr sz="3960"/>
            </a:lvl7pPr>
            <a:lvl8pPr marL="14082272" indent="0">
              <a:buNone/>
              <a:defRPr sz="3960"/>
            </a:lvl8pPr>
            <a:lvl9pPr marL="16094025"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318262"/>
            <a:ext cx="36210240"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11680" y="7680963"/>
            <a:ext cx="36210240" cy="21724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680" y="30510482"/>
            <a:ext cx="938784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8102BAB4-8B8D-41DD-85C7-81A0CA962007}" type="datetimeFigureOut">
              <a:rPr lang="en-US" smtClean="0"/>
              <a:t>10/31/24</a:t>
            </a:fld>
            <a:endParaRPr lang="en-US"/>
          </a:p>
        </p:txBody>
      </p:sp>
      <p:sp>
        <p:nvSpPr>
          <p:cNvPr id="5" name="Footer Placeholder 4"/>
          <p:cNvSpPr>
            <a:spLocks noGrp="1"/>
          </p:cNvSpPr>
          <p:nvPr>
            <p:ph type="ftr" sz="quarter" idx="3"/>
          </p:nvPr>
        </p:nvSpPr>
        <p:spPr>
          <a:xfrm>
            <a:off x="13746480" y="30510482"/>
            <a:ext cx="127406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0510482"/>
            <a:ext cx="938784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B044824F-EBE0-443F-8A8F-F64816AF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23506" rtl="0" eaLnBrk="1" latinLnBrk="0" hangingPunct="1">
        <a:spcBef>
          <a:spcPct val="0"/>
        </a:spcBef>
        <a:buNone/>
        <a:defRPr sz="19361" kern="1200">
          <a:solidFill>
            <a:schemeClr val="tx1"/>
          </a:solidFill>
          <a:latin typeface="+mj-lt"/>
          <a:ea typeface="+mj-ea"/>
          <a:cs typeface="+mj-cs"/>
        </a:defRPr>
      </a:lvl1pPr>
    </p:titleStyle>
    <p:bodyStyle>
      <a:lvl1pPr marL="1508815" indent="-1508815" algn="l" defTabSz="4023506" rtl="0" eaLnBrk="1" latinLnBrk="0" hangingPunct="1">
        <a:spcBef>
          <a:spcPct val="20000"/>
        </a:spcBef>
        <a:buFont typeface="Arial" pitchFamily="34" charset="0"/>
        <a:buChar char="•"/>
        <a:defRPr sz="14081" kern="1200">
          <a:solidFill>
            <a:schemeClr val="tx1"/>
          </a:solidFill>
          <a:latin typeface="+mn-lt"/>
          <a:ea typeface="+mn-ea"/>
          <a:cs typeface="+mn-cs"/>
        </a:defRPr>
      </a:lvl1pPr>
      <a:lvl2pPr marL="3269099" indent="-1257346" algn="l" defTabSz="4023506" rtl="0" eaLnBrk="1" latinLnBrk="0" hangingPunct="1">
        <a:spcBef>
          <a:spcPct val="20000"/>
        </a:spcBef>
        <a:buFont typeface="Arial" pitchFamily="34" charset="0"/>
        <a:buChar char="–"/>
        <a:defRPr sz="12320" kern="1200">
          <a:solidFill>
            <a:schemeClr val="tx1"/>
          </a:solidFill>
          <a:latin typeface="+mn-lt"/>
          <a:ea typeface="+mn-ea"/>
          <a:cs typeface="+mn-cs"/>
        </a:defRPr>
      </a:lvl2pPr>
      <a:lvl3pPr marL="5029383" indent="-1005877" algn="l" defTabSz="4023506" rtl="0" eaLnBrk="1" latinLnBrk="0" hangingPunct="1">
        <a:spcBef>
          <a:spcPct val="20000"/>
        </a:spcBef>
        <a:buFont typeface="Arial" pitchFamily="34" charset="0"/>
        <a:buChar char="•"/>
        <a:defRPr sz="10560" kern="1200">
          <a:solidFill>
            <a:schemeClr val="tx1"/>
          </a:solidFill>
          <a:latin typeface="+mn-lt"/>
          <a:ea typeface="+mn-ea"/>
          <a:cs typeface="+mn-cs"/>
        </a:defRPr>
      </a:lvl3pPr>
      <a:lvl4pPr marL="7041136" indent="-1005877" algn="l" defTabSz="4023506"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889" indent="-1005877" algn="l" defTabSz="4023506"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642" indent="-1005877" algn="l" defTabSz="4023506"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6395" indent="-1005877" algn="l" defTabSz="4023506"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8149" indent="-1005877" algn="l" defTabSz="4023506"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902" indent="-1005877" algn="l" defTabSz="4023506"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506" rtl="0" eaLnBrk="1" latinLnBrk="0" hangingPunct="1">
        <a:defRPr sz="7920" kern="1200">
          <a:solidFill>
            <a:schemeClr val="tx1"/>
          </a:solidFill>
          <a:latin typeface="+mn-lt"/>
          <a:ea typeface="+mn-ea"/>
          <a:cs typeface="+mn-cs"/>
        </a:defRPr>
      </a:lvl1pPr>
      <a:lvl2pPr marL="2011753" algn="l" defTabSz="4023506" rtl="0" eaLnBrk="1" latinLnBrk="0" hangingPunct="1">
        <a:defRPr sz="7920" kern="1200">
          <a:solidFill>
            <a:schemeClr val="tx1"/>
          </a:solidFill>
          <a:latin typeface="+mn-lt"/>
          <a:ea typeface="+mn-ea"/>
          <a:cs typeface="+mn-cs"/>
        </a:defRPr>
      </a:lvl2pPr>
      <a:lvl3pPr marL="4023506" algn="l" defTabSz="4023506" rtl="0" eaLnBrk="1" latinLnBrk="0" hangingPunct="1">
        <a:defRPr sz="7920" kern="1200">
          <a:solidFill>
            <a:schemeClr val="tx1"/>
          </a:solidFill>
          <a:latin typeface="+mn-lt"/>
          <a:ea typeface="+mn-ea"/>
          <a:cs typeface="+mn-cs"/>
        </a:defRPr>
      </a:lvl3pPr>
      <a:lvl4pPr marL="6035259" algn="l" defTabSz="4023506" rtl="0" eaLnBrk="1" latinLnBrk="0" hangingPunct="1">
        <a:defRPr sz="7920" kern="1200">
          <a:solidFill>
            <a:schemeClr val="tx1"/>
          </a:solidFill>
          <a:latin typeface="+mn-lt"/>
          <a:ea typeface="+mn-ea"/>
          <a:cs typeface="+mn-cs"/>
        </a:defRPr>
      </a:lvl4pPr>
      <a:lvl5pPr marL="8047013" algn="l" defTabSz="4023506" rtl="0" eaLnBrk="1" latinLnBrk="0" hangingPunct="1">
        <a:defRPr sz="7920" kern="1200">
          <a:solidFill>
            <a:schemeClr val="tx1"/>
          </a:solidFill>
          <a:latin typeface="+mn-lt"/>
          <a:ea typeface="+mn-ea"/>
          <a:cs typeface="+mn-cs"/>
        </a:defRPr>
      </a:lvl5pPr>
      <a:lvl6pPr marL="10058766" algn="l" defTabSz="4023506" rtl="0" eaLnBrk="1" latinLnBrk="0" hangingPunct="1">
        <a:defRPr sz="7920" kern="1200">
          <a:solidFill>
            <a:schemeClr val="tx1"/>
          </a:solidFill>
          <a:latin typeface="+mn-lt"/>
          <a:ea typeface="+mn-ea"/>
          <a:cs typeface="+mn-cs"/>
        </a:defRPr>
      </a:lvl6pPr>
      <a:lvl7pPr marL="12070519" algn="l" defTabSz="4023506" rtl="0" eaLnBrk="1" latinLnBrk="0" hangingPunct="1">
        <a:defRPr sz="7920" kern="1200">
          <a:solidFill>
            <a:schemeClr val="tx1"/>
          </a:solidFill>
          <a:latin typeface="+mn-lt"/>
          <a:ea typeface="+mn-ea"/>
          <a:cs typeface="+mn-cs"/>
        </a:defRPr>
      </a:lvl7pPr>
      <a:lvl8pPr marL="14082272" algn="l" defTabSz="4023506" rtl="0" eaLnBrk="1" latinLnBrk="0" hangingPunct="1">
        <a:defRPr sz="7920" kern="1200">
          <a:solidFill>
            <a:schemeClr val="tx1"/>
          </a:solidFill>
          <a:latin typeface="+mn-lt"/>
          <a:ea typeface="+mn-ea"/>
          <a:cs typeface="+mn-cs"/>
        </a:defRPr>
      </a:lvl8pPr>
      <a:lvl9pPr marL="16094025" algn="l" defTabSz="4023506"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microsoft.com/office/2018/10/relationships/comments" Target="../comments/modernComment_100_0.xml"/><Relationship Id="rId7" Type="http://schemas.openxmlformats.org/officeDocument/2006/relationships/image" Target="../media/image2.gif"/><Relationship Id="rId12"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s://doi.org/10.1207/s15327752jpa8502" TargetMode="External"/><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hyperlink" Target="https://doi.org/10.1037/1040-3590.19.2.210" TargetMode="External"/><Relationship Id="rId9" Type="http://schemas.openxmlformats.org/officeDocument/2006/relationships/image" Target="../media/image4.pn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F1E015-2BE7-5793-4642-F3679D06FFAF}"/>
              </a:ext>
            </a:extLst>
          </p:cNvPr>
          <p:cNvSpPr/>
          <p:nvPr/>
        </p:nvSpPr>
        <p:spPr>
          <a:xfrm>
            <a:off x="908051" y="6325216"/>
            <a:ext cx="10299277" cy="253629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20"/>
          </a:p>
        </p:txBody>
      </p:sp>
      <p:sp>
        <p:nvSpPr>
          <p:cNvPr id="13" name="Rectangle 12">
            <a:extLst>
              <a:ext uri="{FF2B5EF4-FFF2-40B4-BE49-F238E27FC236}">
                <a16:creationId xmlns:a16="http://schemas.microsoft.com/office/drawing/2014/main" id="{385568AF-E42D-AE11-EB5E-7D789CA04A45}"/>
              </a:ext>
            </a:extLst>
          </p:cNvPr>
          <p:cNvSpPr/>
          <p:nvPr/>
        </p:nvSpPr>
        <p:spPr>
          <a:xfrm>
            <a:off x="29311810" y="6325215"/>
            <a:ext cx="9889996" cy="25362942"/>
          </a:xfrm>
          <a:prstGeom prst="rect">
            <a:avLst/>
          </a:prstGeom>
          <a:solidFill>
            <a:schemeClr val="tx2"/>
          </a:solidFill>
          <a:ln>
            <a:solidFill>
              <a:srgbClr val="1F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20"/>
          </a:p>
        </p:txBody>
      </p:sp>
      <p:sp>
        <p:nvSpPr>
          <p:cNvPr id="12" name="Rectangle 11">
            <a:extLst>
              <a:ext uri="{FF2B5EF4-FFF2-40B4-BE49-F238E27FC236}">
                <a16:creationId xmlns:a16="http://schemas.microsoft.com/office/drawing/2014/main" id="{301F58EF-D831-38F1-D6BF-0529BD7D9AED}"/>
              </a:ext>
            </a:extLst>
          </p:cNvPr>
          <p:cNvSpPr/>
          <p:nvPr/>
        </p:nvSpPr>
        <p:spPr>
          <a:xfrm>
            <a:off x="11918707" y="6325216"/>
            <a:ext cx="16784251" cy="253629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600" dirty="0">
              <a:ea typeface="Calibri"/>
              <a:cs typeface="Calibri"/>
            </a:endParaRPr>
          </a:p>
        </p:txBody>
      </p:sp>
      <p:sp>
        <p:nvSpPr>
          <p:cNvPr id="5" name="Title 1">
            <a:extLst>
              <a:ext uri="{FF2B5EF4-FFF2-40B4-BE49-F238E27FC236}">
                <a16:creationId xmlns:a16="http://schemas.microsoft.com/office/drawing/2014/main" id="{95AF4933-E4AE-4644-AF00-18DD48B024A7}"/>
              </a:ext>
            </a:extLst>
          </p:cNvPr>
          <p:cNvSpPr txBox="1">
            <a:spLocks/>
          </p:cNvSpPr>
          <p:nvPr/>
        </p:nvSpPr>
        <p:spPr>
          <a:xfrm>
            <a:off x="6357552" y="960392"/>
            <a:ext cx="27556095" cy="2535862"/>
          </a:xfrm>
          <a:prstGeom prst="roundRect">
            <a:avLst/>
          </a:prstGeom>
          <a:solidFill>
            <a:schemeClr val="tx2"/>
          </a:solid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vert="horz" lIns="83820" tIns="41910" rIns="83820" bIns="41910" rtlCol="0" anchor="ctr">
            <a:noAutofit/>
          </a:bodyPr>
          <a:lstStyle>
            <a:lvl1pPr algn="ctr" defTabSz="4389120" rtl="0" eaLnBrk="1" latinLnBrk="0" hangingPunct="1">
              <a:spcBef>
                <a:spcPct val="0"/>
              </a:spcBef>
              <a:buNone/>
              <a:defRPr sz="2112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600" b="1">
                <a:solidFill>
                  <a:schemeClr val="bg1"/>
                </a:solidFill>
                <a:latin typeface="Calibri"/>
                <a:cs typeface="Arial"/>
              </a:rPr>
              <a:t>Reliability of Emotional Facial Expression Coding Within and Across Raters</a:t>
            </a:r>
            <a:endParaRPr lang="en-US" sz="6600" b="1">
              <a:solidFill>
                <a:schemeClr val="bg1"/>
              </a:solidFill>
              <a:latin typeface="Calibri"/>
              <a:cs typeface="Calibri"/>
            </a:endParaRPr>
          </a:p>
        </p:txBody>
      </p:sp>
      <p:sp>
        <p:nvSpPr>
          <p:cNvPr id="3" name="TextBox 2">
            <a:extLst>
              <a:ext uri="{FF2B5EF4-FFF2-40B4-BE49-F238E27FC236}">
                <a16:creationId xmlns:a16="http://schemas.microsoft.com/office/drawing/2014/main" id="{572DF23B-D18C-FCDB-2F02-8B68369B5087}"/>
              </a:ext>
            </a:extLst>
          </p:cNvPr>
          <p:cNvSpPr txBox="1"/>
          <p:nvPr/>
        </p:nvSpPr>
        <p:spPr>
          <a:xfrm>
            <a:off x="29778832" y="6682057"/>
            <a:ext cx="8985605" cy="19874672"/>
          </a:xfrm>
          <a:prstGeom prst="rect">
            <a:avLst/>
          </a:prstGeom>
          <a:noFill/>
        </p:spPr>
        <p:txBody>
          <a:bodyPr rot="0" spcFirstLastPara="0" vertOverflow="overflow" horzOverflow="overflow" vert="horz" wrap="square" lIns="83820" tIns="41910" rIns="83820" bIns="41910" numCol="1" spcCol="0" rtlCol="0" fromWordArt="0" anchor="t" anchorCtr="0" forceAA="0" compatLnSpc="1">
            <a:prstTxWarp prst="textNoShape">
              <a:avLst/>
            </a:prstTxWarp>
            <a:spAutoFit/>
          </a:bodyPr>
          <a:lstStyle/>
          <a:p>
            <a:pPr algn="ctr"/>
            <a:r>
              <a:rPr lang="en-US" sz="6000" b="1" dirty="0">
                <a:solidFill>
                  <a:schemeClr val="bg1"/>
                </a:solidFill>
                <a:ea typeface="+mn-lt"/>
                <a:cs typeface="+mn-lt"/>
              </a:rPr>
              <a:t>Results:</a:t>
            </a:r>
            <a:endParaRPr lang="en-US" sz="6000" dirty="0">
              <a:solidFill>
                <a:schemeClr val="bg1"/>
              </a:solidFill>
              <a:cs typeface="Calibri"/>
            </a:endParaRPr>
          </a:p>
          <a:p>
            <a:r>
              <a:rPr lang="en-US" sz="2500" b="1" dirty="0">
                <a:solidFill>
                  <a:schemeClr val="tx2">
                    <a:lumMod val="40000"/>
                    <a:lumOff val="60000"/>
                  </a:schemeClr>
                </a:solidFill>
                <a:ea typeface="+mn-lt"/>
                <a:cs typeface="+mn-lt"/>
              </a:rPr>
              <a:t>Inter-Rater Reliability</a:t>
            </a:r>
          </a:p>
          <a:p>
            <a:pPr marL="457200" indent="-457200">
              <a:buFont typeface="Arial"/>
              <a:buChar char="•"/>
            </a:pPr>
            <a:r>
              <a:rPr lang="en-US" sz="2500" dirty="0">
                <a:solidFill>
                  <a:schemeClr val="bg1"/>
                </a:solidFill>
                <a:ea typeface="+mn-lt"/>
                <a:cs typeface="+mn-lt"/>
              </a:rPr>
              <a:t>As hypothesized, the frequency for both positive and negative facial expressions and the intensity for positive facial expressions surpassed </a:t>
            </a:r>
            <a:r>
              <a:rPr lang="en-US" sz="2500" i="1" dirty="0">
                <a:solidFill>
                  <a:schemeClr val="bg1"/>
                </a:solidFill>
                <a:ea typeface="+mn-lt"/>
                <a:cs typeface="+mn-lt"/>
              </a:rPr>
              <a:t>r </a:t>
            </a:r>
            <a:r>
              <a:rPr lang="en-US" sz="2500" dirty="0">
                <a:solidFill>
                  <a:schemeClr val="bg1"/>
                </a:solidFill>
                <a:ea typeface="+mn-lt"/>
                <a:cs typeface="+mn-lt"/>
              </a:rPr>
              <a:t>= 0.7 for inter-rater reliability. </a:t>
            </a:r>
            <a:endParaRPr lang="en-US" sz="2500" b="1" dirty="0">
              <a:solidFill>
                <a:schemeClr val="bg1"/>
              </a:solidFill>
              <a:ea typeface="+mn-lt"/>
              <a:cs typeface="+mn-lt"/>
            </a:endParaRPr>
          </a:p>
          <a:p>
            <a:pPr marL="457200" indent="-457200">
              <a:buFont typeface="Arial"/>
              <a:buChar char="•"/>
            </a:pPr>
            <a:r>
              <a:rPr lang="en-US" sz="2500" dirty="0">
                <a:solidFill>
                  <a:schemeClr val="bg1"/>
                </a:solidFill>
                <a:ea typeface="+mn-lt"/>
                <a:cs typeface="+mn-lt"/>
              </a:rPr>
              <a:t>Contrary to the hypothesis, the intensity for negative facial expressions did not surpass </a:t>
            </a:r>
            <a:r>
              <a:rPr lang="en-US" sz="2500" i="1" dirty="0">
                <a:solidFill>
                  <a:schemeClr val="bg1"/>
                </a:solidFill>
                <a:ea typeface="+mn-lt"/>
                <a:cs typeface="+mn-lt"/>
              </a:rPr>
              <a:t>r </a:t>
            </a:r>
            <a:r>
              <a:rPr lang="en-US" sz="2500" dirty="0">
                <a:solidFill>
                  <a:schemeClr val="bg1"/>
                </a:solidFill>
                <a:ea typeface="+mn-lt"/>
                <a:cs typeface="+mn-lt"/>
              </a:rPr>
              <a:t>= 0.7 for inter-rater reliability. </a:t>
            </a:r>
          </a:p>
          <a:p>
            <a:r>
              <a:rPr lang="en-US" sz="2500" b="1" dirty="0">
                <a:solidFill>
                  <a:schemeClr val="tx2">
                    <a:lumMod val="40000"/>
                    <a:lumOff val="60000"/>
                  </a:schemeClr>
                </a:solidFill>
                <a:ea typeface="+mn-lt"/>
                <a:cs typeface="+mn-lt"/>
              </a:rPr>
              <a:t>Intra-Rater Reliability (MW)</a:t>
            </a:r>
          </a:p>
          <a:p>
            <a:pPr marL="457200" indent="-457200">
              <a:buFont typeface="Arial"/>
              <a:buChar char="•"/>
            </a:pPr>
            <a:r>
              <a:rPr lang="en-US" sz="2500" dirty="0">
                <a:solidFill>
                  <a:schemeClr val="bg1"/>
                </a:solidFill>
                <a:ea typeface="+mn-lt"/>
                <a:cs typeface="+mn-lt"/>
              </a:rPr>
              <a:t>As hypothesized, the frequency for both positive and negative facial expressions and the intensity for positive facial expressions surpassed </a:t>
            </a:r>
            <a:r>
              <a:rPr lang="en-US" sz="2500" i="1" dirty="0">
                <a:solidFill>
                  <a:schemeClr val="bg1"/>
                </a:solidFill>
                <a:ea typeface="+mn-lt"/>
                <a:cs typeface="+mn-lt"/>
              </a:rPr>
              <a:t>r </a:t>
            </a:r>
            <a:r>
              <a:rPr lang="en-US" sz="2500" dirty="0">
                <a:solidFill>
                  <a:schemeClr val="bg1"/>
                </a:solidFill>
                <a:ea typeface="+mn-lt"/>
                <a:cs typeface="+mn-lt"/>
              </a:rPr>
              <a:t>= 0.7 for MW's intra-rater reliability. </a:t>
            </a:r>
            <a:endParaRPr lang="en-US" sz="2500" b="1" dirty="0">
              <a:solidFill>
                <a:schemeClr val="bg1"/>
              </a:solidFill>
              <a:ea typeface="+mn-lt"/>
              <a:cs typeface="+mn-lt"/>
            </a:endParaRPr>
          </a:p>
          <a:p>
            <a:pPr marL="457200" indent="-457200">
              <a:buFont typeface="Arial"/>
              <a:buChar char="•"/>
            </a:pPr>
            <a:r>
              <a:rPr lang="en-US" sz="2500" dirty="0">
                <a:solidFill>
                  <a:schemeClr val="bg1"/>
                </a:solidFill>
                <a:ea typeface="+mn-lt"/>
                <a:cs typeface="+mn-lt"/>
              </a:rPr>
              <a:t>Contrary to the hypothesis, the intensity for negative facial expressions did not surpass </a:t>
            </a:r>
            <a:r>
              <a:rPr lang="en-US" sz="2500" i="1" dirty="0">
                <a:solidFill>
                  <a:schemeClr val="bg1"/>
                </a:solidFill>
                <a:ea typeface="+mn-lt"/>
                <a:cs typeface="+mn-lt"/>
              </a:rPr>
              <a:t>r </a:t>
            </a:r>
            <a:r>
              <a:rPr lang="en-US" sz="2500" dirty="0">
                <a:solidFill>
                  <a:schemeClr val="bg1"/>
                </a:solidFill>
                <a:ea typeface="+mn-lt"/>
                <a:cs typeface="+mn-lt"/>
              </a:rPr>
              <a:t>= 0.7 for MW's intra-rater reliability.</a:t>
            </a:r>
          </a:p>
          <a:p>
            <a:r>
              <a:rPr lang="en-US" sz="2500" b="1" dirty="0">
                <a:solidFill>
                  <a:schemeClr val="tx2">
                    <a:lumMod val="40000"/>
                    <a:lumOff val="60000"/>
                  </a:schemeClr>
                </a:solidFill>
                <a:ea typeface="+mn-lt"/>
                <a:cs typeface="+mn-lt"/>
              </a:rPr>
              <a:t>Intra-Rater Reliability (ML)</a:t>
            </a:r>
          </a:p>
          <a:p>
            <a:pPr marL="685800" indent="-685800">
              <a:buFont typeface="Arial"/>
              <a:buChar char="•"/>
            </a:pPr>
            <a:r>
              <a:rPr lang="en-US" sz="2500" dirty="0">
                <a:solidFill>
                  <a:schemeClr val="bg1"/>
                </a:solidFill>
                <a:ea typeface="+mn-lt"/>
                <a:cs typeface="+mn-lt"/>
              </a:rPr>
              <a:t>As hypothesized, the frequency and intensity for both positive and negative facial expressions surpassed 0.7 for ML's intra-rater reliability. </a:t>
            </a:r>
          </a:p>
          <a:p>
            <a:endParaRPr lang="en-US" sz="3200" b="1" dirty="0">
              <a:solidFill>
                <a:schemeClr val="bg1"/>
              </a:solidFill>
              <a:ea typeface="+mn-lt"/>
              <a:cs typeface="+mn-lt"/>
            </a:endParaRPr>
          </a:p>
          <a:p>
            <a:pPr algn="ctr"/>
            <a:r>
              <a:rPr lang="en-US" sz="6000" b="1" dirty="0">
                <a:solidFill>
                  <a:schemeClr val="bg1"/>
                </a:solidFill>
                <a:ea typeface="+mn-lt"/>
                <a:cs typeface="+mn-lt"/>
              </a:rPr>
              <a:t>Discussion:</a:t>
            </a:r>
            <a:endParaRPr lang="en-US" sz="6000" dirty="0">
              <a:solidFill>
                <a:schemeClr val="bg1"/>
              </a:solidFill>
            </a:endParaRPr>
          </a:p>
          <a:p>
            <a:pPr marL="785495" indent="-785495">
              <a:buFont typeface="Arial" panose="020B0604020202020204" pitchFamily="34" charset="0"/>
              <a:buChar char="•"/>
            </a:pPr>
            <a:r>
              <a:rPr lang="en-US" sz="2500" dirty="0">
                <a:solidFill>
                  <a:schemeClr val="bg1"/>
                </a:solidFill>
                <a:cs typeface="Calibri"/>
              </a:rPr>
              <a:t>Our reliability results demonstrate that negative intensity was the most difficult variable for which to achieve high reliability between and within coders.</a:t>
            </a:r>
            <a:endParaRPr lang="en-US" sz="2500" dirty="0">
              <a:solidFill>
                <a:schemeClr val="bg1"/>
              </a:solidFill>
              <a:ea typeface="Calibri"/>
              <a:cs typeface="Calibri"/>
            </a:endParaRPr>
          </a:p>
          <a:p>
            <a:pPr marL="785495" indent="-785495">
              <a:buFont typeface="Arial" panose="020B0604020202020204" pitchFamily="34" charset="0"/>
              <a:buChar char="•"/>
            </a:pPr>
            <a:r>
              <a:rPr lang="en-US" sz="2500" dirty="0">
                <a:solidFill>
                  <a:schemeClr val="bg1"/>
                </a:solidFill>
                <a:cs typeface="Calibri"/>
              </a:rPr>
              <a:t>Participants generally produced less negative facial expressions making the weight of each intensity rating greater for negative compared with positive facial expressions.</a:t>
            </a:r>
          </a:p>
          <a:p>
            <a:pPr marL="785495" indent="-785495">
              <a:buFont typeface="Arial" panose="020B0604020202020204" pitchFamily="34" charset="0"/>
              <a:buChar char="•"/>
            </a:pPr>
            <a:r>
              <a:rPr lang="en-US" sz="2500" dirty="0">
                <a:solidFill>
                  <a:schemeClr val="bg1"/>
                </a:solidFill>
                <a:cs typeface="Calibri"/>
              </a:rPr>
              <a:t>The operationalized intensity rating system for negative facial expressions is more ambiguous than for positive facial expressions. </a:t>
            </a:r>
          </a:p>
          <a:p>
            <a:pPr marL="785495" indent="-785495">
              <a:buFont typeface="Arial" panose="020B0604020202020204" pitchFamily="34" charset="0"/>
              <a:buChar char="•"/>
            </a:pPr>
            <a:r>
              <a:rPr lang="en-US" sz="2500" dirty="0">
                <a:solidFill>
                  <a:schemeClr val="bg1"/>
                </a:solidFill>
                <a:cs typeface="Calibri"/>
              </a:rPr>
              <a:t>Our protocol should be modified with clearer, replicable examples for these ratings. </a:t>
            </a:r>
          </a:p>
          <a:p>
            <a:pPr marL="785495" indent="-785495">
              <a:buFont typeface="Arial" panose="020B0604020202020204" pitchFamily="34" charset="0"/>
              <a:buChar char="•"/>
            </a:pPr>
            <a:r>
              <a:rPr lang="en-US" sz="2500" dirty="0">
                <a:solidFill>
                  <a:schemeClr val="bg1"/>
                </a:solidFill>
                <a:cs typeface="Calibri"/>
              </a:rPr>
              <a:t>A lack of replicable examples for negative facial expressions may be a contributing factor to lower reliability for negative intensity. </a:t>
            </a:r>
            <a:endParaRPr lang="en-US" sz="2500" dirty="0">
              <a:solidFill>
                <a:schemeClr val="bg1"/>
              </a:solidFill>
              <a:ea typeface="Calibri"/>
              <a:cs typeface="Calibri"/>
            </a:endParaRPr>
          </a:p>
          <a:p>
            <a:pPr marL="785495" indent="-785495">
              <a:buFont typeface="Arial" panose="020B0604020202020204" pitchFamily="34" charset="0"/>
              <a:buChar char="•"/>
            </a:pPr>
            <a:endParaRPr lang="en-US" sz="2400" dirty="0">
              <a:solidFill>
                <a:schemeClr val="bg1"/>
              </a:solidFill>
              <a:cs typeface="Calibri"/>
            </a:endParaRPr>
          </a:p>
          <a:p>
            <a:pPr algn="ctr"/>
            <a:r>
              <a:rPr lang="en-US" sz="6000" b="1" dirty="0">
                <a:solidFill>
                  <a:schemeClr val="bg1"/>
                </a:solidFill>
                <a:cs typeface="Calibri"/>
              </a:rPr>
              <a:t>Future Direction:</a:t>
            </a:r>
            <a:endParaRPr lang="en-US" sz="6000" b="1" dirty="0">
              <a:solidFill>
                <a:schemeClr val="bg1"/>
              </a:solidFill>
              <a:ea typeface="Calibri"/>
              <a:cs typeface="Calibri"/>
            </a:endParaRPr>
          </a:p>
          <a:p>
            <a:pPr marL="523875" indent="-523875">
              <a:buFont typeface="Arial"/>
              <a:buChar char="•"/>
            </a:pPr>
            <a:r>
              <a:rPr lang="en-US" sz="2500" dirty="0">
                <a:solidFill>
                  <a:schemeClr val="bg1"/>
                </a:solidFill>
                <a:ea typeface="Calibri"/>
                <a:cs typeface="Calibri"/>
              </a:rPr>
              <a:t>This project is a part of a larger study investigating facial expressivity between PWA and healthy adults. Another subset of this project is investigating facial expressivity between genders. </a:t>
            </a:r>
          </a:p>
          <a:p>
            <a:pPr marL="523875" indent="-523875">
              <a:buFont typeface="Arial"/>
              <a:buChar char="•"/>
            </a:pPr>
            <a:r>
              <a:rPr lang="en-US" sz="2500" dirty="0">
                <a:solidFill>
                  <a:schemeClr val="bg1"/>
                </a:solidFill>
                <a:ea typeface="Calibri"/>
                <a:cs typeface="Calibri"/>
              </a:rPr>
              <a:t>The results from this study, specifically in regards to negative intensity, will help to make informed changes about the modified FACES protocol for three new research assistants training to facial code.</a:t>
            </a:r>
          </a:p>
          <a:p>
            <a:pPr marL="523875" indent="-523875">
              <a:buFont typeface="Arial"/>
              <a:buChar char="•"/>
            </a:pPr>
            <a:r>
              <a:rPr lang="en-US" sz="2500" dirty="0">
                <a:solidFill>
                  <a:schemeClr val="bg1"/>
                </a:solidFill>
                <a:ea typeface="Calibri"/>
                <a:cs typeface="Calibri"/>
              </a:rPr>
              <a:t>A new project investigating facial expressivity between aphasia types is underway. </a:t>
            </a:r>
          </a:p>
          <a:p>
            <a:pPr marL="523875" indent="-523875">
              <a:buFont typeface="Arial"/>
              <a:buChar char="•"/>
            </a:pPr>
            <a:endParaRPr lang="en-US" sz="2500" dirty="0">
              <a:solidFill>
                <a:schemeClr val="bg1"/>
              </a:solidFill>
              <a:ea typeface="Calibri"/>
              <a:cs typeface="Calibri"/>
            </a:endParaRPr>
          </a:p>
        </p:txBody>
      </p:sp>
      <p:sp>
        <p:nvSpPr>
          <p:cNvPr id="6" name="TextBox 5">
            <a:extLst>
              <a:ext uri="{FF2B5EF4-FFF2-40B4-BE49-F238E27FC236}">
                <a16:creationId xmlns:a16="http://schemas.microsoft.com/office/drawing/2014/main" id="{4CA5B9AB-628E-574C-BEFE-2E3AACC9A7E4}"/>
              </a:ext>
            </a:extLst>
          </p:cNvPr>
          <p:cNvSpPr txBox="1"/>
          <p:nvPr/>
        </p:nvSpPr>
        <p:spPr>
          <a:xfrm>
            <a:off x="6580115" y="4084182"/>
            <a:ext cx="27442070" cy="1838965"/>
          </a:xfrm>
          <a:prstGeom prst="rect">
            <a:avLst/>
          </a:prstGeom>
          <a:noFill/>
        </p:spPr>
        <p:txBody>
          <a:bodyPr wrap="square" lIns="83820" tIns="41910" rIns="83820" bIns="41910" rtlCol="0" anchor="t">
            <a:spAutoFit/>
          </a:bodyPr>
          <a:lstStyle/>
          <a:p>
            <a:pPr algn="ctr"/>
            <a:r>
              <a:rPr lang="en-US" sz="5700" b="1"/>
              <a:t>Chloe K. Houghton, Anna L. Norman, Macall R. Walker, Tyson G. Harmon</a:t>
            </a:r>
          </a:p>
          <a:p>
            <a:pPr algn="ctr"/>
            <a:r>
              <a:rPr lang="en-US" sz="5700"/>
              <a:t>Brigham Young University, Department of Communication Disorders</a:t>
            </a:r>
            <a:endParaRPr lang="en-US" sz="5700">
              <a:ea typeface="Calibri"/>
              <a:cs typeface="Calibri"/>
            </a:endParaRPr>
          </a:p>
        </p:txBody>
      </p:sp>
      <p:sp>
        <p:nvSpPr>
          <p:cNvPr id="11" name="TextBox 10">
            <a:extLst>
              <a:ext uri="{FF2B5EF4-FFF2-40B4-BE49-F238E27FC236}">
                <a16:creationId xmlns:a16="http://schemas.microsoft.com/office/drawing/2014/main" id="{B136DD76-4C1F-0A46-BF74-B690C01BBC81}"/>
              </a:ext>
            </a:extLst>
          </p:cNvPr>
          <p:cNvSpPr txBox="1"/>
          <p:nvPr/>
        </p:nvSpPr>
        <p:spPr>
          <a:xfrm>
            <a:off x="1566923" y="6737310"/>
            <a:ext cx="8973616" cy="24768319"/>
          </a:xfrm>
          <a:prstGeom prst="rect">
            <a:avLst/>
          </a:prstGeom>
          <a:noFill/>
          <a:ln>
            <a:solidFill>
              <a:srgbClr val="002571">
                <a:alpha val="0"/>
              </a:srgbClr>
            </a:solidFill>
          </a:ln>
        </p:spPr>
        <p:style>
          <a:lnRef idx="0">
            <a:scrgbClr r="0" g="0" b="0"/>
          </a:lnRef>
          <a:fillRef idx="0">
            <a:scrgbClr r="0" g="0" b="0"/>
          </a:fillRef>
          <a:effectRef idx="0">
            <a:scrgbClr r="0" g="0" b="0"/>
          </a:effectRef>
          <a:fontRef idx="minor">
            <a:schemeClr val="accent1"/>
          </a:fontRef>
        </p:style>
        <p:txBody>
          <a:bodyPr wrap="square" lIns="83820" tIns="41910" rIns="83820" bIns="41910" rtlCol="0" anchor="t">
            <a:spAutoFit/>
          </a:bodyPr>
          <a:lstStyle/>
          <a:p>
            <a:pPr algn="ctr"/>
            <a:r>
              <a:rPr lang="en-US" sz="6000" b="1" dirty="0">
                <a:solidFill>
                  <a:schemeClr val="bg1"/>
                </a:solidFill>
                <a:ea typeface="+mn-lt"/>
                <a:cs typeface="+mn-lt"/>
              </a:rPr>
              <a:t>Introduction:</a:t>
            </a:r>
            <a:endParaRPr lang="en-US" sz="6000" dirty="0">
              <a:solidFill>
                <a:schemeClr val="bg1"/>
              </a:solidFill>
              <a:ea typeface="+mn-lt"/>
              <a:cs typeface="+mn-lt"/>
            </a:endParaRPr>
          </a:p>
          <a:p>
            <a:pPr marL="342900" indent="-342900">
              <a:buFont typeface="Arial"/>
              <a:buChar char="•"/>
            </a:pPr>
            <a:r>
              <a:rPr lang="en-US" sz="2400" dirty="0">
                <a:solidFill>
                  <a:schemeClr val="bg1"/>
                </a:solidFill>
                <a:ea typeface="+mn-lt"/>
                <a:cs typeface="+mn-lt"/>
              </a:rPr>
              <a:t>Aphasia is an acquired language disorder caused by damage to the language processing centers of the brain. </a:t>
            </a:r>
          </a:p>
          <a:p>
            <a:pPr marL="342900" indent="-342900">
              <a:buFont typeface="Arial"/>
              <a:buChar char="•"/>
            </a:pPr>
            <a:r>
              <a:rPr lang="en-US" sz="2400" dirty="0">
                <a:solidFill>
                  <a:schemeClr val="bg1"/>
                </a:solidFill>
                <a:ea typeface="+mn-lt"/>
                <a:cs typeface="+mn-lt"/>
              </a:rPr>
              <a:t>Emotion (e.g., prosody, word choice, and nonverbal communicative elements) is critical for day-to-day communication for people with or without aphasia. </a:t>
            </a:r>
          </a:p>
          <a:p>
            <a:pPr marL="342900" indent="-342900">
              <a:buFont typeface="Arial"/>
              <a:buChar char="•"/>
            </a:pPr>
            <a:r>
              <a:rPr lang="en-US" sz="2400" dirty="0">
                <a:solidFill>
                  <a:schemeClr val="bg1"/>
                </a:solidFill>
                <a:ea typeface="+mn-lt"/>
                <a:cs typeface="+mn-lt"/>
              </a:rPr>
              <a:t>For people with aphasia (PWA), this interaction is particularly important due to relatively spared emotional processing, which has the potential to either facilitate or interfere with language processing (Blackett et al., 2024; Harmon et al., 2022; </a:t>
            </a:r>
            <a:r>
              <a:rPr lang="en-US" sz="2400" dirty="0" err="1">
                <a:solidFill>
                  <a:schemeClr val="bg1"/>
                </a:solidFill>
                <a:ea typeface="+mn-lt"/>
                <a:cs typeface="+mn-lt"/>
              </a:rPr>
              <a:t>Ramsberger</a:t>
            </a:r>
            <a:r>
              <a:rPr lang="en-US" sz="2400" dirty="0">
                <a:solidFill>
                  <a:schemeClr val="bg1"/>
                </a:solidFill>
                <a:ea typeface="+mn-lt"/>
                <a:cs typeface="+mn-lt"/>
              </a:rPr>
              <a:t>, 1996).  </a:t>
            </a:r>
          </a:p>
          <a:p>
            <a:pPr marL="342900" indent="-342900">
              <a:buFont typeface="Arial"/>
              <a:buChar char="•"/>
            </a:pPr>
            <a:r>
              <a:rPr lang="en-US" sz="2400" dirty="0">
                <a:solidFill>
                  <a:schemeClr val="bg1"/>
                </a:solidFill>
                <a:ea typeface="+mn-lt"/>
                <a:cs typeface="+mn-lt"/>
              </a:rPr>
              <a:t>Emotional facial expressions are one aspect of emotional processing that can provide insight about how aphasia impacts emotional experiences. </a:t>
            </a:r>
          </a:p>
          <a:p>
            <a:pPr marL="342900" indent="-342900">
              <a:buFont typeface="Arial"/>
              <a:buChar char="•"/>
            </a:pPr>
            <a:r>
              <a:rPr lang="en-US" sz="2400" dirty="0">
                <a:solidFill>
                  <a:schemeClr val="bg1"/>
                </a:solidFill>
                <a:ea typeface="+mn-lt"/>
                <a:cs typeface="+mn-lt"/>
              </a:rPr>
              <a:t>Additionally, there are different ways to analyze facial expressions, such as Likert scales, computer software, etc. (Blonder et al., 1993). </a:t>
            </a:r>
          </a:p>
          <a:p>
            <a:pPr marL="342900" indent="-342900">
              <a:buFont typeface="Arial"/>
              <a:buChar char="•"/>
            </a:pPr>
            <a:r>
              <a:rPr lang="en-US" sz="2400" dirty="0">
                <a:solidFill>
                  <a:schemeClr val="bg1"/>
                </a:solidFill>
                <a:ea typeface="+mn-lt"/>
                <a:cs typeface="+mn-lt"/>
              </a:rPr>
              <a:t>However, there is little information about the reliability of facial coding techniques that rely on human coders. </a:t>
            </a:r>
          </a:p>
          <a:p>
            <a:pPr marL="342900" indent="-342900">
              <a:buFont typeface="Arial"/>
              <a:buChar char="•"/>
            </a:pPr>
            <a:r>
              <a:rPr lang="en-US" sz="2400" dirty="0">
                <a:solidFill>
                  <a:schemeClr val="bg1"/>
                </a:solidFill>
                <a:ea typeface="+mn-lt"/>
                <a:cs typeface="+mn-lt"/>
              </a:rPr>
              <a:t>Thus, the purpose of this study is to explore the reliability within </a:t>
            </a:r>
            <a:r>
              <a:rPr lang="en-US" sz="2400">
                <a:solidFill>
                  <a:schemeClr val="bg1"/>
                </a:solidFill>
                <a:ea typeface="+mn-lt"/>
                <a:cs typeface="+mn-lt"/>
              </a:rPr>
              <a:t>and across coders </a:t>
            </a:r>
            <a:r>
              <a:rPr lang="en-US" sz="2400" dirty="0">
                <a:solidFill>
                  <a:schemeClr val="bg1"/>
                </a:solidFill>
                <a:ea typeface="+mn-lt"/>
                <a:cs typeface="+mn-lt"/>
              </a:rPr>
              <a:t>utilizing a modified Facial Expression Coding System (FACES; Kring &amp; Sloan, 1991). </a:t>
            </a:r>
            <a:endParaRPr lang="en-US" sz="2400" dirty="0">
              <a:solidFill>
                <a:schemeClr val="bg1"/>
              </a:solidFill>
              <a:cs typeface="Calibri"/>
            </a:endParaRPr>
          </a:p>
          <a:p>
            <a:endParaRPr lang="en-US" sz="2300" dirty="0">
              <a:solidFill>
                <a:schemeClr val="bg1"/>
              </a:solidFill>
              <a:ea typeface="Calibri"/>
              <a:cs typeface="Calibri"/>
            </a:endParaRPr>
          </a:p>
          <a:p>
            <a:pPr algn="ctr"/>
            <a:r>
              <a:rPr lang="en-US" sz="6000" b="1" dirty="0">
                <a:solidFill>
                  <a:schemeClr val="bg1"/>
                </a:solidFill>
                <a:ea typeface="+mn-lt"/>
                <a:cs typeface="+mn-lt"/>
              </a:rPr>
              <a:t>Aims:</a:t>
            </a:r>
            <a:endParaRPr lang="en-US" sz="6000" dirty="0">
              <a:solidFill>
                <a:schemeClr val="bg1"/>
              </a:solidFill>
              <a:cs typeface="Calibri"/>
            </a:endParaRPr>
          </a:p>
          <a:p>
            <a:r>
              <a:rPr lang="en-US" sz="2500" b="1" dirty="0">
                <a:solidFill>
                  <a:schemeClr val="bg1"/>
                </a:solidFill>
                <a:ea typeface="+mn-lt"/>
                <a:cs typeface="+mn-lt"/>
              </a:rPr>
              <a:t>1. </a:t>
            </a:r>
            <a:r>
              <a:rPr lang="en-US" sz="2500" dirty="0">
                <a:solidFill>
                  <a:schemeClr val="bg1"/>
                </a:solidFill>
                <a:ea typeface="+mn-lt"/>
                <a:cs typeface="+mn-lt"/>
              </a:rPr>
              <a:t>Does intra-rater and inter-rater reliability surpass 70% for all of the following dependent variables: frequency and intensity of positively </a:t>
            </a:r>
            <a:r>
              <a:rPr lang="en-US" sz="2500" dirty="0" err="1">
                <a:solidFill>
                  <a:schemeClr val="bg1"/>
                </a:solidFill>
                <a:ea typeface="+mn-lt"/>
                <a:cs typeface="+mn-lt"/>
              </a:rPr>
              <a:t>valenced</a:t>
            </a:r>
            <a:r>
              <a:rPr lang="en-US" sz="2500" dirty="0">
                <a:solidFill>
                  <a:schemeClr val="bg1"/>
                </a:solidFill>
                <a:ea typeface="+mn-lt"/>
                <a:cs typeface="+mn-lt"/>
              </a:rPr>
              <a:t> emotional facial expressions, frequency and intensity of negatively </a:t>
            </a:r>
            <a:r>
              <a:rPr lang="en-US" sz="2500" dirty="0" err="1">
                <a:solidFill>
                  <a:schemeClr val="bg1"/>
                </a:solidFill>
                <a:ea typeface="+mn-lt"/>
                <a:cs typeface="+mn-lt"/>
              </a:rPr>
              <a:t>valenced</a:t>
            </a:r>
            <a:r>
              <a:rPr lang="en-US" sz="2500" dirty="0">
                <a:solidFill>
                  <a:schemeClr val="bg1"/>
                </a:solidFill>
                <a:ea typeface="+mn-lt"/>
                <a:cs typeface="+mn-lt"/>
              </a:rPr>
              <a:t> emotional facial expressions ?</a:t>
            </a:r>
          </a:p>
          <a:p>
            <a:endParaRPr lang="en-US" sz="2500" dirty="0">
              <a:solidFill>
                <a:schemeClr val="tx2">
                  <a:lumMod val="40000"/>
                  <a:lumOff val="60000"/>
                </a:schemeClr>
              </a:solidFill>
              <a:ea typeface="+mn-lt"/>
              <a:cs typeface="+mn-lt"/>
            </a:endParaRPr>
          </a:p>
          <a:p>
            <a:r>
              <a:rPr lang="en-US" sz="2500" dirty="0">
                <a:solidFill>
                  <a:schemeClr val="tx2">
                    <a:lumMod val="40000"/>
                    <a:lumOff val="60000"/>
                  </a:schemeClr>
                </a:solidFill>
                <a:ea typeface="+mn-lt"/>
                <a:cs typeface="+mn-lt"/>
              </a:rPr>
              <a:t>Hypothesis:</a:t>
            </a:r>
            <a:r>
              <a:rPr lang="en-US" sz="2500" dirty="0">
                <a:solidFill>
                  <a:schemeClr val="bg1"/>
                </a:solidFill>
                <a:ea typeface="+mn-lt"/>
                <a:cs typeface="+mn-lt"/>
              </a:rPr>
              <a:t> Intra-rater reliability and inter-rater reliability results for frequency and intensity of positively </a:t>
            </a:r>
            <a:r>
              <a:rPr lang="en-US" sz="2500" dirty="0" err="1">
                <a:solidFill>
                  <a:schemeClr val="bg1"/>
                </a:solidFill>
                <a:ea typeface="+mn-lt"/>
                <a:cs typeface="+mn-lt"/>
              </a:rPr>
              <a:t>valenced</a:t>
            </a:r>
            <a:r>
              <a:rPr lang="en-US" sz="2500" dirty="0">
                <a:solidFill>
                  <a:schemeClr val="bg1"/>
                </a:solidFill>
                <a:ea typeface="+mn-lt"/>
                <a:cs typeface="+mn-lt"/>
              </a:rPr>
              <a:t> emotional facial expressions and frequency and intensity of negatively </a:t>
            </a:r>
            <a:r>
              <a:rPr lang="en-US" sz="2500" dirty="0" err="1">
                <a:solidFill>
                  <a:schemeClr val="bg1"/>
                </a:solidFill>
                <a:ea typeface="+mn-lt"/>
                <a:cs typeface="+mn-lt"/>
              </a:rPr>
              <a:t>valenced</a:t>
            </a:r>
            <a:r>
              <a:rPr lang="en-US" sz="2500" dirty="0">
                <a:solidFill>
                  <a:schemeClr val="bg1"/>
                </a:solidFill>
                <a:ea typeface="+mn-lt"/>
                <a:cs typeface="+mn-lt"/>
              </a:rPr>
              <a:t> emotional facial expressions across two coders will reach or surpass 70% in all four dependent variables.</a:t>
            </a:r>
            <a:endParaRPr lang="en-US" sz="2500" dirty="0">
              <a:solidFill>
                <a:schemeClr val="bg1"/>
              </a:solidFill>
              <a:cs typeface="Calibri"/>
            </a:endParaRPr>
          </a:p>
          <a:p>
            <a:endParaRPr lang="en-US" sz="2600" dirty="0">
              <a:solidFill>
                <a:schemeClr val="bg1"/>
              </a:solidFill>
              <a:ea typeface="+mn-lt"/>
              <a:cs typeface="+mn-lt"/>
            </a:endParaRPr>
          </a:p>
          <a:p>
            <a:pPr algn="ctr"/>
            <a:r>
              <a:rPr lang="en-US" sz="6000" b="1" dirty="0">
                <a:solidFill>
                  <a:schemeClr val="bg1"/>
                </a:solidFill>
                <a:ea typeface="+mn-lt"/>
                <a:cs typeface="+mn-lt"/>
              </a:rPr>
              <a:t>Methods:</a:t>
            </a:r>
            <a:endParaRPr lang="en-US" dirty="0">
              <a:solidFill>
                <a:schemeClr val="bg1"/>
              </a:solidFill>
            </a:endParaRPr>
          </a:p>
          <a:p>
            <a:r>
              <a:rPr lang="en-US" sz="2500" b="1" dirty="0">
                <a:solidFill>
                  <a:schemeClr val="tx2">
                    <a:lumMod val="40000"/>
                    <a:lumOff val="60000"/>
                  </a:schemeClr>
                </a:solidFill>
                <a:ea typeface="+mn-lt"/>
                <a:cs typeface="+mn-lt"/>
              </a:rPr>
              <a:t>Participants</a:t>
            </a:r>
            <a:r>
              <a:rPr lang="en-US" sz="2500" b="1" dirty="0">
                <a:solidFill>
                  <a:schemeClr val="bg1"/>
                </a:solidFill>
                <a:ea typeface="+mn-lt"/>
                <a:cs typeface="+mn-lt"/>
              </a:rPr>
              <a:t>: T</a:t>
            </a:r>
            <a:r>
              <a:rPr lang="en-US" sz="2500" dirty="0">
                <a:solidFill>
                  <a:schemeClr val="bg1"/>
                </a:solidFill>
                <a:ea typeface="+mn-lt"/>
                <a:cs typeface="+mn-lt"/>
              </a:rPr>
              <a:t>his study used samples from 52 people with and without aphasia, obtained from Aphasia Talk Bank (</a:t>
            </a:r>
            <a:r>
              <a:rPr lang="en-US" sz="2500" dirty="0" err="1">
                <a:solidFill>
                  <a:schemeClr val="bg1"/>
                </a:solidFill>
                <a:ea typeface="+mn-lt"/>
                <a:cs typeface="+mn-lt"/>
              </a:rPr>
              <a:t>MacWhinney</a:t>
            </a:r>
            <a:r>
              <a:rPr lang="en-US" sz="2500" dirty="0">
                <a:solidFill>
                  <a:schemeClr val="bg1"/>
                </a:solidFill>
                <a:ea typeface="+mn-lt"/>
                <a:cs typeface="+mn-lt"/>
              </a:rPr>
              <a:t> et al., 2011). 26 of these participants had aphasia. The samples used included two narrative discourse tasks (i.e., stroke/illness story and important life event story.)</a:t>
            </a:r>
          </a:p>
          <a:p>
            <a:endParaRPr lang="en-US" sz="2500" b="1" dirty="0">
              <a:solidFill>
                <a:schemeClr val="bg1"/>
              </a:solidFill>
              <a:ea typeface="+mn-lt"/>
              <a:cs typeface="+mn-lt"/>
            </a:endParaRPr>
          </a:p>
          <a:p>
            <a:r>
              <a:rPr lang="en-US" sz="2500" b="1" dirty="0">
                <a:solidFill>
                  <a:schemeClr val="tx2">
                    <a:lumMod val="40000"/>
                    <a:lumOff val="60000"/>
                  </a:schemeClr>
                </a:solidFill>
                <a:ea typeface="+mn-lt"/>
                <a:cs typeface="+mn-lt"/>
              </a:rPr>
              <a:t>Protocol: </a:t>
            </a:r>
            <a:r>
              <a:rPr lang="en-US" sz="2500" dirty="0">
                <a:solidFill>
                  <a:schemeClr val="bg1"/>
                </a:solidFill>
                <a:ea typeface="+mn-lt"/>
                <a:cs typeface="+mn-lt"/>
              </a:rPr>
              <a:t>Research assistants were trained to use a modified Facial Expression Coding System (FACES) to code emotional facial expressions (Kring &amp; Sloan, 1991). The FACES protocol is designed for human coders to identify facial expressions according to valence (positive/negative), intensity (Likert scale of 1-4 based on units of the face), and duration (time start until time end). The original FACES protocol was intended for coding facial expressions of participants who were performing an observation task. The modified protocol was designed to apply this coding system to emotional facial expressions produced during discourse tasks.</a:t>
            </a:r>
            <a:endParaRPr lang="en-US" sz="2500" dirty="0">
              <a:solidFill>
                <a:schemeClr val="bg1"/>
              </a:solidFill>
              <a:ea typeface="Calibri"/>
              <a:cs typeface="Calibri"/>
            </a:endParaRPr>
          </a:p>
          <a:p>
            <a:endParaRPr lang="en-US" sz="2500" b="1" dirty="0">
              <a:solidFill>
                <a:schemeClr val="bg1"/>
              </a:solidFill>
              <a:ea typeface="+mn-lt"/>
              <a:cs typeface="+mn-lt"/>
            </a:endParaRPr>
          </a:p>
          <a:p>
            <a:r>
              <a:rPr lang="en-US" sz="2500" b="1" dirty="0">
                <a:solidFill>
                  <a:schemeClr val="tx2">
                    <a:lumMod val="40000"/>
                    <a:lumOff val="60000"/>
                  </a:schemeClr>
                </a:solidFill>
                <a:ea typeface="+mn-lt"/>
                <a:cs typeface="+mn-lt"/>
              </a:rPr>
              <a:t>Data Analysis:</a:t>
            </a:r>
            <a:r>
              <a:rPr lang="en-US" sz="2500" b="1" dirty="0">
                <a:solidFill>
                  <a:schemeClr val="bg1"/>
                </a:solidFill>
                <a:ea typeface="+mn-lt"/>
                <a:cs typeface="+mn-lt"/>
              </a:rPr>
              <a:t> </a:t>
            </a:r>
            <a:r>
              <a:rPr lang="en-US" sz="2500" dirty="0">
                <a:solidFill>
                  <a:schemeClr val="bg1"/>
                </a:solidFill>
                <a:ea typeface="+mn-lt"/>
                <a:cs typeface="+mn-lt"/>
              </a:rPr>
              <a:t>To obtain intra-rater and inter-rater reliability, at least 10% of samples were recoded within and across undergraduate coders. Intraclass correlation coefficients were obtained for reliability analysis. The results investigate intra-rater and inter-rater reliability across three variables: interval accuracy, valence accuracy, and intensity correlation. Data analysis for these variables was performed using Pearson's </a:t>
            </a:r>
            <a:r>
              <a:rPr lang="en-US" sz="2500" i="1" dirty="0">
                <a:solidFill>
                  <a:schemeClr val="bg1"/>
                </a:solidFill>
                <a:ea typeface="+mn-lt"/>
                <a:cs typeface="+mn-lt"/>
              </a:rPr>
              <a:t>r.</a:t>
            </a:r>
          </a:p>
        </p:txBody>
      </p:sp>
      <p:sp>
        <p:nvSpPr>
          <p:cNvPr id="21" name="TextBox 20">
            <a:extLst>
              <a:ext uri="{FF2B5EF4-FFF2-40B4-BE49-F238E27FC236}">
                <a16:creationId xmlns:a16="http://schemas.microsoft.com/office/drawing/2014/main" id="{45EB370B-7757-5441-8982-DC47547A916D}"/>
              </a:ext>
            </a:extLst>
          </p:cNvPr>
          <p:cNvSpPr txBox="1"/>
          <p:nvPr/>
        </p:nvSpPr>
        <p:spPr>
          <a:xfrm>
            <a:off x="12415054" y="29803189"/>
            <a:ext cx="15403491" cy="1854354"/>
          </a:xfrm>
          <a:prstGeom prst="rect">
            <a:avLst/>
          </a:prstGeom>
          <a:noFill/>
          <a:ln>
            <a:solidFill>
              <a:srgbClr val="002571">
                <a:alpha val="0"/>
              </a:srgbClr>
            </a:solidFill>
          </a:ln>
        </p:spPr>
        <p:txBody>
          <a:bodyPr wrap="square" lIns="83820" tIns="41910" rIns="83820" bIns="41910" rtlCol="0" anchor="t">
            <a:spAutoFit/>
          </a:bodyPr>
          <a:lstStyle/>
          <a:p>
            <a:r>
              <a:rPr lang="en-US" sz="2933" b="1">
                <a:solidFill>
                  <a:schemeClr val="bg1"/>
                </a:solidFill>
                <a:ea typeface="+mn-lt"/>
                <a:cs typeface="+mn-lt"/>
              </a:rPr>
              <a:t>Acknowledgements:</a:t>
            </a:r>
            <a:endParaRPr lang="en-US" sz="2933">
              <a:solidFill>
                <a:schemeClr val="bg1"/>
              </a:solidFill>
              <a:cs typeface="Calibri"/>
            </a:endParaRPr>
          </a:p>
          <a:p>
            <a:r>
              <a:rPr lang="en-US" sz="2000">
                <a:solidFill>
                  <a:schemeClr val="bg1"/>
                </a:solidFill>
                <a:ea typeface="+mn-lt"/>
                <a:cs typeface="+mn-lt"/>
              </a:rPr>
              <a:t>We would like to express our gratitude to The McKay School of Education (MSE) Experiential Learning Grant for helping to fund this project. We would also like to give a special thanks to research assistants Anna N., Macall W., Audrey S., Leila M., Marin L., Mari M., Chloe H., Olivia S., Tyson H., who helped make data analysis possible.</a:t>
            </a:r>
          </a:p>
          <a:p>
            <a:endParaRPr lang="en-US" sz="2567">
              <a:solidFill>
                <a:srgbClr val="000000"/>
              </a:solidFill>
              <a:ea typeface="+mn-lt"/>
              <a:cs typeface="+mn-lt"/>
            </a:endParaRPr>
          </a:p>
        </p:txBody>
      </p:sp>
      <p:sp>
        <p:nvSpPr>
          <p:cNvPr id="23" name="Rectangle 22">
            <a:extLst>
              <a:ext uri="{FF2B5EF4-FFF2-40B4-BE49-F238E27FC236}">
                <a16:creationId xmlns:a16="http://schemas.microsoft.com/office/drawing/2014/main" id="{2DE8245A-6F7F-9241-BD1F-45DF6121BD29}"/>
              </a:ext>
            </a:extLst>
          </p:cNvPr>
          <p:cNvSpPr/>
          <p:nvPr/>
        </p:nvSpPr>
        <p:spPr>
          <a:xfrm>
            <a:off x="14582746" y="21264981"/>
            <a:ext cx="11493828" cy="9802492"/>
          </a:xfrm>
          <a:prstGeom prst="rect">
            <a:avLst/>
          </a:prstGeom>
          <a:ln>
            <a:solidFill>
              <a:srgbClr val="002571">
                <a:alpha val="0"/>
              </a:srgbClr>
            </a:solidFill>
          </a:ln>
        </p:spPr>
        <p:txBody>
          <a:bodyPr wrap="square" lIns="83820" tIns="41910" rIns="83820" bIns="41910" anchor="t">
            <a:spAutoFit/>
          </a:bodyPr>
          <a:lstStyle/>
          <a:p>
            <a:pPr algn="ctr"/>
            <a:r>
              <a:rPr lang="en-US" sz="6500" b="1">
                <a:solidFill>
                  <a:schemeClr val="bg1"/>
                </a:solidFill>
              </a:rPr>
              <a:t>Results</a:t>
            </a:r>
            <a:endParaRPr lang="en-US" sz="6500">
              <a:solidFill>
                <a:schemeClr val="bg1"/>
              </a:solidFill>
              <a:cs typeface="Calibri"/>
            </a:endParaRPr>
          </a:p>
          <a:p>
            <a:pPr algn="ctr"/>
            <a:endParaRPr lang="en-US" sz="3117" b="1">
              <a:solidFill>
                <a:schemeClr val="bg1"/>
              </a:solidFill>
              <a:cs typeface="Calibri"/>
            </a:endParaRPr>
          </a:p>
          <a:p>
            <a:pPr algn="ctr"/>
            <a:endParaRPr lang="en-US" sz="3117" b="1">
              <a:solidFill>
                <a:schemeClr val="bg1"/>
              </a:solidFill>
              <a:ea typeface="+mn-lt"/>
              <a:cs typeface="+mn-lt"/>
            </a:endParaRPr>
          </a:p>
          <a:p>
            <a:pPr algn="ctr"/>
            <a:endParaRPr lang="en-US" sz="3117" b="1">
              <a:solidFill>
                <a:schemeClr val="bg1"/>
              </a:solidFill>
              <a:ea typeface="+mn-lt"/>
              <a:cs typeface="+mn-lt"/>
            </a:endParaRPr>
          </a:p>
          <a:p>
            <a:pPr algn="ctr"/>
            <a:endParaRPr lang="en-US" sz="3117" b="1">
              <a:solidFill>
                <a:schemeClr val="bg1"/>
              </a:solidFill>
              <a:ea typeface="+mn-lt"/>
              <a:cs typeface="+mn-lt"/>
            </a:endParaRPr>
          </a:p>
          <a:p>
            <a:pPr algn="ctr"/>
            <a:endParaRPr lang="en-US" sz="3117" b="1">
              <a:solidFill>
                <a:schemeClr val="bg1"/>
              </a:solidFill>
              <a:ea typeface="+mn-lt"/>
              <a:cs typeface="+mn-lt"/>
            </a:endParaRPr>
          </a:p>
          <a:p>
            <a:pPr algn="ctr"/>
            <a:endParaRPr lang="en-US" sz="3117" b="1">
              <a:solidFill>
                <a:schemeClr val="bg1"/>
              </a:solidFill>
              <a:ea typeface="+mn-lt"/>
              <a:cs typeface="+mn-lt"/>
            </a:endParaRPr>
          </a:p>
          <a:p>
            <a:pPr algn="ctr"/>
            <a:endParaRPr lang="en-US" sz="3117" b="1">
              <a:solidFill>
                <a:schemeClr val="bg1"/>
              </a:solidFill>
              <a:ea typeface="+mn-lt"/>
              <a:cs typeface="+mn-lt"/>
            </a:endParaRPr>
          </a:p>
          <a:p>
            <a:pPr marL="523894" indent="-523894" algn="ctr">
              <a:buFont typeface="Arial,Sans-Serif"/>
              <a:buChar char="•"/>
            </a:pPr>
            <a:endParaRPr lang="en-US" sz="3483">
              <a:solidFill>
                <a:schemeClr val="bg1"/>
              </a:solidFill>
              <a:ea typeface="+mn-lt"/>
              <a:cs typeface="+mn-lt"/>
            </a:endParaRPr>
          </a:p>
          <a:p>
            <a:endParaRPr lang="en-US" sz="3483">
              <a:solidFill>
                <a:schemeClr val="bg1"/>
              </a:solidFill>
              <a:cs typeface="Calibri"/>
            </a:endParaRPr>
          </a:p>
          <a:p>
            <a:pPr algn="ctr"/>
            <a:endParaRPr lang="en-US" sz="3483">
              <a:solidFill>
                <a:schemeClr val="bg1"/>
              </a:solidFill>
              <a:cs typeface="Calibri"/>
            </a:endParaRPr>
          </a:p>
          <a:p>
            <a:endParaRPr lang="en-US" sz="3483">
              <a:solidFill>
                <a:schemeClr val="bg1"/>
              </a:solidFill>
              <a:cs typeface="Calibri"/>
            </a:endParaRPr>
          </a:p>
          <a:p>
            <a:endParaRPr lang="en-US" sz="3483">
              <a:solidFill>
                <a:schemeClr val="bg1"/>
              </a:solidFill>
              <a:cs typeface="Calibri"/>
            </a:endParaRPr>
          </a:p>
          <a:p>
            <a:endParaRPr lang="en-US" sz="3483">
              <a:solidFill>
                <a:schemeClr val="bg1"/>
              </a:solidFill>
              <a:cs typeface="Calibri"/>
            </a:endParaRPr>
          </a:p>
          <a:p>
            <a:endParaRPr lang="en-US" sz="3483">
              <a:solidFill>
                <a:schemeClr val="bg1"/>
              </a:solidFill>
              <a:cs typeface="Calibri"/>
            </a:endParaRPr>
          </a:p>
          <a:p>
            <a:endParaRPr lang="en-US" sz="3483">
              <a:solidFill>
                <a:schemeClr val="bg1"/>
              </a:solidFill>
              <a:cs typeface="Calibri"/>
            </a:endParaRPr>
          </a:p>
          <a:p>
            <a:endParaRPr lang="en-US" sz="3483">
              <a:solidFill>
                <a:schemeClr val="bg1"/>
              </a:solidFill>
              <a:cs typeface="Calibri"/>
            </a:endParaRPr>
          </a:p>
          <a:p>
            <a:endParaRPr lang="en-US" sz="3483">
              <a:solidFill>
                <a:schemeClr val="bg1"/>
              </a:solidFill>
              <a:cs typeface="Calibri"/>
            </a:endParaRPr>
          </a:p>
        </p:txBody>
      </p:sp>
      <p:sp>
        <p:nvSpPr>
          <p:cNvPr id="20" name="TextBox 19">
            <a:extLst>
              <a:ext uri="{FF2B5EF4-FFF2-40B4-BE49-F238E27FC236}">
                <a16:creationId xmlns:a16="http://schemas.microsoft.com/office/drawing/2014/main" id="{F8A3A295-A2C5-EAFE-0A1A-CB4BE47D1644}"/>
              </a:ext>
            </a:extLst>
          </p:cNvPr>
          <p:cNvSpPr txBox="1"/>
          <p:nvPr/>
        </p:nvSpPr>
        <p:spPr>
          <a:xfrm>
            <a:off x="29755756" y="26336598"/>
            <a:ext cx="8532858" cy="13163604"/>
          </a:xfrm>
          <a:prstGeom prst="rect">
            <a:avLst/>
          </a:prstGeom>
          <a:noFill/>
        </p:spPr>
        <p:txBody>
          <a:bodyPr wrap="square" lIns="91440" tIns="45720" rIns="91440" bIns="45720" anchor="t">
            <a:spAutoFit/>
          </a:bodyPr>
          <a:lstStyle/>
          <a:p>
            <a:r>
              <a:rPr lang="en-US" sz="2400" b="1" dirty="0">
                <a:solidFill>
                  <a:schemeClr val="bg1"/>
                </a:solidFill>
                <a:cs typeface="Calibri"/>
              </a:rPr>
              <a:t>References</a:t>
            </a:r>
          </a:p>
          <a:p>
            <a:r>
              <a:rPr lang="en-US" sz="1400" b="0" i="0" dirty="0">
                <a:solidFill>
                  <a:schemeClr val="bg1"/>
                </a:solidFill>
                <a:effectLst/>
                <a:latin typeface="Calibri" panose="020F0502020204030204" pitchFamily="34" charset="0"/>
              </a:rPr>
              <a:t>Blackett, D., </a:t>
            </a:r>
            <a:r>
              <a:rPr lang="en-US" sz="1400" b="0" i="0" dirty="0" err="1">
                <a:solidFill>
                  <a:schemeClr val="bg1"/>
                </a:solidFill>
                <a:effectLst/>
                <a:latin typeface="Calibri" panose="020F0502020204030204" pitchFamily="34" charset="0"/>
              </a:rPr>
              <a:t>Borod</a:t>
            </a:r>
            <a:r>
              <a:rPr lang="en-US" sz="1400" b="0" i="0" dirty="0">
                <a:solidFill>
                  <a:schemeClr val="bg1"/>
                </a:solidFill>
                <a:effectLst/>
                <a:latin typeface="Calibri" panose="020F0502020204030204" pitchFamily="34" charset="0"/>
              </a:rPr>
              <a:t>, J. C., Speer, S. R., Pan, X., &amp; Harnish, S. M. (2024). The effects of emotional stimuli on word retrieval in people with aphasia. </a:t>
            </a:r>
            <a:r>
              <a:rPr lang="en-US" sz="1400" b="0" i="0" dirty="0" err="1">
                <a:solidFill>
                  <a:schemeClr val="bg1"/>
                </a:solidFill>
                <a:effectLst/>
                <a:latin typeface="Calibri" panose="020F0502020204030204" pitchFamily="34" charset="0"/>
              </a:rPr>
              <a:t>Neuropsychologia</a:t>
            </a:r>
            <a:r>
              <a:rPr lang="en-US" sz="1400" b="0" i="0" dirty="0">
                <a:solidFill>
                  <a:schemeClr val="bg1"/>
                </a:solidFill>
                <a:effectLst/>
                <a:latin typeface="Calibri" panose="020F0502020204030204" pitchFamily="34" charset="0"/>
              </a:rPr>
              <a:t>, 192, 108734. https://</a:t>
            </a:r>
            <a:r>
              <a:rPr lang="en-US" sz="1400" b="0" i="0" dirty="0" err="1">
                <a:solidFill>
                  <a:schemeClr val="bg1"/>
                </a:solidFill>
                <a:effectLst/>
                <a:latin typeface="Calibri" panose="020F0502020204030204" pitchFamily="34" charset="0"/>
              </a:rPr>
              <a:t>doi.org</a:t>
            </a:r>
            <a:r>
              <a:rPr lang="en-US" sz="1400" b="0" i="0" dirty="0">
                <a:solidFill>
                  <a:schemeClr val="bg1"/>
                </a:solidFill>
                <a:effectLst/>
                <a:latin typeface="Calibri" panose="020F0502020204030204" pitchFamily="34" charset="0"/>
              </a:rPr>
              <a:t>/10.1016/j.neuropsychologia.2023.108734 </a:t>
            </a:r>
            <a:endParaRPr lang="en-US" sz="1400" b="1" dirty="0">
              <a:solidFill>
                <a:schemeClr val="bg1"/>
              </a:solidFill>
              <a:cs typeface="Calibri"/>
            </a:endParaRPr>
          </a:p>
          <a:p>
            <a:r>
              <a:rPr lang="en-US" sz="1400" dirty="0">
                <a:solidFill>
                  <a:schemeClr val="bg1"/>
                </a:solidFill>
                <a:ea typeface="+mn-lt"/>
                <a:cs typeface="+mn-lt"/>
              </a:rPr>
              <a:t>Blonder, L. X., Burns, A. F., Bowers, D., Moore, R. W., &amp; Heilman, K. M. (1993). Right hemisphere facial expressivity during natural conversation. </a:t>
            </a:r>
            <a:r>
              <a:rPr lang="en-US" sz="1400" i="1" dirty="0">
                <a:solidFill>
                  <a:schemeClr val="bg1"/>
                </a:solidFill>
                <a:ea typeface="+mn-lt"/>
                <a:cs typeface="+mn-lt"/>
              </a:rPr>
              <a:t>Brain and Cognition</a:t>
            </a:r>
            <a:r>
              <a:rPr lang="en-US" sz="1400" dirty="0">
                <a:solidFill>
                  <a:schemeClr val="bg1"/>
                </a:solidFill>
                <a:ea typeface="+mn-lt"/>
                <a:cs typeface="+mn-lt"/>
              </a:rPr>
              <a:t>, </a:t>
            </a:r>
            <a:r>
              <a:rPr lang="en-US" sz="1400" i="1" dirty="0">
                <a:solidFill>
                  <a:schemeClr val="bg1"/>
                </a:solidFill>
                <a:ea typeface="+mn-lt"/>
                <a:cs typeface="+mn-lt"/>
              </a:rPr>
              <a:t>21</a:t>
            </a:r>
            <a:r>
              <a:rPr lang="en-US" sz="1400" dirty="0">
                <a:solidFill>
                  <a:schemeClr val="bg1"/>
                </a:solidFill>
                <a:ea typeface="+mn-lt"/>
                <a:cs typeface="+mn-lt"/>
              </a:rPr>
              <a:t>(1), 44–56. https://</a:t>
            </a:r>
            <a:r>
              <a:rPr lang="en-US" sz="1400" dirty="0" err="1">
                <a:solidFill>
                  <a:schemeClr val="bg1"/>
                </a:solidFill>
                <a:ea typeface="+mn-lt"/>
                <a:cs typeface="+mn-lt"/>
              </a:rPr>
              <a:t>doi.org</a:t>
            </a:r>
            <a:r>
              <a:rPr lang="en-US" sz="1400" dirty="0">
                <a:solidFill>
                  <a:schemeClr val="bg1"/>
                </a:solidFill>
                <a:ea typeface="+mn-lt"/>
                <a:cs typeface="+mn-lt"/>
              </a:rPr>
              <a:t>/10.1006/brcg.1993.1003Blonder, L. X., Burns, A. F., Bowers, D., Moore, R. W., &amp; Heilman, K. M. (1993). Right hemisphere facial expressivity during natural conversation. Brain and Cognition, 21(1), 44–56. https://</a:t>
            </a:r>
            <a:r>
              <a:rPr lang="en-US" sz="1400" dirty="0" err="1">
                <a:solidFill>
                  <a:schemeClr val="bg1"/>
                </a:solidFill>
                <a:ea typeface="+mn-lt"/>
                <a:cs typeface="+mn-lt"/>
              </a:rPr>
              <a:t>doi.org</a:t>
            </a:r>
            <a:r>
              <a:rPr lang="en-US" sz="1400" dirty="0">
                <a:solidFill>
                  <a:schemeClr val="bg1"/>
                </a:solidFill>
                <a:ea typeface="+mn-lt"/>
                <a:cs typeface="+mn-lt"/>
              </a:rPr>
              <a:t>/10.1006/brcg.1993.1003</a:t>
            </a:r>
            <a:endParaRPr lang="en-US" sz="1400" dirty="0">
              <a:solidFill>
                <a:schemeClr val="bg1"/>
              </a:solidFill>
            </a:endParaRPr>
          </a:p>
          <a:p>
            <a:r>
              <a:rPr lang="en-US" sz="1400" dirty="0">
                <a:solidFill>
                  <a:schemeClr val="bg1"/>
                </a:solidFill>
                <a:ea typeface="+mn-lt"/>
                <a:cs typeface="+mn-lt"/>
              </a:rPr>
              <a:t>Harmon, T. G., </a:t>
            </a:r>
            <a:r>
              <a:rPr lang="en-US" sz="1400" dirty="0" err="1">
                <a:solidFill>
                  <a:schemeClr val="bg1"/>
                </a:solidFill>
                <a:ea typeface="+mn-lt"/>
                <a:cs typeface="+mn-lt"/>
              </a:rPr>
              <a:t>Neilsen</a:t>
            </a:r>
            <a:r>
              <a:rPr lang="en-US" sz="1400" dirty="0">
                <a:solidFill>
                  <a:schemeClr val="bg1"/>
                </a:solidFill>
                <a:ea typeface="+mn-lt"/>
                <a:cs typeface="+mn-lt"/>
              </a:rPr>
              <a:t>, C., Loveridge, C., &amp; Williams, C. (2022). Effects of positive and negative emotion on picture naming for people with mild to moderate aphasia: A preliminary investigation. Journal of Speech, Language and Hearing Research, 1–19.</a:t>
            </a:r>
            <a:endParaRPr lang="en-US" sz="1400" dirty="0">
              <a:solidFill>
                <a:schemeClr val="bg1"/>
              </a:solidFill>
              <a:cs typeface="Calibri"/>
            </a:endParaRPr>
          </a:p>
          <a:p>
            <a:r>
              <a:rPr lang="en-US" sz="1400" dirty="0" err="1">
                <a:solidFill>
                  <a:schemeClr val="bg1"/>
                </a:solidFill>
                <a:latin typeface="Calibri"/>
                <a:cs typeface="Calibri"/>
              </a:rPr>
              <a:t>Kring</a:t>
            </a:r>
            <a:r>
              <a:rPr lang="en-US" sz="1400" dirty="0">
                <a:solidFill>
                  <a:schemeClr val="bg1"/>
                </a:solidFill>
                <a:latin typeface="Calibri"/>
                <a:cs typeface="Calibri"/>
              </a:rPr>
              <a:t>, A. M., &amp; Sloan, D. M. (2007). The facial expression coding system (FACES): Development</a:t>
            </a:r>
            <a:r>
              <a:rPr lang="en-US" sz="1400" dirty="0">
                <a:solidFill>
                  <a:schemeClr val="bg1"/>
                </a:solidFill>
                <a:ea typeface="+mn-lt"/>
                <a:cs typeface="+mn-lt"/>
              </a:rPr>
              <a:t>, validation, and utility. </a:t>
            </a:r>
            <a:r>
              <a:rPr lang="en-US" sz="1400" i="1" dirty="0">
                <a:solidFill>
                  <a:schemeClr val="bg1"/>
                </a:solidFill>
                <a:ea typeface="+mn-lt"/>
                <a:cs typeface="+mn-lt"/>
              </a:rPr>
              <a:t>Psychological Assessment</a:t>
            </a:r>
            <a:r>
              <a:rPr lang="en-US" sz="1400" dirty="0">
                <a:solidFill>
                  <a:schemeClr val="bg1"/>
                </a:solidFill>
                <a:ea typeface="+mn-lt"/>
                <a:cs typeface="+mn-lt"/>
              </a:rPr>
              <a:t>, </a:t>
            </a:r>
            <a:r>
              <a:rPr lang="en-US" sz="1400" i="1" dirty="0">
                <a:solidFill>
                  <a:schemeClr val="bg1"/>
                </a:solidFill>
                <a:ea typeface="+mn-lt"/>
                <a:cs typeface="+mn-lt"/>
              </a:rPr>
              <a:t>19</a:t>
            </a:r>
            <a:r>
              <a:rPr lang="en-US" sz="1400" dirty="0">
                <a:solidFill>
                  <a:schemeClr val="bg1"/>
                </a:solidFill>
                <a:ea typeface="+mn-lt"/>
                <a:cs typeface="+mn-lt"/>
              </a:rPr>
              <a:t>(2), 210–224. </a:t>
            </a:r>
            <a:r>
              <a:rPr lang="en-US" sz="1400" u="sng" dirty="0">
                <a:solidFill>
                  <a:schemeClr val="bg1"/>
                </a:solidFill>
                <a:ea typeface="+mn-lt"/>
                <a:cs typeface="+mn-lt"/>
                <a:hlinkClick r:id="rId4">
                  <a:extLst>
                    <a:ext uri="{A12FA001-AC4F-418D-AE19-62706E023703}">
                      <ahyp:hlinkClr xmlns:ahyp="http://schemas.microsoft.com/office/drawing/2018/hyperlinkcolor" val="tx"/>
                    </a:ext>
                  </a:extLst>
                </a:hlinkClick>
              </a:rPr>
              <a:t>https://doi.org/10.1037/1040-3590.19.2.210</a:t>
            </a:r>
            <a:r>
              <a:rPr lang="en-US" sz="1400" u="sng" dirty="0">
                <a:solidFill>
                  <a:schemeClr val="bg1"/>
                </a:solidFill>
                <a:ea typeface="+mn-lt"/>
                <a:cs typeface="+mn-lt"/>
              </a:rPr>
              <a:t> </a:t>
            </a:r>
            <a:endParaRPr lang="en-US" sz="1400" dirty="0">
              <a:solidFill>
                <a:schemeClr val="bg1"/>
              </a:solidFill>
              <a:ea typeface="+mn-lt"/>
              <a:cs typeface="+mn-lt"/>
            </a:endParaRPr>
          </a:p>
          <a:p>
            <a:r>
              <a:rPr lang="en-US" sz="1400" dirty="0" err="1">
                <a:solidFill>
                  <a:schemeClr val="bg1"/>
                </a:solidFill>
                <a:ea typeface="+mn-lt"/>
                <a:cs typeface="+mn-lt"/>
              </a:rPr>
              <a:t>Kring</a:t>
            </a:r>
            <a:r>
              <a:rPr lang="en-US" sz="1400" dirty="0">
                <a:solidFill>
                  <a:schemeClr val="bg1"/>
                </a:solidFill>
                <a:ea typeface="+mn-lt"/>
                <a:cs typeface="+mn-lt"/>
              </a:rPr>
              <a:t>, A. M., &amp; Sloan, D. M. (1991). The Facial Expression Coding System (FACES): A</a:t>
            </a:r>
          </a:p>
          <a:p>
            <a:r>
              <a:rPr lang="en-US" sz="1400" dirty="0">
                <a:solidFill>
                  <a:schemeClr val="bg1"/>
                </a:solidFill>
                <a:cs typeface="Calibri"/>
              </a:rPr>
              <a:t>Users Guide. [Unpublished manuscript]</a:t>
            </a:r>
          </a:p>
          <a:p>
            <a:r>
              <a:rPr lang="en-US" sz="1400" dirty="0" err="1">
                <a:solidFill>
                  <a:schemeClr val="bg1"/>
                </a:solidFill>
                <a:effectLst/>
              </a:rPr>
              <a:t>MacWhinney</a:t>
            </a:r>
            <a:r>
              <a:rPr lang="en-US" sz="1400" dirty="0">
                <a:solidFill>
                  <a:schemeClr val="bg1"/>
                </a:solidFill>
                <a:effectLst/>
              </a:rPr>
              <a:t>, B., Fromm, D., Forbes, M. &amp; Holland, A. (2011). </a:t>
            </a:r>
            <a:r>
              <a:rPr lang="en-US" sz="1400" dirty="0" err="1">
                <a:solidFill>
                  <a:schemeClr val="bg1"/>
                </a:solidFill>
                <a:effectLst/>
              </a:rPr>
              <a:t>AphasiaBank</a:t>
            </a:r>
            <a:r>
              <a:rPr lang="en-US" sz="1400" dirty="0">
                <a:solidFill>
                  <a:schemeClr val="bg1"/>
                </a:solidFill>
                <a:effectLst/>
              </a:rPr>
              <a:t>: Methods for studying discourse. Aphasiology, 25,1286-1307.</a:t>
            </a:r>
          </a:p>
          <a:p>
            <a:pPr algn="l" fontAlgn="base"/>
            <a:r>
              <a:rPr lang="en-US" sz="1400" b="0" i="0" dirty="0" err="1">
                <a:solidFill>
                  <a:schemeClr val="bg1"/>
                </a:solidFill>
                <a:effectLst/>
              </a:rPr>
              <a:t>Openverse</a:t>
            </a:r>
            <a:r>
              <a:rPr lang="en-US" sz="1400" b="0" i="0" dirty="0">
                <a:solidFill>
                  <a:schemeClr val="bg1"/>
                </a:solidFill>
                <a:effectLst/>
              </a:rPr>
              <a:t>. (n.d.). https://</a:t>
            </a:r>
            <a:r>
              <a:rPr lang="en-US" sz="1400" b="0" i="0" dirty="0" err="1">
                <a:solidFill>
                  <a:schemeClr val="bg1"/>
                </a:solidFill>
                <a:effectLst/>
              </a:rPr>
              <a:t>openverse.org</a:t>
            </a:r>
            <a:r>
              <a:rPr lang="en-US" sz="1400" b="0" i="0" dirty="0">
                <a:solidFill>
                  <a:schemeClr val="bg1"/>
                </a:solidFill>
                <a:effectLst/>
              </a:rPr>
              <a:t>/ projects</a:t>
            </a:r>
          </a:p>
          <a:p>
            <a:pPr algn="l" fontAlgn="base"/>
            <a:r>
              <a:rPr lang="en-US" sz="1400" b="0" i="0" dirty="0">
                <a:solidFill>
                  <a:schemeClr val="bg1"/>
                </a:solidFill>
                <a:effectLst/>
              </a:rPr>
              <a:t>Wikimedia Commons. https://</a:t>
            </a:r>
            <a:r>
              <a:rPr lang="en-US" sz="1400" b="0" i="0" dirty="0" err="1">
                <a:solidFill>
                  <a:schemeClr val="bg1"/>
                </a:solidFill>
                <a:effectLst/>
              </a:rPr>
              <a:t>commons.wikimedia.org</a:t>
            </a:r>
            <a:r>
              <a:rPr lang="en-US" sz="1400" b="0" i="0" dirty="0">
                <a:solidFill>
                  <a:schemeClr val="bg1"/>
                </a:solidFill>
                <a:effectLst/>
              </a:rPr>
              <a:t>/wiki/</a:t>
            </a:r>
            <a:r>
              <a:rPr lang="en-US" sz="1400" b="0" i="0" dirty="0" err="1">
                <a:solidFill>
                  <a:schemeClr val="bg1"/>
                </a:solidFill>
                <a:effectLst/>
              </a:rPr>
              <a:t>Main_Page</a:t>
            </a:r>
            <a:r>
              <a:rPr lang="en-US" sz="1400" b="0" i="0" dirty="0">
                <a:solidFill>
                  <a:schemeClr val="bg1"/>
                </a:solidFill>
                <a:effectLst/>
              </a:rPr>
              <a:t> </a:t>
            </a:r>
          </a:p>
          <a:p>
            <a:r>
              <a:rPr lang="en-US" sz="1400" dirty="0" err="1">
                <a:solidFill>
                  <a:schemeClr val="bg1"/>
                </a:solidFill>
                <a:ea typeface="+mn-lt"/>
                <a:cs typeface="+mn-lt"/>
              </a:rPr>
              <a:t>Ramsberger</a:t>
            </a:r>
            <a:r>
              <a:rPr lang="en-US" sz="1400" dirty="0">
                <a:solidFill>
                  <a:schemeClr val="bg1"/>
                </a:solidFill>
                <a:ea typeface="+mn-lt"/>
                <a:cs typeface="+mn-lt"/>
              </a:rPr>
              <a:t>, G. (1996). Repetition of emotional and </a:t>
            </a:r>
            <a:r>
              <a:rPr lang="en-US" sz="1400" dirty="0" err="1">
                <a:solidFill>
                  <a:schemeClr val="bg1"/>
                </a:solidFill>
                <a:ea typeface="+mn-lt"/>
                <a:cs typeface="+mn-lt"/>
              </a:rPr>
              <a:t>nonemotional</a:t>
            </a:r>
            <a:r>
              <a:rPr lang="en-US" sz="1400" dirty="0">
                <a:solidFill>
                  <a:schemeClr val="bg1"/>
                </a:solidFill>
                <a:ea typeface="+mn-lt"/>
                <a:cs typeface="+mn-lt"/>
              </a:rPr>
              <a:t> words in aphasia. Journal of</a:t>
            </a:r>
            <a:endParaRPr lang="en-US" sz="1400" dirty="0">
              <a:solidFill>
                <a:schemeClr val="bg1"/>
              </a:solidFill>
            </a:endParaRPr>
          </a:p>
          <a:p>
            <a:r>
              <a:rPr lang="en-US" sz="1400" dirty="0">
                <a:solidFill>
                  <a:schemeClr val="bg1"/>
                </a:solidFill>
                <a:ea typeface="+mn-lt"/>
                <a:cs typeface="+mn-lt"/>
              </a:rPr>
              <a:t>Medical Speech-Language Pathology, 4(1), 1–12. 913. </a:t>
            </a:r>
            <a:r>
              <a:rPr lang="en-US" sz="1400" dirty="0">
                <a:solidFill>
                  <a:schemeClr val="bg1"/>
                </a:solidFill>
                <a:ea typeface="+mn-lt"/>
                <a:cs typeface="+mn-lt"/>
                <a:hlinkClick r:id="rId5">
                  <a:extLst>
                    <a:ext uri="{A12FA001-AC4F-418D-AE19-62706E023703}">
                      <ahyp:hlinkClr xmlns:ahyp="http://schemas.microsoft.com/office/drawing/2018/hyperlinkcolor" val="tx"/>
                    </a:ext>
                  </a:extLst>
                </a:hlinkClick>
              </a:rPr>
              <a:t>https://doi.org/10.1207/s15327752jpa8502</a:t>
            </a:r>
            <a:r>
              <a:rPr lang="en-US" sz="1400" dirty="0">
                <a:solidFill>
                  <a:schemeClr val="bg1"/>
                </a:solidFill>
                <a:ea typeface="+mn-lt"/>
                <a:cs typeface="+mn-lt"/>
              </a:rPr>
              <a:t>.</a:t>
            </a:r>
            <a:endParaRPr lang="en-US" sz="1400" dirty="0">
              <a:solidFill>
                <a:srgbClr val="000000"/>
              </a:solidFill>
              <a:ea typeface="Calibri"/>
              <a:cs typeface="Calibri"/>
            </a:endParaRPr>
          </a:p>
          <a:p>
            <a:r>
              <a:rPr lang="en-US" sz="1400" b="0" i="0" dirty="0">
                <a:solidFill>
                  <a:schemeClr val="bg1"/>
                </a:solidFill>
                <a:effectLst/>
              </a:rPr>
              <a:t>Wikimedia Commons. https://</a:t>
            </a:r>
            <a:r>
              <a:rPr lang="en-US" sz="1400" b="0" i="0" dirty="0" err="1">
                <a:solidFill>
                  <a:schemeClr val="bg1"/>
                </a:solidFill>
                <a:effectLst/>
              </a:rPr>
              <a:t>commons.wikimedia.org</a:t>
            </a:r>
            <a:r>
              <a:rPr lang="en-US" sz="1400" b="0" i="0" dirty="0">
                <a:solidFill>
                  <a:schemeClr val="bg1"/>
                </a:solidFill>
                <a:effectLst/>
              </a:rPr>
              <a:t>/wiki/</a:t>
            </a:r>
            <a:r>
              <a:rPr lang="en-US" sz="1400" b="0" i="0" dirty="0" err="1">
                <a:solidFill>
                  <a:schemeClr val="bg1"/>
                </a:solidFill>
                <a:effectLst/>
              </a:rPr>
              <a:t>Main_Page</a:t>
            </a:r>
            <a:r>
              <a:rPr lang="en-US" sz="1400" b="0" i="0" dirty="0">
                <a:solidFill>
                  <a:schemeClr val="bg1"/>
                </a:solidFill>
                <a:effectLst/>
              </a:rPr>
              <a:t> </a:t>
            </a:r>
          </a:p>
          <a:p>
            <a:endParaRPr lang="en-US" dirty="0">
              <a:solidFill>
                <a:schemeClr val="bg1"/>
              </a:solidFill>
            </a:endParaRPr>
          </a:p>
          <a:p>
            <a:endParaRPr lang="en-US" dirty="0"/>
          </a:p>
          <a:p>
            <a:endParaRPr lang="en-US" dirty="0"/>
          </a:p>
          <a:p>
            <a:endParaRPr lang="en-US" dirty="0">
              <a:solidFill>
                <a:srgbClr val="000000"/>
              </a:solidFill>
              <a:ea typeface="Calibri"/>
              <a:cs typeface="Calibri"/>
            </a:endParaRPr>
          </a:p>
          <a:p>
            <a:endParaRPr lang="en-US" dirty="0"/>
          </a:p>
          <a:p>
            <a:endParaRPr lang="en-US" dirty="0"/>
          </a:p>
          <a:p>
            <a:endParaRPr lang="en-US" sz="1150" dirty="0">
              <a:solidFill>
                <a:srgbClr val="FFFFFF"/>
              </a:solidFill>
              <a:ea typeface="Calibri"/>
              <a:cs typeface="Calibri"/>
            </a:endParaRPr>
          </a:p>
        </p:txBody>
      </p:sp>
      <p:sp>
        <p:nvSpPr>
          <p:cNvPr id="26" name="Title 1">
            <a:extLst>
              <a:ext uri="{FF2B5EF4-FFF2-40B4-BE49-F238E27FC236}">
                <a16:creationId xmlns:a16="http://schemas.microsoft.com/office/drawing/2014/main" id="{4EA52907-CC94-712D-F428-0769DE745FF5}"/>
              </a:ext>
            </a:extLst>
          </p:cNvPr>
          <p:cNvSpPr txBox="1">
            <a:spLocks/>
          </p:cNvSpPr>
          <p:nvPr/>
        </p:nvSpPr>
        <p:spPr>
          <a:xfrm>
            <a:off x="14572488" y="22462534"/>
            <a:ext cx="11154612" cy="992637"/>
          </a:xfrm>
          <a:prstGeom prst="roundRect">
            <a:avLst/>
          </a:prstGeom>
          <a:solidFill>
            <a:schemeClr val="accent5">
              <a:lumMod val="60000"/>
              <a:lumOff val="40000"/>
            </a:schemeClr>
          </a:solid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vert="horz" lIns="83820" tIns="41910" rIns="83820" bIns="41910" rtlCol="0" anchor="ctr">
            <a:noAutofit/>
          </a:bodyPr>
          <a:lstStyle>
            <a:lvl1pPr algn="ctr" defTabSz="4389120" rtl="0" eaLnBrk="1" latinLnBrk="0" hangingPunct="1">
              <a:spcBef>
                <a:spcPct val="0"/>
              </a:spcBef>
              <a:buNone/>
              <a:defRPr sz="2112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b="1">
                <a:solidFill>
                  <a:schemeClr val="tx1"/>
                </a:solidFill>
              </a:rPr>
              <a:t>Table 1: Inter-rater and intra-rater reliability</a:t>
            </a:r>
            <a:endParaRPr lang="en-US">
              <a:solidFill>
                <a:schemeClr val="tx1"/>
              </a:solidFill>
            </a:endParaRPr>
          </a:p>
        </p:txBody>
      </p:sp>
      <p:pic>
        <p:nvPicPr>
          <p:cNvPr id="24" name="Picture 15" descr="A blue text on a black background&#10;&#10;Description automatically generated">
            <a:extLst>
              <a:ext uri="{FF2B5EF4-FFF2-40B4-BE49-F238E27FC236}">
                <a16:creationId xmlns:a16="http://schemas.microsoft.com/office/drawing/2014/main" id="{6E401DA7-0EEE-64CD-42E2-7666DD114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64" y="1105773"/>
            <a:ext cx="5539538" cy="22450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39C1617-4C71-3E21-D774-1BF2180DA5CC}"/>
              </a:ext>
            </a:extLst>
          </p:cNvPr>
          <p:cNvSpPr txBox="1"/>
          <p:nvPr/>
        </p:nvSpPr>
        <p:spPr>
          <a:xfrm>
            <a:off x="12460328" y="6689014"/>
            <a:ext cx="15694456" cy="5239896"/>
          </a:xfrm>
          <a:prstGeom prst="rect">
            <a:avLst/>
          </a:prstGeom>
          <a:noFill/>
          <a:ln>
            <a:solidFill>
              <a:srgbClr val="002571">
                <a:alpha val="0"/>
              </a:srgbClr>
            </a:solidFill>
          </a:ln>
        </p:spPr>
        <p:style>
          <a:lnRef idx="0">
            <a:scrgbClr r="0" g="0" b="0"/>
          </a:lnRef>
          <a:fillRef idx="0">
            <a:scrgbClr r="0" g="0" b="0"/>
          </a:fillRef>
          <a:effectRef idx="0">
            <a:scrgbClr r="0" g="0" b="0"/>
          </a:effectRef>
          <a:fontRef idx="minor">
            <a:schemeClr val="accent1"/>
          </a:fontRef>
        </p:style>
        <p:txBody>
          <a:bodyPr wrap="square" lIns="83820" tIns="41910" rIns="83820" bIns="41910" rtlCol="0" anchor="t">
            <a:spAutoFit/>
          </a:bodyPr>
          <a:lstStyle/>
          <a:p>
            <a:pPr algn="ctr"/>
            <a:r>
              <a:rPr lang="en-US" sz="6000" b="1" dirty="0">
                <a:solidFill>
                  <a:schemeClr val="bg1"/>
                </a:solidFill>
                <a:ea typeface="+mn-lt"/>
                <a:cs typeface="+mn-lt"/>
              </a:rPr>
              <a:t>Training Process:</a:t>
            </a:r>
            <a:endParaRPr lang="en-US" sz="6000" dirty="0">
              <a:solidFill>
                <a:schemeClr val="bg1"/>
              </a:solidFill>
              <a:ea typeface="+mn-lt"/>
              <a:cs typeface="+mn-lt"/>
            </a:endParaRPr>
          </a:p>
          <a:p>
            <a:r>
              <a:rPr lang="en-US" sz="2500" dirty="0">
                <a:solidFill>
                  <a:schemeClr val="bg1"/>
                </a:solidFill>
                <a:ea typeface="+mn-lt"/>
                <a:cs typeface="+mn-lt"/>
              </a:rPr>
              <a:t>Research assistants began training with a briefing of the FACES protocol and  explanation of the project.  Team leads coded video segments with research assistants to demonstrate how to rate valence and intensity. Research assistants then completed a series of practice files to familiarize themselves with the coding process and ask questions.  </a:t>
            </a:r>
          </a:p>
          <a:p>
            <a:endParaRPr lang="en-US" sz="2500" dirty="0">
              <a:solidFill>
                <a:schemeClr val="bg1"/>
              </a:solidFill>
              <a:ea typeface="+mn-lt"/>
              <a:cs typeface="+mn-lt"/>
            </a:endParaRPr>
          </a:p>
          <a:p>
            <a:r>
              <a:rPr lang="en-US" sz="2500" dirty="0">
                <a:solidFill>
                  <a:schemeClr val="bg1"/>
                </a:solidFill>
                <a:ea typeface="+mn-lt"/>
                <a:cs typeface="+mn-lt"/>
              </a:rPr>
              <a:t>After completing a series of practice files, the research assistants completed pass-off files, during which they were required to work independently. Coders passed the training after obtaining at least 80% accuracy or </a:t>
            </a:r>
            <a:r>
              <a:rPr lang="en-US" sz="2500" i="1" dirty="0">
                <a:solidFill>
                  <a:schemeClr val="bg1"/>
                </a:solidFill>
                <a:ea typeface="+mn-lt"/>
                <a:cs typeface="+mn-lt"/>
              </a:rPr>
              <a:t>r</a:t>
            </a:r>
            <a:r>
              <a:rPr lang="en-US" sz="2500" dirty="0">
                <a:solidFill>
                  <a:schemeClr val="bg1"/>
                </a:solidFill>
                <a:ea typeface="+mn-lt"/>
                <a:cs typeface="+mn-lt"/>
              </a:rPr>
              <a:t> = .8 in two of the three categories (i.e., interval accuracy, valence accuracy, and intensity correlation) and 70% accuracy or </a:t>
            </a:r>
            <a:r>
              <a:rPr lang="en-US" sz="2500" i="1" dirty="0">
                <a:solidFill>
                  <a:schemeClr val="bg1"/>
                </a:solidFill>
                <a:ea typeface="+mn-lt"/>
                <a:cs typeface="+mn-lt"/>
              </a:rPr>
              <a:t>r </a:t>
            </a:r>
            <a:r>
              <a:rPr lang="en-US" sz="2500" dirty="0">
                <a:solidFill>
                  <a:schemeClr val="bg1"/>
                </a:solidFill>
                <a:ea typeface="+mn-lt"/>
                <a:cs typeface="+mn-lt"/>
              </a:rPr>
              <a:t>= .7 in one of the categories when compared against the master coding. To assess pass-off data,  coder data was compared with the team leads' codes across three variables: interval accuracy (i.e., number of matched codes divided by the total number of codes), valence accuracy (i.e., percentage of matched valence codes), and intensity correlation (i.e., Pearson's r). Upon meeting this criteria, research assistants began coding data for the study. </a:t>
            </a:r>
          </a:p>
        </p:txBody>
      </p:sp>
      <p:pic>
        <p:nvPicPr>
          <p:cNvPr id="2" name="Picture 1" descr="A blue text on a black background&#10;&#10;Description automatically generated">
            <a:extLst>
              <a:ext uri="{FF2B5EF4-FFF2-40B4-BE49-F238E27FC236}">
                <a16:creationId xmlns:a16="http://schemas.microsoft.com/office/drawing/2014/main" id="{61800447-27F4-5F63-2EBD-E459942FAF3F}"/>
              </a:ext>
            </a:extLst>
          </p:cNvPr>
          <p:cNvPicPr>
            <a:picLocks noChangeAspect="1"/>
          </p:cNvPicPr>
          <p:nvPr/>
        </p:nvPicPr>
        <p:blipFill>
          <a:blip r:embed="rId7"/>
          <a:stretch>
            <a:fillRect/>
          </a:stretch>
        </p:blipFill>
        <p:spPr>
          <a:xfrm>
            <a:off x="34277638" y="1319967"/>
            <a:ext cx="5585128" cy="1832842"/>
          </a:xfrm>
          <a:prstGeom prst="rect">
            <a:avLst/>
          </a:prstGeom>
        </p:spPr>
      </p:pic>
      <p:graphicFrame>
        <p:nvGraphicFramePr>
          <p:cNvPr id="4" name="Table 3">
            <a:extLst>
              <a:ext uri="{FF2B5EF4-FFF2-40B4-BE49-F238E27FC236}">
                <a16:creationId xmlns:a16="http://schemas.microsoft.com/office/drawing/2014/main" id="{C74424CA-669B-EC99-BA2A-572CB31A8B35}"/>
              </a:ext>
            </a:extLst>
          </p:cNvPr>
          <p:cNvGraphicFramePr>
            <a:graphicFrameLocks noGrp="1"/>
          </p:cNvGraphicFramePr>
          <p:nvPr>
            <p:extLst>
              <p:ext uri="{D42A27DB-BD31-4B8C-83A1-F6EECF244321}">
                <p14:modId xmlns:p14="http://schemas.microsoft.com/office/powerpoint/2010/main" val="3866967164"/>
              </p:ext>
            </p:extLst>
          </p:nvPr>
        </p:nvGraphicFramePr>
        <p:xfrm>
          <a:off x="13290533" y="24307380"/>
          <a:ext cx="14044092" cy="4783546"/>
        </p:xfrm>
        <a:graphic>
          <a:graphicData uri="http://schemas.openxmlformats.org/drawingml/2006/table">
            <a:tbl>
              <a:tblPr firstRow="1" bandRow="1">
                <a:tableStyleId>{5C22544A-7EE6-4342-B048-85BDC9FD1C3A}</a:tableStyleId>
              </a:tblPr>
              <a:tblGrid>
                <a:gridCol w="3072182">
                  <a:extLst>
                    <a:ext uri="{9D8B030D-6E8A-4147-A177-3AD203B41FA5}">
                      <a16:colId xmlns:a16="http://schemas.microsoft.com/office/drawing/2014/main" val="1807402398"/>
                    </a:ext>
                  </a:extLst>
                </a:gridCol>
                <a:gridCol w="2545455">
                  <a:extLst>
                    <a:ext uri="{9D8B030D-6E8A-4147-A177-3AD203B41FA5}">
                      <a16:colId xmlns:a16="http://schemas.microsoft.com/office/drawing/2014/main" val="34764777"/>
                    </a:ext>
                  </a:extLst>
                </a:gridCol>
                <a:gridCol w="2856036">
                  <a:extLst>
                    <a:ext uri="{9D8B030D-6E8A-4147-A177-3AD203B41FA5}">
                      <a16:colId xmlns:a16="http://schemas.microsoft.com/office/drawing/2014/main" val="2011527709"/>
                    </a:ext>
                  </a:extLst>
                </a:gridCol>
                <a:gridCol w="2761600">
                  <a:extLst>
                    <a:ext uri="{9D8B030D-6E8A-4147-A177-3AD203B41FA5}">
                      <a16:colId xmlns:a16="http://schemas.microsoft.com/office/drawing/2014/main" val="4197731041"/>
                    </a:ext>
                  </a:extLst>
                </a:gridCol>
                <a:gridCol w="2808819">
                  <a:extLst>
                    <a:ext uri="{9D8B030D-6E8A-4147-A177-3AD203B41FA5}">
                      <a16:colId xmlns:a16="http://schemas.microsoft.com/office/drawing/2014/main" val="41933919"/>
                    </a:ext>
                  </a:extLst>
                </a:gridCol>
              </a:tblGrid>
              <a:tr h="635454">
                <a:tc>
                  <a:txBody>
                    <a:bodyPr/>
                    <a:lstStyle/>
                    <a:p>
                      <a:endParaRPr lang="en-US" sz="3200"/>
                    </a:p>
                  </a:txBody>
                  <a:tcPr/>
                </a:tc>
                <a:tc gridSpan="2">
                  <a:txBody>
                    <a:bodyPr/>
                    <a:lstStyle/>
                    <a:p>
                      <a:pPr algn="ctr"/>
                      <a:r>
                        <a:rPr lang="en-US" sz="3200"/>
                        <a:t>Frequency</a:t>
                      </a:r>
                    </a:p>
                  </a:txBody>
                  <a:tcPr marL="0" marR="0" marT="0" marB="0"/>
                </a:tc>
                <a:tc hMerge="1">
                  <a:txBody>
                    <a:bodyPr/>
                    <a:lstStyle/>
                    <a:p>
                      <a:endParaRPr lang="en-US" sz="3200"/>
                    </a:p>
                  </a:txBody>
                  <a:tcPr/>
                </a:tc>
                <a:tc gridSpan="2">
                  <a:txBody>
                    <a:bodyPr/>
                    <a:lstStyle/>
                    <a:p>
                      <a:pPr algn="ctr"/>
                      <a:r>
                        <a:rPr lang="en-US" sz="3200"/>
                        <a:t>Intensity</a:t>
                      </a:r>
                    </a:p>
                  </a:txBody>
                  <a:tcPr/>
                </a:tc>
                <a:tc hMerge="1">
                  <a:txBody>
                    <a:bodyPr/>
                    <a:lstStyle/>
                    <a:p>
                      <a:endParaRPr lang="en-US" sz="3200"/>
                    </a:p>
                  </a:txBody>
                  <a:tcPr/>
                </a:tc>
                <a:extLst>
                  <a:ext uri="{0D108BD9-81ED-4DB2-BD59-A6C34878D82A}">
                    <a16:rowId xmlns:a16="http://schemas.microsoft.com/office/drawing/2014/main" val="2769465504"/>
                  </a:ext>
                </a:extLst>
              </a:tr>
              <a:tr h="635454">
                <a:tc>
                  <a:txBody>
                    <a:bodyPr/>
                    <a:lstStyle/>
                    <a:p>
                      <a:endParaRPr lang="en-US" sz="3200"/>
                    </a:p>
                  </a:txBody>
                  <a:tcPr/>
                </a:tc>
                <a:tc>
                  <a:txBody>
                    <a:bodyPr/>
                    <a:lstStyle/>
                    <a:p>
                      <a:pPr algn="ctr"/>
                      <a:r>
                        <a:rPr lang="en-US" sz="3200"/>
                        <a:t>Positive</a:t>
                      </a:r>
                    </a:p>
                  </a:txBody>
                  <a:tcPr/>
                </a:tc>
                <a:tc>
                  <a:txBody>
                    <a:bodyPr/>
                    <a:lstStyle/>
                    <a:p>
                      <a:pPr algn="ctr"/>
                      <a:r>
                        <a:rPr lang="en-US" sz="3200"/>
                        <a:t>Negative</a:t>
                      </a:r>
                    </a:p>
                  </a:txBody>
                  <a:tcPr/>
                </a:tc>
                <a:tc>
                  <a:txBody>
                    <a:bodyPr/>
                    <a:lstStyle/>
                    <a:p>
                      <a:pPr algn="ctr"/>
                      <a:r>
                        <a:rPr lang="en-US" sz="3200"/>
                        <a:t>Positive</a:t>
                      </a:r>
                    </a:p>
                  </a:txBody>
                  <a:tcPr/>
                </a:tc>
                <a:tc>
                  <a:txBody>
                    <a:bodyPr/>
                    <a:lstStyle/>
                    <a:p>
                      <a:pPr algn="ctr"/>
                      <a:r>
                        <a:rPr lang="en-US" sz="3200"/>
                        <a:t>Negative</a:t>
                      </a:r>
                    </a:p>
                  </a:txBody>
                  <a:tcPr/>
                </a:tc>
                <a:extLst>
                  <a:ext uri="{0D108BD9-81ED-4DB2-BD59-A6C34878D82A}">
                    <a16:rowId xmlns:a16="http://schemas.microsoft.com/office/drawing/2014/main" val="614177664"/>
                  </a:ext>
                </a:extLst>
              </a:tr>
              <a:tr h="1052826">
                <a:tc>
                  <a:txBody>
                    <a:bodyPr/>
                    <a:lstStyle/>
                    <a:p>
                      <a:pPr algn="ctr"/>
                      <a:r>
                        <a:rPr lang="en-US" sz="3200"/>
                        <a:t>Inter-rater</a:t>
                      </a:r>
                    </a:p>
                  </a:txBody>
                  <a:tcPr anchor="ctr"/>
                </a:tc>
                <a:tc>
                  <a:txBody>
                    <a:bodyPr/>
                    <a:lstStyle/>
                    <a:p>
                      <a:pPr lvl="0" algn="ctr">
                        <a:buNone/>
                      </a:pPr>
                      <a:r>
                        <a:rPr lang="en-US" sz="3200"/>
                        <a:t>.766</a:t>
                      </a:r>
                    </a:p>
                  </a:txBody>
                  <a:tcPr anchor="ctr"/>
                </a:tc>
                <a:tc>
                  <a:txBody>
                    <a:bodyPr/>
                    <a:lstStyle/>
                    <a:p>
                      <a:pPr algn="ctr"/>
                      <a:r>
                        <a:rPr lang="en-US" sz="3200"/>
                        <a:t>.986</a:t>
                      </a:r>
                    </a:p>
                  </a:txBody>
                  <a:tcPr anchor="ctr"/>
                </a:tc>
                <a:tc>
                  <a:txBody>
                    <a:bodyPr/>
                    <a:lstStyle/>
                    <a:p>
                      <a:pPr algn="ctr"/>
                      <a:r>
                        <a:rPr lang="en-US" sz="3200"/>
                        <a:t>.896</a:t>
                      </a:r>
                    </a:p>
                  </a:txBody>
                  <a:tcPr anchor="ctr"/>
                </a:tc>
                <a:tc>
                  <a:txBody>
                    <a:bodyPr/>
                    <a:lstStyle/>
                    <a:p>
                      <a:pPr algn="ctr"/>
                      <a:r>
                        <a:rPr lang="en-US" sz="3200">
                          <a:solidFill>
                            <a:srgbClr val="C00000"/>
                          </a:solidFill>
                        </a:rPr>
                        <a:t>.634</a:t>
                      </a:r>
                    </a:p>
                  </a:txBody>
                  <a:tcPr anchor="ctr"/>
                </a:tc>
                <a:extLst>
                  <a:ext uri="{0D108BD9-81ED-4DB2-BD59-A6C34878D82A}">
                    <a16:rowId xmlns:a16="http://schemas.microsoft.com/office/drawing/2014/main" val="279747227"/>
                  </a:ext>
                </a:extLst>
              </a:tr>
              <a:tr h="1229906">
                <a:tc>
                  <a:txBody>
                    <a:bodyPr/>
                    <a:lstStyle/>
                    <a:p>
                      <a:pPr algn="ctr"/>
                      <a:r>
                        <a:rPr lang="en-US" sz="3200"/>
                        <a:t>Intra-rater (MW)</a:t>
                      </a:r>
                    </a:p>
                  </a:txBody>
                  <a:tcPr anchor="ctr"/>
                </a:tc>
                <a:tc>
                  <a:txBody>
                    <a:bodyPr/>
                    <a:lstStyle/>
                    <a:p>
                      <a:pPr algn="ctr"/>
                      <a:r>
                        <a:rPr lang="en-US" sz="3200"/>
                        <a:t>.978</a:t>
                      </a:r>
                    </a:p>
                  </a:txBody>
                  <a:tcPr anchor="ctr"/>
                </a:tc>
                <a:tc>
                  <a:txBody>
                    <a:bodyPr/>
                    <a:lstStyle/>
                    <a:p>
                      <a:pPr algn="ctr"/>
                      <a:r>
                        <a:rPr lang="en-US" sz="3200"/>
                        <a:t>.965</a:t>
                      </a:r>
                    </a:p>
                  </a:txBody>
                  <a:tcPr anchor="ctr"/>
                </a:tc>
                <a:tc>
                  <a:txBody>
                    <a:bodyPr/>
                    <a:lstStyle/>
                    <a:p>
                      <a:pPr algn="ctr"/>
                      <a:r>
                        <a:rPr lang="en-US" sz="3200"/>
                        <a:t>.772</a:t>
                      </a:r>
                    </a:p>
                  </a:txBody>
                  <a:tcPr anchor="ctr"/>
                </a:tc>
                <a:tc>
                  <a:txBody>
                    <a:bodyPr/>
                    <a:lstStyle/>
                    <a:p>
                      <a:pPr algn="ctr"/>
                      <a:r>
                        <a:rPr lang="en-US" sz="3200">
                          <a:solidFill>
                            <a:srgbClr val="C00000"/>
                          </a:solidFill>
                        </a:rPr>
                        <a:t>.655</a:t>
                      </a:r>
                    </a:p>
                  </a:txBody>
                  <a:tcPr anchor="ctr"/>
                </a:tc>
                <a:extLst>
                  <a:ext uri="{0D108BD9-81ED-4DB2-BD59-A6C34878D82A}">
                    <a16:rowId xmlns:a16="http://schemas.microsoft.com/office/drawing/2014/main" val="2550647172"/>
                  </a:ext>
                </a:extLst>
              </a:tr>
              <a:tr h="1229906">
                <a:tc>
                  <a:txBody>
                    <a:bodyPr/>
                    <a:lstStyle/>
                    <a:p>
                      <a:pPr algn="ctr"/>
                      <a:r>
                        <a:rPr lang="en-US" sz="3200"/>
                        <a:t>Intra-rater (ML)</a:t>
                      </a:r>
                    </a:p>
                  </a:txBody>
                  <a:tcPr anchor="ctr"/>
                </a:tc>
                <a:tc>
                  <a:txBody>
                    <a:bodyPr/>
                    <a:lstStyle/>
                    <a:p>
                      <a:pPr algn="ctr"/>
                      <a:r>
                        <a:rPr lang="en-US" sz="3200"/>
                        <a:t>.904</a:t>
                      </a:r>
                    </a:p>
                  </a:txBody>
                  <a:tcPr anchor="ctr"/>
                </a:tc>
                <a:tc>
                  <a:txBody>
                    <a:bodyPr/>
                    <a:lstStyle/>
                    <a:p>
                      <a:pPr algn="ctr"/>
                      <a:r>
                        <a:rPr lang="en-US" sz="3200"/>
                        <a:t>.867</a:t>
                      </a:r>
                    </a:p>
                  </a:txBody>
                  <a:tcPr anchor="ctr"/>
                </a:tc>
                <a:tc>
                  <a:txBody>
                    <a:bodyPr/>
                    <a:lstStyle/>
                    <a:p>
                      <a:pPr algn="ctr"/>
                      <a:r>
                        <a:rPr lang="en-US" sz="3200"/>
                        <a:t>.704</a:t>
                      </a:r>
                    </a:p>
                  </a:txBody>
                  <a:tcPr anchor="ctr"/>
                </a:tc>
                <a:tc>
                  <a:txBody>
                    <a:bodyPr/>
                    <a:lstStyle/>
                    <a:p>
                      <a:pPr algn="ctr"/>
                      <a:r>
                        <a:rPr lang="en-US" sz="3200"/>
                        <a:t>.774</a:t>
                      </a:r>
                    </a:p>
                  </a:txBody>
                  <a:tcPr anchor="ctr"/>
                </a:tc>
                <a:extLst>
                  <a:ext uri="{0D108BD9-81ED-4DB2-BD59-A6C34878D82A}">
                    <a16:rowId xmlns:a16="http://schemas.microsoft.com/office/drawing/2014/main" val="277913526"/>
                  </a:ext>
                </a:extLst>
              </a:tr>
            </a:tbl>
          </a:graphicData>
        </a:graphic>
      </p:graphicFrame>
      <p:sp>
        <p:nvSpPr>
          <p:cNvPr id="7" name="Rectangle: Rounded Corners 6">
            <a:extLst>
              <a:ext uri="{FF2B5EF4-FFF2-40B4-BE49-F238E27FC236}">
                <a16:creationId xmlns:a16="http://schemas.microsoft.com/office/drawing/2014/main" id="{34EB8010-71A9-B6F2-ADCF-99871BBDD524}"/>
              </a:ext>
            </a:extLst>
          </p:cNvPr>
          <p:cNvSpPr/>
          <p:nvPr/>
        </p:nvSpPr>
        <p:spPr>
          <a:xfrm>
            <a:off x="14092728" y="12619472"/>
            <a:ext cx="12449425" cy="100469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6525E1-066B-E628-B4A5-A037095584BE}"/>
              </a:ext>
            </a:extLst>
          </p:cNvPr>
          <p:cNvSpPr txBox="1"/>
          <p:nvPr/>
        </p:nvSpPr>
        <p:spPr>
          <a:xfrm>
            <a:off x="14278789" y="12896482"/>
            <a:ext cx="11673820"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dirty="0">
                <a:ea typeface="Calibri"/>
                <a:cs typeface="Calibri"/>
              </a:rPr>
              <a:t>Emotional Facial Expression: neutral            non-neutral            back to neutral</a:t>
            </a:r>
          </a:p>
          <a:p>
            <a:pPr algn="l"/>
            <a:endParaRPr lang="en-US" sz="8600" dirty="0">
              <a:ea typeface="Calibri"/>
              <a:cs typeface="Calibri"/>
            </a:endParaRPr>
          </a:p>
        </p:txBody>
      </p:sp>
      <p:sp>
        <p:nvSpPr>
          <p:cNvPr id="14" name="Arrow: Right 13">
            <a:extLst>
              <a:ext uri="{FF2B5EF4-FFF2-40B4-BE49-F238E27FC236}">
                <a16:creationId xmlns:a16="http://schemas.microsoft.com/office/drawing/2014/main" id="{32A08EB1-257E-F60D-8B1D-064B98363B29}"/>
              </a:ext>
            </a:extLst>
          </p:cNvPr>
          <p:cNvSpPr/>
          <p:nvPr/>
        </p:nvSpPr>
        <p:spPr>
          <a:xfrm>
            <a:off x="19931953" y="12918714"/>
            <a:ext cx="655232" cy="48050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C5538A8-CCAD-CCB2-1401-3B145A084566}"/>
              </a:ext>
            </a:extLst>
          </p:cNvPr>
          <p:cNvSpPr/>
          <p:nvPr/>
        </p:nvSpPr>
        <p:spPr>
          <a:xfrm>
            <a:off x="22491821" y="12918714"/>
            <a:ext cx="655232" cy="48050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background with black text&#10;&#10;Description automatically generated">
            <a:extLst>
              <a:ext uri="{FF2B5EF4-FFF2-40B4-BE49-F238E27FC236}">
                <a16:creationId xmlns:a16="http://schemas.microsoft.com/office/drawing/2014/main" id="{30572D03-40CC-1913-0552-86E2FFEAE4A7}"/>
              </a:ext>
            </a:extLst>
          </p:cNvPr>
          <p:cNvPicPr>
            <a:picLocks noChangeAspect="1"/>
          </p:cNvPicPr>
          <p:nvPr/>
        </p:nvPicPr>
        <p:blipFill>
          <a:blip r:embed="rId8"/>
          <a:stretch>
            <a:fillRect/>
          </a:stretch>
        </p:blipFill>
        <p:spPr>
          <a:xfrm>
            <a:off x="14874601" y="14721749"/>
            <a:ext cx="10892050" cy="1989161"/>
          </a:xfrm>
          <a:prstGeom prst="rect">
            <a:avLst/>
          </a:prstGeom>
        </p:spPr>
      </p:pic>
      <p:pic>
        <p:nvPicPr>
          <p:cNvPr id="8" name="Picture 7" descr="A person in a black jacket&#10;&#10;Description automatically generated">
            <a:extLst>
              <a:ext uri="{FF2B5EF4-FFF2-40B4-BE49-F238E27FC236}">
                <a16:creationId xmlns:a16="http://schemas.microsoft.com/office/drawing/2014/main" id="{270A0F60-AB0C-4CD8-3BF4-722B00E2ABCD}"/>
              </a:ext>
            </a:extLst>
          </p:cNvPr>
          <p:cNvPicPr>
            <a:picLocks noChangeAspect="1"/>
          </p:cNvPicPr>
          <p:nvPr/>
        </p:nvPicPr>
        <p:blipFill>
          <a:blip r:embed="rId9"/>
          <a:srcRect t="-621" r="3896" b="24467"/>
          <a:stretch/>
        </p:blipFill>
        <p:spPr>
          <a:xfrm>
            <a:off x="15690149" y="19334908"/>
            <a:ext cx="1713549" cy="1679767"/>
          </a:xfrm>
          <a:prstGeom prst="rect">
            <a:avLst/>
          </a:prstGeom>
        </p:spPr>
      </p:pic>
      <p:pic>
        <p:nvPicPr>
          <p:cNvPr id="9" name="Picture 8" descr="A person looking to the side&#10;&#10;Description automatically generated">
            <a:extLst>
              <a:ext uri="{FF2B5EF4-FFF2-40B4-BE49-F238E27FC236}">
                <a16:creationId xmlns:a16="http://schemas.microsoft.com/office/drawing/2014/main" id="{C24D47BF-5F90-A48B-0060-3E8D58519AF7}"/>
              </a:ext>
            </a:extLst>
          </p:cNvPr>
          <p:cNvPicPr>
            <a:picLocks noChangeAspect="1"/>
          </p:cNvPicPr>
          <p:nvPr/>
        </p:nvPicPr>
        <p:blipFill>
          <a:blip r:embed="rId10"/>
          <a:srcRect l="9588" t="333" r="24031" b="3409"/>
          <a:stretch/>
        </p:blipFill>
        <p:spPr>
          <a:xfrm flipH="1">
            <a:off x="18253187" y="19301554"/>
            <a:ext cx="1729495" cy="1695024"/>
          </a:xfrm>
          <a:prstGeom prst="rect">
            <a:avLst/>
          </a:prstGeom>
        </p:spPr>
      </p:pic>
      <p:pic>
        <p:nvPicPr>
          <p:cNvPr id="28" name="Picture 27" descr="A person smiling at the camera&#10;&#10;Description automatically generated">
            <a:extLst>
              <a:ext uri="{FF2B5EF4-FFF2-40B4-BE49-F238E27FC236}">
                <a16:creationId xmlns:a16="http://schemas.microsoft.com/office/drawing/2014/main" id="{4F1B724B-054D-151D-4B47-56D92217AA6B}"/>
              </a:ext>
            </a:extLst>
          </p:cNvPr>
          <p:cNvPicPr>
            <a:picLocks noChangeAspect="1"/>
          </p:cNvPicPr>
          <p:nvPr/>
        </p:nvPicPr>
        <p:blipFill>
          <a:blip r:embed="rId11"/>
          <a:srcRect l="-1515" t="1843" r="1515" b="31256"/>
          <a:stretch/>
        </p:blipFill>
        <p:spPr>
          <a:xfrm>
            <a:off x="20641261" y="19291789"/>
            <a:ext cx="1713315" cy="1761430"/>
          </a:xfrm>
          <a:prstGeom prst="rect">
            <a:avLst/>
          </a:prstGeom>
        </p:spPr>
      </p:pic>
      <p:pic>
        <p:nvPicPr>
          <p:cNvPr id="29" name="Picture 28" descr="A child laughing outside with a waterfall behind him&#10;&#10;Description automatically generated">
            <a:extLst>
              <a:ext uri="{FF2B5EF4-FFF2-40B4-BE49-F238E27FC236}">
                <a16:creationId xmlns:a16="http://schemas.microsoft.com/office/drawing/2014/main" id="{6C6F810F-F718-3B51-E576-4730D8D4D585}"/>
              </a:ext>
            </a:extLst>
          </p:cNvPr>
          <p:cNvPicPr>
            <a:picLocks noChangeAspect="1"/>
          </p:cNvPicPr>
          <p:nvPr/>
        </p:nvPicPr>
        <p:blipFill>
          <a:blip r:embed="rId12"/>
          <a:srcRect l="40517" t="1874" r="1416" b="1308"/>
          <a:stretch/>
        </p:blipFill>
        <p:spPr>
          <a:xfrm>
            <a:off x="23147053" y="19281497"/>
            <a:ext cx="1732197" cy="1741619"/>
          </a:xfrm>
          <a:prstGeom prst="rect">
            <a:avLst/>
          </a:prstGeom>
        </p:spPr>
      </p:pic>
      <p:pic>
        <p:nvPicPr>
          <p:cNvPr id="18" name="Picture 17" descr="A person in a suit holding a microphone&#10;&#10;Description automatically generated">
            <a:extLst>
              <a:ext uri="{FF2B5EF4-FFF2-40B4-BE49-F238E27FC236}">
                <a16:creationId xmlns:a16="http://schemas.microsoft.com/office/drawing/2014/main" id="{1AB6789A-C391-7549-450B-ADCCFAF518FB}"/>
              </a:ext>
            </a:extLst>
          </p:cNvPr>
          <p:cNvPicPr>
            <a:picLocks noChangeAspect="1"/>
          </p:cNvPicPr>
          <p:nvPr/>
        </p:nvPicPr>
        <p:blipFill>
          <a:blip r:embed="rId13"/>
          <a:srcRect l="36667" t="-551" r="19444" b="19588"/>
          <a:stretch/>
        </p:blipFill>
        <p:spPr>
          <a:xfrm>
            <a:off x="20639878" y="17288540"/>
            <a:ext cx="1725942" cy="1723755"/>
          </a:xfrm>
          <a:prstGeom prst="rect">
            <a:avLst/>
          </a:prstGeom>
        </p:spPr>
      </p:pic>
      <p:pic>
        <p:nvPicPr>
          <p:cNvPr id="19" name="Picture 18" descr="A person in a suit and tie&#10;&#10;Description automatically generated">
            <a:extLst>
              <a:ext uri="{FF2B5EF4-FFF2-40B4-BE49-F238E27FC236}">
                <a16:creationId xmlns:a16="http://schemas.microsoft.com/office/drawing/2014/main" id="{073C8D57-DB25-5BBD-3307-D205F409437D}"/>
              </a:ext>
            </a:extLst>
          </p:cNvPr>
          <p:cNvPicPr>
            <a:picLocks noChangeAspect="1"/>
          </p:cNvPicPr>
          <p:nvPr/>
        </p:nvPicPr>
        <p:blipFill>
          <a:blip r:embed="rId14"/>
          <a:srcRect l="12149" t="-192" r="8115" b="16927"/>
          <a:stretch/>
        </p:blipFill>
        <p:spPr>
          <a:xfrm>
            <a:off x="18245366" y="17313568"/>
            <a:ext cx="1728879" cy="1691509"/>
          </a:xfrm>
          <a:prstGeom prst="rect">
            <a:avLst/>
          </a:prstGeom>
        </p:spPr>
      </p:pic>
      <p:pic>
        <p:nvPicPr>
          <p:cNvPr id="22" name="Picture 21" descr="A person with a beard&#10;&#10;Description automatically generated">
            <a:extLst>
              <a:ext uri="{FF2B5EF4-FFF2-40B4-BE49-F238E27FC236}">
                <a16:creationId xmlns:a16="http://schemas.microsoft.com/office/drawing/2014/main" id="{1D84B60C-C5E9-AB57-ADA3-CE18C449DEC7}"/>
              </a:ext>
            </a:extLst>
          </p:cNvPr>
          <p:cNvPicPr>
            <a:picLocks noChangeAspect="1"/>
          </p:cNvPicPr>
          <p:nvPr/>
        </p:nvPicPr>
        <p:blipFill>
          <a:blip r:embed="rId15"/>
          <a:srcRect t="436" r="2439" b="36312"/>
          <a:stretch/>
        </p:blipFill>
        <p:spPr>
          <a:xfrm>
            <a:off x="15674120" y="17314972"/>
            <a:ext cx="1726729" cy="1701045"/>
          </a:xfrm>
          <a:prstGeom prst="rect">
            <a:avLst/>
          </a:prstGeom>
        </p:spPr>
      </p:pic>
      <p:pic>
        <p:nvPicPr>
          <p:cNvPr id="25" name="Picture 24" descr="A person with a headache&#10;&#10;Description automatically generated">
            <a:extLst>
              <a:ext uri="{FF2B5EF4-FFF2-40B4-BE49-F238E27FC236}">
                <a16:creationId xmlns:a16="http://schemas.microsoft.com/office/drawing/2014/main" id="{F343480C-89B0-E62B-735B-6431ED3DE388}"/>
              </a:ext>
            </a:extLst>
          </p:cNvPr>
          <p:cNvPicPr>
            <a:picLocks noChangeAspect="1"/>
          </p:cNvPicPr>
          <p:nvPr/>
        </p:nvPicPr>
        <p:blipFill>
          <a:blip r:embed="rId16"/>
          <a:srcRect l="-610" t="6166" r="39443" b="12800"/>
          <a:stretch/>
        </p:blipFill>
        <p:spPr>
          <a:xfrm>
            <a:off x="23120210" y="17304008"/>
            <a:ext cx="1729869" cy="1745276"/>
          </a:xfrm>
          <a:prstGeom prst="rect">
            <a:avLst/>
          </a:prstGeom>
        </p:spPr>
      </p:pic>
      <p:sp>
        <p:nvSpPr>
          <p:cNvPr id="30" name="Rectangle 29">
            <a:extLst>
              <a:ext uri="{FF2B5EF4-FFF2-40B4-BE49-F238E27FC236}">
                <a16:creationId xmlns:a16="http://schemas.microsoft.com/office/drawing/2014/main" id="{3F38D1F1-C0AD-B84A-78D5-76FBB40188C4}"/>
              </a:ext>
            </a:extLst>
          </p:cNvPr>
          <p:cNvSpPr/>
          <p:nvPr/>
        </p:nvSpPr>
        <p:spPr>
          <a:xfrm>
            <a:off x="13044612" y="17574234"/>
            <a:ext cx="2100767" cy="1192327"/>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EF59FBD-FA9D-E089-D1A7-19968A558F8A}"/>
              </a:ext>
            </a:extLst>
          </p:cNvPr>
          <p:cNvSpPr/>
          <p:nvPr/>
        </p:nvSpPr>
        <p:spPr>
          <a:xfrm>
            <a:off x="13043319" y="19508523"/>
            <a:ext cx="2100767" cy="1192327"/>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413B419-BF31-69A8-F598-177088BE1C14}"/>
              </a:ext>
            </a:extLst>
          </p:cNvPr>
          <p:cNvSpPr txBox="1"/>
          <p:nvPr/>
        </p:nvSpPr>
        <p:spPr>
          <a:xfrm>
            <a:off x="13289434" y="19760504"/>
            <a:ext cx="17140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400" dirty="0">
                <a:ea typeface="Calibri"/>
                <a:cs typeface="Calibri"/>
              </a:rPr>
              <a:t>Positive</a:t>
            </a:r>
          </a:p>
        </p:txBody>
      </p:sp>
      <p:sp>
        <p:nvSpPr>
          <p:cNvPr id="34" name="TextBox 33">
            <a:extLst>
              <a:ext uri="{FF2B5EF4-FFF2-40B4-BE49-F238E27FC236}">
                <a16:creationId xmlns:a16="http://schemas.microsoft.com/office/drawing/2014/main" id="{BD68560A-32C8-5D82-7F6D-676D52BCA98E}"/>
              </a:ext>
            </a:extLst>
          </p:cNvPr>
          <p:cNvSpPr txBox="1"/>
          <p:nvPr/>
        </p:nvSpPr>
        <p:spPr>
          <a:xfrm>
            <a:off x="13217126" y="17826215"/>
            <a:ext cx="187380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400" dirty="0">
                <a:ea typeface="Calibri"/>
                <a:cs typeface="Calibri"/>
              </a:rPr>
              <a:t>Negative</a:t>
            </a:r>
            <a:endParaRPr lang="en-US" sz="3400" dirty="0"/>
          </a:p>
        </p:txBody>
      </p:sp>
      <p:sp>
        <p:nvSpPr>
          <p:cNvPr id="35" name="Rectangle 34">
            <a:extLst>
              <a:ext uri="{FF2B5EF4-FFF2-40B4-BE49-F238E27FC236}">
                <a16:creationId xmlns:a16="http://schemas.microsoft.com/office/drawing/2014/main" id="{F6B308C3-FCEE-FA05-9CE7-3ACC4ACB0670}"/>
              </a:ext>
            </a:extLst>
          </p:cNvPr>
          <p:cNvSpPr/>
          <p:nvPr/>
        </p:nvSpPr>
        <p:spPr>
          <a:xfrm>
            <a:off x="25483902" y="17574233"/>
            <a:ext cx="2100767" cy="1192327"/>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10C07F7-8E61-782A-EBCD-071925E0FF7E}"/>
              </a:ext>
            </a:extLst>
          </p:cNvPr>
          <p:cNvSpPr/>
          <p:nvPr/>
        </p:nvSpPr>
        <p:spPr>
          <a:xfrm>
            <a:off x="25483901" y="19489296"/>
            <a:ext cx="2100767" cy="1192327"/>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8EE3422-5A30-D50A-41C0-5E3FC81D05D2}"/>
              </a:ext>
            </a:extLst>
          </p:cNvPr>
          <p:cNvSpPr txBox="1"/>
          <p:nvPr/>
        </p:nvSpPr>
        <p:spPr>
          <a:xfrm>
            <a:off x="25690922" y="17826213"/>
            <a:ext cx="187380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400" dirty="0">
                <a:ea typeface="Calibri"/>
                <a:cs typeface="Calibri"/>
              </a:rPr>
              <a:t>Negative</a:t>
            </a:r>
            <a:endParaRPr lang="en-US" sz="3400" dirty="0"/>
          </a:p>
        </p:txBody>
      </p:sp>
      <p:sp>
        <p:nvSpPr>
          <p:cNvPr id="38" name="TextBox 37">
            <a:extLst>
              <a:ext uri="{FF2B5EF4-FFF2-40B4-BE49-F238E27FC236}">
                <a16:creationId xmlns:a16="http://schemas.microsoft.com/office/drawing/2014/main" id="{7656E593-F856-AD41-F1AF-CE80FD912341}"/>
              </a:ext>
            </a:extLst>
          </p:cNvPr>
          <p:cNvSpPr txBox="1"/>
          <p:nvPr/>
        </p:nvSpPr>
        <p:spPr>
          <a:xfrm>
            <a:off x="25742681" y="19758530"/>
            <a:ext cx="1615009"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400" dirty="0">
                <a:ea typeface="Calibri"/>
                <a:cs typeface="Calibri"/>
              </a:rPr>
              <a:t>Positive</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1636</Words>
  <Application>Microsoft Macintosh PowerPoint</Application>
  <PresentationFormat>Custom</PresentationFormat>
  <Paragraphs>112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Arial,Sans-Serif</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147</cp:revision>
  <dcterms:created xsi:type="dcterms:W3CDTF">2012-08-24T00:53:15Z</dcterms:created>
  <dcterms:modified xsi:type="dcterms:W3CDTF">2024-10-31T22:08:09Z</dcterms:modified>
</cp:coreProperties>
</file>