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B_61D14AC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B14D01-09C5-F57C-0FDB-AE991C465007}" name="Simon Sundström" initials="SS" userId="S::simonsun@uio.no::21f4f04e-5789-4686-baca-1afa068d8609" providerId="AD"/>
  <p188:author id="{738C35EA-F5E5-19AC-C260-002B033FC731}" name="Charalambos Themistocleous" initials="CT" userId="287d6165e2fcfb8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68"/>
  </p:normalViewPr>
  <p:slideViewPr>
    <p:cSldViewPr snapToGrid="0">
      <p:cViewPr varScale="1">
        <p:scale>
          <a:sx n="104" d="100"/>
          <a:sy n="104" d="100"/>
        </p:scale>
        <p:origin x="232" y="5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modernComment_10B_61D14ACF.xml><?xml version="1.0" encoding="utf-8"?>
<p188:cmLst xmlns:a="http://schemas.openxmlformats.org/drawingml/2006/main" xmlns:r="http://schemas.openxmlformats.org/officeDocument/2006/relationships" xmlns:p188="http://schemas.microsoft.com/office/powerpoint/2018/8/main">
  <p188:cm id="{C5B41053-B82C-44C7-8981-699771309BC3}" authorId="{DBB14D01-09C5-F57C-0FDB-AE991C465007}" created="2023-10-10T10:00:42.161">
    <ac:txMkLst xmlns:ac="http://schemas.microsoft.com/office/drawing/2013/main/command">
      <pc:docMk xmlns:pc="http://schemas.microsoft.com/office/powerpoint/2013/main/command"/>
      <pc:sldMk xmlns:pc="http://schemas.microsoft.com/office/powerpoint/2013/main/command" cId="1641106127" sldId="267"/>
      <ac:spMk id="3" creationId="{1FAB87BA-F5E4-784A-94AC-4D628377ED98}"/>
      <ac:txMk cp="268" len="16">
        <ac:context len="286" hash="4104437782"/>
      </ac:txMk>
    </ac:txMkLst>
    <p188:txBody>
      <a:bodyPr/>
      <a:lstStyle/>
      <a:p>
        <a:r>
          <a:rPr lang="nb-NO"/>
          <a:t>Healthy controls/HC should to be changed throughout, since we should not imply that the children with DLD are "unhealthy".</a:t>
        </a:r>
      </a:p>
    </p188:txBody>
  </p188:cm>
  <p188:cm id="{FEA0414D-1018-4EC0-AE92-006659A191CA}" authorId="{DBB14D01-09C5-F57C-0FDB-AE991C465007}" created="2023-10-10T10:01:51.875">
    <ac:txMkLst xmlns:ac="http://schemas.microsoft.com/office/drawing/2013/main/command">
      <pc:docMk xmlns:pc="http://schemas.microsoft.com/office/powerpoint/2013/main/command"/>
      <pc:sldMk xmlns:pc="http://schemas.microsoft.com/office/powerpoint/2013/main/command" cId="1641106127" sldId="267"/>
      <ac:spMk id="3" creationId="{1FAB87BA-F5E4-784A-94AC-4D628377ED98}"/>
      <ac:txMk cp="39" len="15">
        <ac:context len="286" hash="4104437782"/>
      </ac:txMk>
    </ac:txMkLst>
    <p188:replyLst>
      <p188:reply id="{EB6A3CF7-13A0-8848-8F80-CE3125B60519}" authorId="{738C35EA-F5E5-19AC-C260-002B033FC731}" created="2023-10-10T15:18:49.393">
        <p188:txBody>
          <a:bodyPr/>
          <a:lstStyle/>
          <a:p>
            <a:r>
              <a:rPr lang="en-US"/>
              <a:t>Changed</a:t>
            </a:r>
          </a:p>
        </p188:txBody>
      </p188:reply>
    </p188:replyLst>
    <p188:txBody>
      <a:bodyPr/>
      <a:lstStyle/>
      <a:p>
        <a:r>
          <a:rPr lang="nb-NO"/>
          <a:t>Instances of spelling should be changed to something that reflects the ability tested/the test, e.g. phonolgical accuracy, phonological production… Let's discuss.</a:t>
        </a:r>
      </a:p>
    </p188:txBody>
  </p188:cm>
  <p188:cm id="{DFFCD93B-EFCD-4E9D-AAA8-CBDC00259119}" authorId="{DBB14D01-09C5-F57C-0FDB-AE991C465007}" created="2023-10-10T10:04:07.393">
    <ac:txMkLst xmlns:ac="http://schemas.microsoft.com/office/drawing/2013/main/command">
      <pc:docMk xmlns:pc="http://schemas.microsoft.com/office/powerpoint/2013/main/command"/>
      <pc:sldMk xmlns:pc="http://schemas.microsoft.com/office/powerpoint/2013/main/command" cId="1641106127" sldId="267"/>
      <ac:spMk id="22" creationId="{CB1BAD05-22F6-184E-1315-FF701806CE61}"/>
      <ac:txMk cp="384" len="40">
        <ac:context len="1186" hash="869792230"/>
      </ac:txMk>
    </ac:txMkLst>
    <p188:replyLst>
      <p188:reply id="{5C7080A5-E1C4-2147-9E0D-CB67AE54CE3C}" authorId="{738C35EA-F5E5-19AC-C260-002B033FC731}" created="2023-10-10T15:18:57.774">
        <p188:txBody>
          <a:bodyPr/>
          <a:lstStyle/>
          <a:p>
            <a:r>
              <a:rPr lang="en-US"/>
              <a:t>?</a:t>
            </a:r>
          </a:p>
        </p188:txBody>
      </p188:reply>
    </p188:replyLst>
    <p188:txBody>
      <a:bodyPr/>
      <a:lstStyle/>
      <a:p>
        <a:r>
          <a:rPr lang="nb-NO"/>
          <a:t>There is another reference to the test itself. </a:t>
        </a:r>
      </a:p>
    </p188:txBody>
  </p188:cm>
  <p188:cm id="{DF1A9C52-8480-4EB6-BFD3-91D293E39ED4}" authorId="{DBB14D01-09C5-F57C-0FDB-AE991C465007}" created="2023-10-10T10:04:44.032">
    <ac:txMkLst xmlns:ac="http://schemas.microsoft.com/office/drawing/2013/main/command">
      <pc:docMk xmlns:pc="http://schemas.microsoft.com/office/powerpoint/2013/main/command"/>
      <pc:sldMk xmlns:pc="http://schemas.microsoft.com/office/powerpoint/2013/main/command" cId="1641106127" sldId="267"/>
      <ac:spMk id="22" creationId="{CB1BAD05-22F6-184E-1315-FF701806CE61}"/>
      <ac:txMk cp="510" len="27">
        <ac:context len="1186" hash="869792230"/>
      </ac:txMk>
    </ac:txMkLst>
    <p188:txBody>
      <a:bodyPr/>
      <a:lstStyle/>
      <a:p>
        <a:r>
          <a:rPr lang="nb-NO"/>
          <a:t>Could we express this differently?</a:t>
        </a:r>
      </a:p>
    </p188:txBody>
  </p188:cm>
  <p188:cm id="{7BF5FF6E-26CA-43F1-B064-FA161B8F45DC}" authorId="{DBB14D01-09C5-F57C-0FDB-AE991C465007}" created="2023-10-10T12:50:19.257">
    <ac:deMkLst xmlns:ac="http://schemas.microsoft.com/office/drawing/2013/main/command">
      <pc:docMk xmlns:pc="http://schemas.microsoft.com/office/powerpoint/2013/main/command"/>
      <pc:sldMk xmlns:pc="http://schemas.microsoft.com/office/powerpoint/2013/main/command" cId="1641106127" sldId="267"/>
      <ac:spMk id="3" creationId="{1FAB87BA-F5E4-784A-94AC-4D628377ED98}"/>
    </ac:deMkLst>
    <p188:replyLst>
      <p188:reply id="{46DC5228-DAA2-CF4D-ACCD-E54A85CEDFD1}" authorId="{738C35EA-F5E5-19AC-C260-002B033FC731}" created="2023-10-10T15:19:16.549">
        <p188:txBody>
          <a:bodyPr/>
          <a:lstStyle/>
          <a:p>
            <a:r>
              <a:rPr lang="en-US"/>
              <a:t>Changed to Phonology Score</a:t>
            </a:r>
          </a:p>
        </p188:txBody>
      </p188:reply>
    </p188:replyLst>
    <p188:txBody>
      <a:bodyPr/>
      <a:lstStyle/>
      <a:p>
        <a:r>
          <a:rPr lang="nb-NO"/>
          <a:t>Elaborate a bit for clarity? What does "higher" mean in this context.</a:t>
        </a:r>
      </a:p>
    </p188:txBody>
  </p188:cm>
  <p188:cm id="{5762A11C-A4F9-4702-93D5-A741993BF2C6}" authorId="{DBB14D01-09C5-F57C-0FDB-AE991C465007}" created="2023-10-10T12:55:09.005">
    <ac:txMkLst xmlns:ac="http://schemas.microsoft.com/office/drawing/2013/main/command">
      <pc:docMk xmlns:pc="http://schemas.microsoft.com/office/powerpoint/2013/main/command"/>
      <pc:sldMk xmlns:pc="http://schemas.microsoft.com/office/powerpoint/2013/main/command" cId="1641106127" sldId="267"/>
      <ac:spMk id="4" creationId="{E3179523-E8F0-95CA-3976-5BE34B1D350E}"/>
      <ac:txMk cp="673" len="9">
        <ac:context len="1144" hash="305635386"/>
      </ac:txMk>
    </ac:txMkLst>
    <p188:txBody>
      <a:bodyPr/>
      <a:lstStyle/>
      <a:p>
        <a:r>
          <a:rPr lang="nb-NO"/>
          <a:t>Should be "nonverbal cognitive ability" throughout if possible, as the test does not task verbal abilities.</a:t>
        </a:r>
      </a:p>
    </p188:txBody>
  </p188:cm>
  <p188:cm id="{DA4F42F9-79C7-4D56-A00C-10EE9C5371AB}" authorId="{DBB14D01-09C5-F57C-0FDB-AE991C465007}" created="2023-10-10T12:56:54.051">
    <ac:txMkLst xmlns:ac="http://schemas.microsoft.com/office/drawing/2013/main/command">
      <pc:docMk xmlns:pc="http://schemas.microsoft.com/office/powerpoint/2013/main/command"/>
      <pc:sldMk xmlns:pc="http://schemas.microsoft.com/office/powerpoint/2013/main/command" cId="1641106127" sldId="267"/>
      <ac:spMk id="11" creationId="{537A8241-A241-90F0-2DED-F4C792A461D0}"/>
      <ac:txMk cp="25" len="15">
        <ac:context len="41" hash="2609990593"/>
      </ac:txMk>
    </ac:txMkLst>
    <p188:replyLst>
      <p188:reply id="{9F5FB2B8-88D7-3344-A237-9336D65EA111}" authorId="{738C35EA-F5E5-19AC-C260-002B033FC731}" created="2023-10-10T15:18:21.899">
        <p188:txBody>
          <a:bodyPr/>
          <a:lstStyle/>
          <a:p>
            <a:r>
              <a:rPr lang="en-US"/>
              <a:t>We can remove it all togetherl, if you like</a:t>
            </a:r>
          </a:p>
        </p188:txBody>
      </p188:reply>
    </p188:replyLst>
    <p188:txBody>
      <a:bodyPr/>
      <a:lstStyle/>
      <a:p>
        <a:r>
          <a:rPr lang="nb-NO"/>
          <a:t>Could we call it just "The Scoring App" here to avoid potential confusion?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E7650E-3C02-5F49-8EC8-6554007E8468}" type="datetimeFigureOut">
              <a:rPr lang="en-US" smtClean="0"/>
              <a:t>11/3/25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524DB-DC1E-2E46-8739-2F5DE7E223AE}" type="slidenum">
              <a:rPr lang="en-US" smtClean="0"/>
              <a:t>‹#›</a:t>
            </a:fld>
            <a:endParaRPr lang="en-US"/>
          </a:p>
        </p:txBody>
      </p:sp>
    </p:spTree>
    <p:extLst>
      <p:ext uri="{BB962C8B-B14F-4D97-AF65-F5344CB8AC3E}">
        <p14:creationId xmlns:p14="http://schemas.microsoft.com/office/powerpoint/2010/main" val="4017356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CB6D5C-66AF-5A4C-9ECA-EC60C44DEF24}" type="slidenum">
              <a:rPr lang="en-US" smtClean="0"/>
              <a:t>1</a:t>
            </a:fld>
            <a:endParaRPr lang="en-US"/>
          </a:p>
        </p:txBody>
      </p:sp>
    </p:spTree>
    <p:extLst>
      <p:ext uri="{BB962C8B-B14F-4D97-AF65-F5344CB8AC3E}">
        <p14:creationId xmlns:p14="http://schemas.microsoft.com/office/powerpoint/2010/main" val="98481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1E97-B7E5-FFC1-0A18-C4167938F7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15A7D9-E079-D54E-8174-AEDB273595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95B154-CA49-ED3F-741F-F05C5F70A1C9}"/>
              </a:ext>
            </a:extLst>
          </p:cNvPr>
          <p:cNvSpPr>
            <a:spLocks noGrp="1"/>
          </p:cNvSpPr>
          <p:nvPr>
            <p:ph type="dt" sz="half" idx="10"/>
          </p:nvPr>
        </p:nvSpPr>
        <p:spPr/>
        <p:txBody>
          <a:bodyPr/>
          <a:lstStyle/>
          <a:p>
            <a:fld id="{DDE8E69E-AF4C-E945-B5FF-3E274E2C147B}" type="datetimeFigureOut">
              <a:rPr lang="en-US" smtClean="0"/>
              <a:t>11/3/25</a:t>
            </a:fld>
            <a:endParaRPr lang="en-US"/>
          </a:p>
        </p:txBody>
      </p:sp>
      <p:sp>
        <p:nvSpPr>
          <p:cNvPr id="5" name="Footer Placeholder 4">
            <a:extLst>
              <a:ext uri="{FF2B5EF4-FFF2-40B4-BE49-F238E27FC236}">
                <a16:creationId xmlns:a16="http://schemas.microsoft.com/office/drawing/2014/main" id="{11D8ECE5-5D3F-D32F-BEB6-253B05574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4479E-3042-F8F3-6139-124E90931D69}"/>
              </a:ext>
            </a:extLst>
          </p:cNvPr>
          <p:cNvSpPr>
            <a:spLocks noGrp="1"/>
          </p:cNvSpPr>
          <p:nvPr>
            <p:ph type="sldNum" sz="quarter" idx="12"/>
          </p:nvPr>
        </p:nvSpPr>
        <p:spPr/>
        <p:txBody>
          <a:bodyPr/>
          <a:lstStyle/>
          <a:p>
            <a:fld id="{B03F2EEF-3249-A04E-8F7E-E7B14AAA17C3}" type="slidenum">
              <a:rPr lang="en-US" smtClean="0"/>
              <a:t>‹#›</a:t>
            </a:fld>
            <a:endParaRPr lang="en-US"/>
          </a:p>
        </p:txBody>
      </p:sp>
    </p:spTree>
    <p:extLst>
      <p:ext uri="{BB962C8B-B14F-4D97-AF65-F5344CB8AC3E}">
        <p14:creationId xmlns:p14="http://schemas.microsoft.com/office/powerpoint/2010/main" val="3416436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444F6-7AB7-3DF8-0DE2-DD42801E79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CC5BBA-4FF0-4EE5-2981-E905E57A7D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671D00-50EA-DDDD-EDF1-13941905EB1F}"/>
              </a:ext>
            </a:extLst>
          </p:cNvPr>
          <p:cNvSpPr>
            <a:spLocks noGrp="1"/>
          </p:cNvSpPr>
          <p:nvPr>
            <p:ph type="dt" sz="half" idx="10"/>
          </p:nvPr>
        </p:nvSpPr>
        <p:spPr/>
        <p:txBody>
          <a:bodyPr/>
          <a:lstStyle/>
          <a:p>
            <a:fld id="{DDE8E69E-AF4C-E945-B5FF-3E274E2C147B}" type="datetimeFigureOut">
              <a:rPr lang="en-US" smtClean="0"/>
              <a:t>11/3/25</a:t>
            </a:fld>
            <a:endParaRPr lang="en-US"/>
          </a:p>
        </p:txBody>
      </p:sp>
      <p:sp>
        <p:nvSpPr>
          <p:cNvPr id="5" name="Footer Placeholder 4">
            <a:extLst>
              <a:ext uri="{FF2B5EF4-FFF2-40B4-BE49-F238E27FC236}">
                <a16:creationId xmlns:a16="http://schemas.microsoft.com/office/drawing/2014/main" id="{15AADEA8-A4B6-FB70-66F4-7E097940FB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63FABC-320D-0A8A-7EC9-C2B96C11BADD}"/>
              </a:ext>
            </a:extLst>
          </p:cNvPr>
          <p:cNvSpPr>
            <a:spLocks noGrp="1"/>
          </p:cNvSpPr>
          <p:nvPr>
            <p:ph type="sldNum" sz="quarter" idx="12"/>
          </p:nvPr>
        </p:nvSpPr>
        <p:spPr/>
        <p:txBody>
          <a:bodyPr/>
          <a:lstStyle/>
          <a:p>
            <a:fld id="{B03F2EEF-3249-A04E-8F7E-E7B14AAA17C3}" type="slidenum">
              <a:rPr lang="en-US" smtClean="0"/>
              <a:t>‹#›</a:t>
            </a:fld>
            <a:endParaRPr lang="en-US"/>
          </a:p>
        </p:txBody>
      </p:sp>
    </p:spTree>
    <p:extLst>
      <p:ext uri="{BB962C8B-B14F-4D97-AF65-F5344CB8AC3E}">
        <p14:creationId xmlns:p14="http://schemas.microsoft.com/office/powerpoint/2010/main" val="2484119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3F5F3E-9126-6D3F-1959-280966FAC2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E98948-BFBD-A4B6-2CE7-4EB136B6FD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E50FA1-D6A0-80E3-2BA8-0357834BCA0A}"/>
              </a:ext>
            </a:extLst>
          </p:cNvPr>
          <p:cNvSpPr>
            <a:spLocks noGrp="1"/>
          </p:cNvSpPr>
          <p:nvPr>
            <p:ph type="dt" sz="half" idx="10"/>
          </p:nvPr>
        </p:nvSpPr>
        <p:spPr/>
        <p:txBody>
          <a:bodyPr/>
          <a:lstStyle/>
          <a:p>
            <a:fld id="{DDE8E69E-AF4C-E945-B5FF-3E274E2C147B}" type="datetimeFigureOut">
              <a:rPr lang="en-US" smtClean="0"/>
              <a:t>11/3/25</a:t>
            </a:fld>
            <a:endParaRPr lang="en-US"/>
          </a:p>
        </p:txBody>
      </p:sp>
      <p:sp>
        <p:nvSpPr>
          <p:cNvPr id="5" name="Footer Placeholder 4">
            <a:extLst>
              <a:ext uri="{FF2B5EF4-FFF2-40B4-BE49-F238E27FC236}">
                <a16:creationId xmlns:a16="http://schemas.microsoft.com/office/drawing/2014/main" id="{3D71BFBE-27C7-538F-84AE-7232A2AA6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0698D-1F33-E589-4389-F65868DA02D5}"/>
              </a:ext>
            </a:extLst>
          </p:cNvPr>
          <p:cNvSpPr>
            <a:spLocks noGrp="1"/>
          </p:cNvSpPr>
          <p:nvPr>
            <p:ph type="sldNum" sz="quarter" idx="12"/>
          </p:nvPr>
        </p:nvSpPr>
        <p:spPr/>
        <p:txBody>
          <a:bodyPr/>
          <a:lstStyle/>
          <a:p>
            <a:fld id="{B03F2EEF-3249-A04E-8F7E-E7B14AAA17C3}" type="slidenum">
              <a:rPr lang="en-US" smtClean="0"/>
              <a:t>‹#›</a:t>
            </a:fld>
            <a:endParaRPr lang="en-US"/>
          </a:p>
        </p:txBody>
      </p:sp>
    </p:spTree>
    <p:extLst>
      <p:ext uri="{BB962C8B-B14F-4D97-AF65-F5344CB8AC3E}">
        <p14:creationId xmlns:p14="http://schemas.microsoft.com/office/powerpoint/2010/main" val="392452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5B74-DB8F-83C4-50EB-AE6BFBD93F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D72A2E-1E9F-AF9C-6ABA-0648B553A5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7B1A17-E63B-7FD8-D995-C74200F90146}"/>
              </a:ext>
            </a:extLst>
          </p:cNvPr>
          <p:cNvSpPr>
            <a:spLocks noGrp="1"/>
          </p:cNvSpPr>
          <p:nvPr>
            <p:ph type="dt" sz="half" idx="10"/>
          </p:nvPr>
        </p:nvSpPr>
        <p:spPr/>
        <p:txBody>
          <a:bodyPr/>
          <a:lstStyle/>
          <a:p>
            <a:fld id="{DDE8E69E-AF4C-E945-B5FF-3E274E2C147B}" type="datetimeFigureOut">
              <a:rPr lang="en-US" smtClean="0"/>
              <a:t>11/3/25</a:t>
            </a:fld>
            <a:endParaRPr lang="en-US"/>
          </a:p>
        </p:txBody>
      </p:sp>
      <p:sp>
        <p:nvSpPr>
          <p:cNvPr id="5" name="Footer Placeholder 4">
            <a:extLst>
              <a:ext uri="{FF2B5EF4-FFF2-40B4-BE49-F238E27FC236}">
                <a16:creationId xmlns:a16="http://schemas.microsoft.com/office/drawing/2014/main" id="{2D6F479C-9413-86B5-A498-46CBE09164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11C16-285D-4836-00D6-B2E4617EC3EB}"/>
              </a:ext>
            </a:extLst>
          </p:cNvPr>
          <p:cNvSpPr>
            <a:spLocks noGrp="1"/>
          </p:cNvSpPr>
          <p:nvPr>
            <p:ph type="sldNum" sz="quarter" idx="12"/>
          </p:nvPr>
        </p:nvSpPr>
        <p:spPr/>
        <p:txBody>
          <a:bodyPr/>
          <a:lstStyle/>
          <a:p>
            <a:fld id="{B03F2EEF-3249-A04E-8F7E-E7B14AAA17C3}" type="slidenum">
              <a:rPr lang="en-US" smtClean="0"/>
              <a:t>‹#›</a:t>
            </a:fld>
            <a:endParaRPr lang="en-US"/>
          </a:p>
        </p:txBody>
      </p:sp>
    </p:spTree>
    <p:extLst>
      <p:ext uri="{BB962C8B-B14F-4D97-AF65-F5344CB8AC3E}">
        <p14:creationId xmlns:p14="http://schemas.microsoft.com/office/powerpoint/2010/main" val="107766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A13F3-BFF5-20E3-78D9-A32E0BB40A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0319DD-F3C2-9F86-6A22-253973DAC5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64768D-8574-33CD-643E-4F7A1807723C}"/>
              </a:ext>
            </a:extLst>
          </p:cNvPr>
          <p:cNvSpPr>
            <a:spLocks noGrp="1"/>
          </p:cNvSpPr>
          <p:nvPr>
            <p:ph type="dt" sz="half" idx="10"/>
          </p:nvPr>
        </p:nvSpPr>
        <p:spPr/>
        <p:txBody>
          <a:bodyPr/>
          <a:lstStyle/>
          <a:p>
            <a:fld id="{DDE8E69E-AF4C-E945-B5FF-3E274E2C147B}" type="datetimeFigureOut">
              <a:rPr lang="en-US" smtClean="0"/>
              <a:t>11/3/25</a:t>
            </a:fld>
            <a:endParaRPr lang="en-US"/>
          </a:p>
        </p:txBody>
      </p:sp>
      <p:sp>
        <p:nvSpPr>
          <p:cNvPr id="5" name="Footer Placeholder 4">
            <a:extLst>
              <a:ext uri="{FF2B5EF4-FFF2-40B4-BE49-F238E27FC236}">
                <a16:creationId xmlns:a16="http://schemas.microsoft.com/office/drawing/2014/main" id="{3093C114-BCE1-73A4-FC59-BF1EA9461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83FE4-AD57-BD06-BBCF-3F3908612BAA}"/>
              </a:ext>
            </a:extLst>
          </p:cNvPr>
          <p:cNvSpPr>
            <a:spLocks noGrp="1"/>
          </p:cNvSpPr>
          <p:nvPr>
            <p:ph type="sldNum" sz="quarter" idx="12"/>
          </p:nvPr>
        </p:nvSpPr>
        <p:spPr/>
        <p:txBody>
          <a:bodyPr/>
          <a:lstStyle/>
          <a:p>
            <a:fld id="{B03F2EEF-3249-A04E-8F7E-E7B14AAA17C3}" type="slidenum">
              <a:rPr lang="en-US" smtClean="0"/>
              <a:t>‹#›</a:t>
            </a:fld>
            <a:endParaRPr lang="en-US"/>
          </a:p>
        </p:txBody>
      </p:sp>
    </p:spTree>
    <p:extLst>
      <p:ext uri="{BB962C8B-B14F-4D97-AF65-F5344CB8AC3E}">
        <p14:creationId xmlns:p14="http://schemas.microsoft.com/office/powerpoint/2010/main" val="2700270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6702-4D8E-10F6-97D1-C34B0DE151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72F10D-CAE5-54CA-2E37-0059894E23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513AFA-E875-D7F5-D5DC-8DA106FE48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F7A30E-FB2D-CBDF-0554-8C2E8E911587}"/>
              </a:ext>
            </a:extLst>
          </p:cNvPr>
          <p:cNvSpPr>
            <a:spLocks noGrp="1"/>
          </p:cNvSpPr>
          <p:nvPr>
            <p:ph type="dt" sz="half" idx="10"/>
          </p:nvPr>
        </p:nvSpPr>
        <p:spPr/>
        <p:txBody>
          <a:bodyPr/>
          <a:lstStyle/>
          <a:p>
            <a:fld id="{DDE8E69E-AF4C-E945-B5FF-3E274E2C147B}" type="datetimeFigureOut">
              <a:rPr lang="en-US" smtClean="0"/>
              <a:t>11/3/25</a:t>
            </a:fld>
            <a:endParaRPr lang="en-US"/>
          </a:p>
        </p:txBody>
      </p:sp>
      <p:sp>
        <p:nvSpPr>
          <p:cNvPr id="6" name="Footer Placeholder 5">
            <a:extLst>
              <a:ext uri="{FF2B5EF4-FFF2-40B4-BE49-F238E27FC236}">
                <a16:creationId xmlns:a16="http://schemas.microsoft.com/office/drawing/2014/main" id="{27825CD0-2EE5-0418-E724-75356C305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2A5475-A228-7CE3-D9E3-89F900B97A7A}"/>
              </a:ext>
            </a:extLst>
          </p:cNvPr>
          <p:cNvSpPr>
            <a:spLocks noGrp="1"/>
          </p:cNvSpPr>
          <p:nvPr>
            <p:ph type="sldNum" sz="quarter" idx="12"/>
          </p:nvPr>
        </p:nvSpPr>
        <p:spPr/>
        <p:txBody>
          <a:bodyPr/>
          <a:lstStyle/>
          <a:p>
            <a:fld id="{B03F2EEF-3249-A04E-8F7E-E7B14AAA17C3}" type="slidenum">
              <a:rPr lang="en-US" smtClean="0"/>
              <a:t>‹#›</a:t>
            </a:fld>
            <a:endParaRPr lang="en-US"/>
          </a:p>
        </p:txBody>
      </p:sp>
    </p:spTree>
    <p:extLst>
      <p:ext uri="{BB962C8B-B14F-4D97-AF65-F5344CB8AC3E}">
        <p14:creationId xmlns:p14="http://schemas.microsoft.com/office/powerpoint/2010/main" val="90347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1141-816F-27E5-658B-52FF5F3E0D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EDFD45-E891-7F09-9C8E-3C3936B826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442F1C-255B-7DE1-47C6-4F8DF9D1D6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DF27AB-C9CE-F768-F3BC-5B940B3333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FDB0B-86CC-728F-7823-B764B66455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D78F9F-F291-F6FB-6BCB-7C61F73907FA}"/>
              </a:ext>
            </a:extLst>
          </p:cNvPr>
          <p:cNvSpPr>
            <a:spLocks noGrp="1"/>
          </p:cNvSpPr>
          <p:nvPr>
            <p:ph type="dt" sz="half" idx="10"/>
          </p:nvPr>
        </p:nvSpPr>
        <p:spPr/>
        <p:txBody>
          <a:bodyPr/>
          <a:lstStyle/>
          <a:p>
            <a:fld id="{DDE8E69E-AF4C-E945-B5FF-3E274E2C147B}" type="datetimeFigureOut">
              <a:rPr lang="en-US" smtClean="0"/>
              <a:t>11/3/25</a:t>
            </a:fld>
            <a:endParaRPr lang="en-US"/>
          </a:p>
        </p:txBody>
      </p:sp>
      <p:sp>
        <p:nvSpPr>
          <p:cNvPr id="8" name="Footer Placeholder 7">
            <a:extLst>
              <a:ext uri="{FF2B5EF4-FFF2-40B4-BE49-F238E27FC236}">
                <a16:creationId xmlns:a16="http://schemas.microsoft.com/office/drawing/2014/main" id="{4A9779AE-F147-F346-D399-70629E464C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1FAAE6-E895-D3C8-3C12-D82EDCF5F172}"/>
              </a:ext>
            </a:extLst>
          </p:cNvPr>
          <p:cNvSpPr>
            <a:spLocks noGrp="1"/>
          </p:cNvSpPr>
          <p:nvPr>
            <p:ph type="sldNum" sz="quarter" idx="12"/>
          </p:nvPr>
        </p:nvSpPr>
        <p:spPr/>
        <p:txBody>
          <a:bodyPr/>
          <a:lstStyle/>
          <a:p>
            <a:fld id="{B03F2EEF-3249-A04E-8F7E-E7B14AAA17C3}" type="slidenum">
              <a:rPr lang="en-US" smtClean="0"/>
              <a:t>‹#›</a:t>
            </a:fld>
            <a:endParaRPr lang="en-US"/>
          </a:p>
        </p:txBody>
      </p:sp>
    </p:spTree>
    <p:extLst>
      <p:ext uri="{BB962C8B-B14F-4D97-AF65-F5344CB8AC3E}">
        <p14:creationId xmlns:p14="http://schemas.microsoft.com/office/powerpoint/2010/main" val="2409448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C39D5-04F4-876D-9FD7-6BB1FC4590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2497C3-B821-F0E5-523B-4DB83CD268B4}"/>
              </a:ext>
            </a:extLst>
          </p:cNvPr>
          <p:cNvSpPr>
            <a:spLocks noGrp="1"/>
          </p:cNvSpPr>
          <p:nvPr>
            <p:ph type="dt" sz="half" idx="10"/>
          </p:nvPr>
        </p:nvSpPr>
        <p:spPr/>
        <p:txBody>
          <a:bodyPr/>
          <a:lstStyle/>
          <a:p>
            <a:fld id="{DDE8E69E-AF4C-E945-B5FF-3E274E2C147B}" type="datetimeFigureOut">
              <a:rPr lang="en-US" smtClean="0"/>
              <a:t>11/3/25</a:t>
            </a:fld>
            <a:endParaRPr lang="en-US"/>
          </a:p>
        </p:txBody>
      </p:sp>
      <p:sp>
        <p:nvSpPr>
          <p:cNvPr id="4" name="Footer Placeholder 3">
            <a:extLst>
              <a:ext uri="{FF2B5EF4-FFF2-40B4-BE49-F238E27FC236}">
                <a16:creationId xmlns:a16="http://schemas.microsoft.com/office/drawing/2014/main" id="{6DAB7388-56E4-8684-909B-6061CACA80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2BBD5D-8827-B4DC-27FE-C419F4701C62}"/>
              </a:ext>
            </a:extLst>
          </p:cNvPr>
          <p:cNvSpPr>
            <a:spLocks noGrp="1"/>
          </p:cNvSpPr>
          <p:nvPr>
            <p:ph type="sldNum" sz="quarter" idx="12"/>
          </p:nvPr>
        </p:nvSpPr>
        <p:spPr/>
        <p:txBody>
          <a:bodyPr/>
          <a:lstStyle/>
          <a:p>
            <a:fld id="{B03F2EEF-3249-A04E-8F7E-E7B14AAA17C3}" type="slidenum">
              <a:rPr lang="en-US" smtClean="0"/>
              <a:t>‹#›</a:t>
            </a:fld>
            <a:endParaRPr lang="en-US"/>
          </a:p>
        </p:txBody>
      </p:sp>
    </p:spTree>
    <p:extLst>
      <p:ext uri="{BB962C8B-B14F-4D97-AF65-F5344CB8AC3E}">
        <p14:creationId xmlns:p14="http://schemas.microsoft.com/office/powerpoint/2010/main" val="2961624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0C1A9-E498-422D-E25B-8E368176F2F2}"/>
              </a:ext>
            </a:extLst>
          </p:cNvPr>
          <p:cNvSpPr>
            <a:spLocks noGrp="1"/>
          </p:cNvSpPr>
          <p:nvPr>
            <p:ph type="dt" sz="half" idx="10"/>
          </p:nvPr>
        </p:nvSpPr>
        <p:spPr/>
        <p:txBody>
          <a:bodyPr/>
          <a:lstStyle/>
          <a:p>
            <a:fld id="{DDE8E69E-AF4C-E945-B5FF-3E274E2C147B}" type="datetimeFigureOut">
              <a:rPr lang="en-US" smtClean="0"/>
              <a:t>11/3/25</a:t>
            </a:fld>
            <a:endParaRPr lang="en-US"/>
          </a:p>
        </p:txBody>
      </p:sp>
      <p:sp>
        <p:nvSpPr>
          <p:cNvPr id="3" name="Footer Placeholder 2">
            <a:extLst>
              <a:ext uri="{FF2B5EF4-FFF2-40B4-BE49-F238E27FC236}">
                <a16:creationId xmlns:a16="http://schemas.microsoft.com/office/drawing/2014/main" id="{F20E95CD-02B7-9A67-5E06-37D5CB97B9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CC68A8-A96A-253C-3EE4-EB6CEBEC1EA1}"/>
              </a:ext>
            </a:extLst>
          </p:cNvPr>
          <p:cNvSpPr>
            <a:spLocks noGrp="1"/>
          </p:cNvSpPr>
          <p:nvPr>
            <p:ph type="sldNum" sz="quarter" idx="12"/>
          </p:nvPr>
        </p:nvSpPr>
        <p:spPr/>
        <p:txBody>
          <a:bodyPr/>
          <a:lstStyle/>
          <a:p>
            <a:fld id="{B03F2EEF-3249-A04E-8F7E-E7B14AAA17C3}" type="slidenum">
              <a:rPr lang="en-US" smtClean="0"/>
              <a:t>‹#›</a:t>
            </a:fld>
            <a:endParaRPr lang="en-US"/>
          </a:p>
        </p:txBody>
      </p:sp>
    </p:spTree>
    <p:extLst>
      <p:ext uri="{BB962C8B-B14F-4D97-AF65-F5344CB8AC3E}">
        <p14:creationId xmlns:p14="http://schemas.microsoft.com/office/powerpoint/2010/main" val="1924112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1D598-AAF7-CEAF-CC2A-6AD270BD00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F2C4ED-FA56-96AA-44B5-42D313314B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B2DFA0-B77F-888B-82E7-F65524EA3B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A558EA-615C-3B67-9DFF-9C64F91E8A85}"/>
              </a:ext>
            </a:extLst>
          </p:cNvPr>
          <p:cNvSpPr>
            <a:spLocks noGrp="1"/>
          </p:cNvSpPr>
          <p:nvPr>
            <p:ph type="dt" sz="half" idx="10"/>
          </p:nvPr>
        </p:nvSpPr>
        <p:spPr/>
        <p:txBody>
          <a:bodyPr/>
          <a:lstStyle/>
          <a:p>
            <a:fld id="{DDE8E69E-AF4C-E945-B5FF-3E274E2C147B}" type="datetimeFigureOut">
              <a:rPr lang="en-US" smtClean="0"/>
              <a:t>11/3/25</a:t>
            </a:fld>
            <a:endParaRPr lang="en-US"/>
          </a:p>
        </p:txBody>
      </p:sp>
      <p:sp>
        <p:nvSpPr>
          <p:cNvPr id="6" name="Footer Placeholder 5">
            <a:extLst>
              <a:ext uri="{FF2B5EF4-FFF2-40B4-BE49-F238E27FC236}">
                <a16:creationId xmlns:a16="http://schemas.microsoft.com/office/drawing/2014/main" id="{886289AD-CF40-DA56-4F87-D64BF4D4E5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8E0791-F064-46B5-C724-D5494D1A392F}"/>
              </a:ext>
            </a:extLst>
          </p:cNvPr>
          <p:cNvSpPr>
            <a:spLocks noGrp="1"/>
          </p:cNvSpPr>
          <p:nvPr>
            <p:ph type="sldNum" sz="quarter" idx="12"/>
          </p:nvPr>
        </p:nvSpPr>
        <p:spPr/>
        <p:txBody>
          <a:bodyPr/>
          <a:lstStyle/>
          <a:p>
            <a:fld id="{B03F2EEF-3249-A04E-8F7E-E7B14AAA17C3}" type="slidenum">
              <a:rPr lang="en-US" smtClean="0"/>
              <a:t>‹#›</a:t>
            </a:fld>
            <a:endParaRPr lang="en-US"/>
          </a:p>
        </p:txBody>
      </p:sp>
    </p:spTree>
    <p:extLst>
      <p:ext uri="{BB962C8B-B14F-4D97-AF65-F5344CB8AC3E}">
        <p14:creationId xmlns:p14="http://schemas.microsoft.com/office/powerpoint/2010/main" val="415962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207B2-4DF2-7FA2-6FE4-CCEF20D78F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A73155-8BCB-556C-A251-C86A6973A0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F5EA15-CC49-1CDE-C42F-65A2CD8A8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9EFBD-3C79-C063-3618-AE1DE5C816D8}"/>
              </a:ext>
            </a:extLst>
          </p:cNvPr>
          <p:cNvSpPr>
            <a:spLocks noGrp="1"/>
          </p:cNvSpPr>
          <p:nvPr>
            <p:ph type="dt" sz="half" idx="10"/>
          </p:nvPr>
        </p:nvSpPr>
        <p:spPr/>
        <p:txBody>
          <a:bodyPr/>
          <a:lstStyle/>
          <a:p>
            <a:fld id="{DDE8E69E-AF4C-E945-B5FF-3E274E2C147B}" type="datetimeFigureOut">
              <a:rPr lang="en-US" smtClean="0"/>
              <a:t>11/3/25</a:t>
            </a:fld>
            <a:endParaRPr lang="en-US"/>
          </a:p>
        </p:txBody>
      </p:sp>
      <p:sp>
        <p:nvSpPr>
          <p:cNvPr id="6" name="Footer Placeholder 5">
            <a:extLst>
              <a:ext uri="{FF2B5EF4-FFF2-40B4-BE49-F238E27FC236}">
                <a16:creationId xmlns:a16="http://schemas.microsoft.com/office/drawing/2014/main" id="{63BFA518-F236-16AA-73A6-515BCD5310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1668F-77FC-1FE8-FDE4-4D53F64FF6D4}"/>
              </a:ext>
            </a:extLst>
          </p:cNvPr>
          <p:cNvSpPr>
            <a:spLocks noGrp="1"/>
          </p:cNvSpPr>
          <p:nvPr>
            <p:ph type="sldNum" sz="quarter" idx="12"/>
          </p:nvPr>
        </p:nvSpPr>
        <p:spPr/>
        <p:txBody>
          <a:bodyPr/>
          <a:lstStyle/>
          <a:p>
            <a:fld id="{B03F2EEF-3249-A04E-8F7E-E7B14AAA17C3}" type="slidenum">
              <a:rPr lang="en-US" smtClean="0"/>
              <a:t>‹#›</a:t>
            </a:fld>
            <a:endParaRPr lang="en-US"/>
          </a:p>
        </p:txBody>
      </p:sp>
    </p:spTree>
    <p:extLst>
      <p:ext uri="{BB962C8B-B14F-4D97-AF65-F5344CB8AC3E}">
        <p14:creationId xmlns:p14="http://schemas.microsoft.com/office/powerpoint/2010/main" val="347356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DB800-F3B3-1EDC-6B1E-2E412D7432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30340E-1760-81FE-4C14-8CF5BEF4C3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015FD-98A8-A66C-D77D-91AC330E2F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E8E69E-AF4C-E945-B5FF-3E274E2C147B}" type="datetimeFigureOut">
              <a:rPr lang="en-US" smtClean="0"/>
              <a:t>11/3/25</a:t>
            </a:fld>
            <a:endParaRPr lang="en-US"/>
          </a:p>
        </p:txBody>
      </p:sp>
      <p:sp>
        <p:nvSpPr>
          <p:cNvPr id="5" name="Footer Placeholder 4">
            <a:extLst>
              <a:ext uri="{FF2B5EF4-FFF2-40B4-BE49-F238E27FC236}">
                <a16:creationId xmlns:a16="http://schemas.microsoft.com/office/drawing/2014/main" id="{9A722139-49B0-0639-32D5-3A57FA43D1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EEAA090-CE35-2B08-A363-8A2298914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3F2EEF-3249-A04E-8F7E-E7B14AAA17C3}" type="slidenum">
              <a:rPr lang="en-US" smtClean="0"/>
              <a:t>‹#›</a:t>
            </a:fld>
            <a:endParaRPr lang="en-US"/>
          </a:p>
        </p:txBody>
      </p:sp>
    </p:spTree>
    <p:extLst>
      <p:ext uri="{BB962C8B-B14F-4D97-AF65-F5344CB8AC3E}">
        <p14:creationId xmlns:p14="http://schemas.microsoft.com/office/powerpoint/2010/main" val="3596481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18/10/relationships/comments" Target="../comments/modernComment_10B_61D14ACF.xml"/><Relationship Id="rId7"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hyperlink" Target="https://doi.org/10.25080/Majora-92bf1922-00a" TargetMode="External"/><Relationship Id="rId5" Type="http://schemas.openxmlformats.org/officeDocument/2006/relationships/image" Target="../media/image1.jpeg"/><Relationship Id="rId10" Type="http://schemas.openxmlformats.org/officeDocument/2006/relationships/image" Target="../media/image6.png"/><Relationship Id="rId4" Type="http://schemas.openxmlformats.org/officeDocument/2006/relationships/hyperlink" Target="http://openbrainai.com/"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5E6D-2F78-534F-B3B7-A5FE1CD59B0E}"/>
              </a:ext>
            </a:extLst>
          </p:cNvPr>
          <p:cNvSpPr>
            <a:spLocks noGrp="1"/>
          </p:cNvSpPr>
          <p:nvPr>
            <p:ph type="title"/>
          </p:nvPr>
        </p:nvSpPr>
        <p:spPr>
          <a:xfrm>
            <a:off x="952500" y="0"/>
            <a:ext cx="10287000" cy="965152"/>
          </a:xfrm>
          <a:noFill/>
        </p:spPr>
        <p:txBody>
          <a:bodyPr>
            <a:noAutofit/>
          </a:bodyPr>
          <a:lstStyle/>
          <a:p>
            <a:pPr algn="ctr"/>
            <a:br>
              <a:rPr lang="en-US" sz="188" b="1" i="1" dirty="0">
                <a:solidFill>
                  <a:srgbClr val="002060"/>
                </a:solidFill>
                <a:latin typeface="Aptos" panose="020B0004020202020204" pitchFamily="34" charset="0"/>
              </a:rPr>
            </a:br>
            <a:r>
              <a:rPr lang="en-US" sz="1500" b="1" dirty="0">
                <a:solidFill>
                  <a:srgbClr val="002060"/>
                </a:solidFill>
                <a:latin typeface="Aptos" panose="020B0004020202020204" pitchFamily="34" charset="0"/>
              </a:rPr>
              <a:t>Mapping Patient Linguistic Profiles to Underlying Neurological Conditions using AI</a:t>
            </a:r>
            <a:br>
              <a:rPr lang="en-US" sz="1375" b="1" dirty="0">
                <a:solidFill>
                  <a:srgbClr val="002060"/>
                </a:solidFill>
                <a:latin typeface="Aptos" panose="020B0004020202020204" pitchFamily="34" charset="0"/>
              </a:rPr>
            </a:br>
            <a:r>
              <a:rPr lang="en-US" sz="1375" b="1" dirty="0">
                <a:latin typeface="Aptos" panose="020B0004020202020204" pitchFamily="34" charset="0"/>
              </a:rPr>
              <a:t>Charalambos Themistocleous and Brielle Stark</a:t>
            </a:r>
            <a:br>
              <a:rPr lang="en-US" sz="1375" b="1" dirty="0">
                <a:latin typeface="Aptos" panose="020B0004020202020204" pitchFamily="34" charset="0"/>
              </a:rPr>
            </a:br>
            <a:br>
              <a:rPr lang="en-US" sz="1000" dirty="0">
                <a:latin typeface="Aptos" panose="020B0004020202020204" pitchFamily="34" charset="0"/>
              </a:rPr>
            </a:br>
            <a:r>
              <a:rPr lang="en-US" sz="1000" baseline="30000" dirty="0">
                <a:latin typeface="Aptos" panose="020B0004020202020204" pitchFamily="34" charset="0"/>
              </a:rPr>
              <a:t>¹Department of Special Needs Education, Faculty of Education, University of Oslo, Oslo 0371, Norway</a:t>
            </a:r>
            <a:br>
              <a:rPr lang="en-US" sz="1000" baseline="30000" dirty="0">
                <a:latin typeface="Aptos" panose="020B0004020202020204" pitchFamily="34" charset="0"/>
              </a:rPr>
            </a:br>
            <a:r>
              <a:rPr lang="en-US" sz="1000" baseline="30000" dirty="0">
                <a:latin typeface="Aptos" panose="020B0004020202020204" pitchFamily="34" charset="0"/>
              </a:rPr>
              <a:t>²Speech, Language and Hearing Sciences Department, Indiana University Bloomington, 2631 E Discovery Parkway, Bloomington, IN 47408, USA</a:t>
            </a:r>
            <a:br>
              <a:rPr lang="en-US" sz="1000" dirty="0">
                <a:latin typeface="Aptos" panose="020B0004020202020204" pitchFamily="34" charset="0"/>
              </a:rPr>
            </a:br>
            <a:endParaRPr lang="en-US" sz="188" dirty="0">
              <a:latin typeface="Aptos" panose="020B0004020202020204" pitchFamily="34" charset="0"/>
            </a:endParaRPr>
          </a:p>
        </p:txBody>
      </p:sp>
      <p:sp>
        <p:nvSpPr>
          <p:cNvPr id="12" name="TextBox 11">
            <a:extLst>
              <a:ext uri="{FF2B5EF4-FFF2-40B4-BE49-F238E27FC236}">
                <a16:creationId xmlns:a16="http://schemas.microsoft.com/office/drawing/2014/main" id="{4A54E1EE-57C9-3345-B3A8-7231B1330C24}"/>
              </a:ext>
            </a:extLst>
          </p:cNvPr>
          <p:cNvSpPr txBox="1"/>
          <p:nvPr/>
        </p:nvSpPr>
        <p:spPr>
          <a:xfrm>
            <a:off x="0" y="1270517"/>
            <a:ext cx="3974873" cy="5262979"/>
          </a:xfrm>
          <a:prstGeom prst="rect">
            <a:avLst/>
          </a:prstGeom>
          <a:ln>
            <a:noFill/>
            <a:prstDash val="sysDot"/>
          </a:ln>
        </p:spPr>
        <p:style>
          <a:lnRef idx="2">
            <a:schemeClr val="accent2"/>
          </a:lnRef>
          <a:fillRef idx="1">
            <a:schemeClr val="lt1"/>
          </a:fillRef>
          <a:effectRef idx="0">
            <a:schemeClr val="accent2"/>
          </a:effectRef>
          <a:fontRef idx="minor">
            <a:schemeClr val="dk1"/>
          </a:fontRef>
        </p:style>
        <p:txBody>
          <a:bodyPr wrap="square" rtlCol="0">
            <a:spAutoFit/>
          </a:bodyPr>
          <a:lstStyle/>
          <a:p>
            <a:pPr marL="171450" indent="-171450" algn="just">
              <a:buFont typeface="Arial" panose="020B0604020202020204" pitchFamily="34" charset="0"/>
              <a:buChar char="•"/>
            </a:pPr>
            <a:r>
              <a:rPr lang="en-US" sz="800" dirty="0">
                <a:solidFill>
                  <a:schemeClr val="tx1"/>
                </a:solidFill>
                <a:latin typeface="Aptos" panose="020B0004020202020204" pitchFamily="34" charset="0"/>
              </a:rPr>
              <a:t>Individuals with left-hemisphere damage (LHD), right-hemisphere damage (RHD), dementia, mild cognitive impairment (MCI), traumatic brain injury (TBI), and healthy controls are characterized by overlapping clinical profiles affecting communication and social interaction. </a:t>
            </a:r>
          </a:p>
          <a:p>
            <a:pPr marL="171450" indent="-171450" algn="just">
              <a:buFont typeface="Arial" panose="020B0604020202020204" pitchFamily="34" charset="0"/>
              <a:buChar char="•"/>
            </a:pPr>
            <a:r>
              <a:rPr lang="en-US" sz="800" dirty="0">
                <a:solidFill>
                  <a:schemeClr val="tx1"/>
                </a:solidFill>
                <a:latin typeface="Aptos" panose="020B0004020202020204" pitchFamily="34" charset="0"/>
              </a:rPr>
              <a:t>Language provides a rich, non-invasive window into neurological health, yet objective and scalable methods to automatically differentiate between conditions with are lacking. </a:t>
            </a:r>
          </a:p>
          <a:p>
            <a:pPr algn="just"/>
            <a:endParaRPr lang="en-US" sz="800" dirty="0">
              <a:solidFill>
                <a:schemeClr val="tx1"/>
              </a:solidFill>
              <a:latin typeface="Aptos" panose="020B0004020202020204" pitchFamily="34" charset="0"/>
            </a:endParaRPr>
          </a:p>
          <a:p>
            <a:pPr algn="just"/>
            <a:endParaRPr lang="en-US" sz="800" dirty="0">
              <a:solidFill>
                <a:schemeClr val="tx1"/>
              </a:solidFill>
              <a:latin typeface="Aptos" panose="020B0004020202020204" pitchFamily="34" charset="0"/>
            </a:endParaRPr>
          </a:p>
          <a:p>
            <a:pPr algn="just"/>
            <a:endParaRPr lang="en-US" sz="800" dirty="0">
              <a:solidFill>
                <a:schemeClr val="tx1"/>
              </a:solidFill>
              <a:latin typeface="Aptos" panose="020B0004020202020204" pitchFamily="34" charset="0"/>
            </a:endParaRPr>
          </a:p>
          <a:p>
            <a:pPr marL="171450" indent="-171450" algn="just">
              <a:buFont typeface="Arial" panose="020B0604020202020204" pitchFamily="34" charset="0"/>
              <a:buChar char="•"/>
            </a:pPr>
            <a:r>
              <a:rPr lang="en-US" sz="800" dirty="0">
                <a:solidFill>
                  <a:schemeClr val="tx1"/>
                </a:solidFill>
                <a:latin typeface="Aptos" panose="020B0004020202020204" pitchFamily="34" charset="0"/>
              </a:rPr>
              <a:t>This study developed comprehensive neurolinguistic computational measures of these conditions evaluated on corpora and develop a multiclass ML screening and language assessment model (NeuroScreen). </a:t>
            </a:r>
          </a:p>
          <a:p>
            <a:pPr marL="171450" indent="-171450" algn="just">
              <a:buFont typeface="Arial" panose="020B0604020202020204" pitchFamily="34" charset="0"/>
              <a:buChar char="•"/>
            </a:pPr>
            <a:endParaRPr lang="en-US" sz="800" dirty="0">
              <a:solidFill>
                <a:schemeClr val="tx1"/>
              </a:solidFill>
              <a:latin typeface="Aptos" panose="020B0004020202020204" pitchFamily="34" charset="0"/>
            </a:endParaRPr>
          </a:p>
          <a:p>
            <a:pPr algn="just"/>
            <a:endParaRPr lang="en-US" sz="800" dirty="0">
              <a:solidFill>
                <a:schemeClr val="tx1"/>
              </a:solidFill>
              <a:latin typeface="Aptos" panose="020B0004020202020204" pitchFamily="34" charset="0"/>
            </a:endParaRPr>
          </a:p>
          <a:p>
            <a:pPr algn="just"/>
            <a:endParaRPr lang="en-US" sz="800" dirty="0">
              <a:solidFill>
                <a:schemeClr val="tx1"/>
              </a:solidFill>
              <a:latin typeface="Aptos" panose="020B0004020202020204" pitchFamily="34" charset="0"/>
            </a:endParaRPr>
          </a:p>
          <a:p>
            <a:pPr marL="171450" indent="-171450" algn="just">
              <a:buFont typeface="Arial" panose="020B0604020202020204" pitchFamily="34" charset="0"/>
              <a:buChar char="•"/>
            </a:pPr>
            <a:r>
              <a:rPr lang="en-US" sz="800" dirty="0">
                <a:solidFill>
                  <a:schemeClr val="tx1"/>
                </a:solidFill>
                <a:latin typeface="Aptos" panose="020B0004020202020204" pitchFamily="34" charset="0"/>
              </a:rPr>
              <a:t>The individuals for this study were drawn from Neural Databank collected and developed by the second author (Stark et al., 2023), now part of the Aphasia Bank, and data from the TalkBank consortium (https://</a:t>
            </a:r>
            <a:r>
              <a:rPr lang="en-US" sz="800" dirty="0" err="1">
                <a:solidFill>
                  <a:schemeClr val="tx1"/>
                </a:solidFill>
                <a:latin typeface="Aptos" panose="020B0004020202020204" pitchFamily="34" charset="0"/>
              </a:rPr>
              <a:t>talkbank.org</a:t>
            </a:r>
            <a:r>
              <a:rPr lang="en-US" sz="800" dirty="0">
                <a:solidFill>
                  <a:schemeClr val="tx1"/>
                </a:solidFill>
                <a:latin typeface="Aptos" panose="020B0004020202020204" pitchFamily="34" charset="0"/>
              </a:rPr>
              <a:t>), which following a similar protocol. Each clinical bank (e.g., AphasiaBank, RHDBank) has an established discourse protocol that elicits a variety of discourse genres (</a:t>
            </a:r>
            <a:r>
              <a:rPr lang="en-US" sz="800" dirty="0" err="1">
                <a:solidFill>
                  <a:schemeClr val="tx1"/>
                </a:solidFill>
                <a:latin typeface="Aptos" panose="020B0004020202020204" pitchFamily="34" charset="0"/>
              </a:rPr>
              <a:t>MacWhinney</a:t>
            </a:r>
            <a:r>
              <a:rPr lang="en-US" sz="800" dirty="0">
                <a:solidFill>
                  <a:schemeClr val="tx1"/>
                </a:solidFill>
                <a:latin typeface="Aptos" panose="020B0004020202020204" pitchFamily="34" charset="0"/>
              </a:rPr>
              <a:t>, 2025).</a:t>
            </a:r>
          </a:p>
          <a:p>
            <a:pPr marL="171450" indent="-171450" algn="just">
              <a:buFont typeface="Arial" panose="020B0604020202020204" pitchFamily="34" charset="0"/>
              <a:buChar char="•"/>
            </a:pPr>
            <a:r>
              <a:rPr lang="en-US" sz="800" dirty="0">
                <a:solidFill>
                  <a:schemeClr val="tx1"/>
                </a:solidFill>
                <a:latin typeface="Aptos" panose="020B0004020202020204" pitchFamily="34" charset="0"/>
              </a:rPr>
              <a:t>Employing natural language processing (NLP) via the Open Brain AI platform (</a:t>
            </a:r>
            <a:r>
              <a:rPr lang="en-US" sz="800" dirty="0">
                <a:solidFill>
                  <a:schemeClr val="tx1"/>
                </a:solidFill>
                <a:latin typeface="Aptos" panose="020B0004020202020204" pitchFamily="34" charset="0"/>
                <a:hlinkClick r:id="rId4">
                  <a:extLst>
                    <a:ext uri="{A12FA001-AC4F-418D-AE19-62706E023703}">
                      <ahyp:hlinkClr xmlns:ahyp="http://schemas.microsoft.com/office/drawing/2018/hyperlinkcolor" val="tx"/>
                    </a:ext>
                  </a:extLst>
                </a:hlinkClick>
              </a:rPr>
              <a:t>http://openbrainai.com</a:t>
            </a:r>
            <a:r>
              <a:rPr lang="en-US" sz="800" dirty="0">
                <a:solidFill>
                  <a:schemeClr val="tx1"/>
                </a:solidFill>
                <a:latin typeface="Aptos" panose="020B0004020202020204" pitchFamily="34" charset="0"/>
              </a:rPr>
              <a:t>), we extracted multiple linguistic features from the speech samples, including readability, lexical richness, phonology, morphology, syntax, and semantics. </a:t>
            </a:r>
          </a:p>
          <a:p>
            <a:pPr marL="171450" indent="-171450" algn="just">
              <a:buFont typeface="Arial" panose="020B0604020202020204" pitchFamily="34" charset="0"/>
              <a:buChar char="•"/>
            </a:pPr>
            <a:r>
              <a:rPr lang="en-US" sz="800" dirty="0">
                <a:solidFill>
                  <a:schemeClr val="tx1"/>
                </a:solidFill>
                <a:latin typeface="Aptos" panose="020B0004020202020204" pitchFamily="34" charset="0"/>
              </a:rPr>
              <a:t>A Deep Neural Network architecture (DNN) classifies these conditions from linguistic features with high accuracy (up to 91%). </a:t>
            </a:r>
          </a:p>
          <a:p>
            <a:pPr marL="171450" indent="-171450" algn="just">
              <a:buFont typeface="Arial" panose="020B0604020202020204" pitchFamily="34" charset="0"/>
              <a:buChar char="•"/>
            </a:pPr>
            <a:r>
              <a:rPr lang="en-US" sz="800" dirty="0">
                <a:solidFill>
                  <a:schemeClr val="tx1"/>
                </a:solidFill>
                <a:latin typeface="Aptos" panose="020B0004020202020204" pitchFamily="34" charset="0"/>
              </a:rPr>
              <a:t>A linear mixed-effects model approach was employed to determine the biomarkers of the neurological conditions, revealing distinct, quantitative neurolinguistic properties.</a:t>
            </a:r>
          </a:p>
          <a:p>
            <a:pPr marL="171450" indent="-171450" algn="just">
              <a:buFont typeface="Arial" panose="020B0604020202020204" pitchFamily="34" charset="0"/>
              <a:buChar char="•"/>
            </a:pPr>
            <a:endParaRPr lang="en-US" sz="800" dirty="0">
              <a:solidFill>
                <a:schemeClr val="tx1"/>
              </a:solidFill>
              <a:latin typeface="Aptos" panose="020B0004020202020204" pitchFamily="34" charset="0"/>
            </a:endParaRPr>
          </a:p>
          <a:p>
            <a:pPr marL="171450" indent="-171450" algn="just">
              <a:buFont typeface="Arial" panose="020B0604020202020204" pitchFamily="34" charset="0"/>
              <a:buChar char="•"/>
            </a:pPr>
            <a:endParaRPr lang="en-US" sz="800" dirty="0">
              <a:solidFill>
                <a:schemeClr val="tx1"/>
              </a:solidFill>
              <a:latin typeface="Aptos" panose="020B0004020202020204" pitchFamily="34" charset="0"/>
            </a:endParaRPr>
          </a:p>
          <a:p>
            <a:pPr marL="171450" indent="-171450" algn="just">
              <a:buFont typeface="Arial" panose="020B0604020202020204" pitchFamily="34" charset="0"/>
              <a:buChar char="•"/>
            </a:pPr>
            <a:endParaRPr lang="en-US" sz="800" dirty="0">
              <a:solidFill>
                <a:schemeClr val="tx1"/>
              </a:solidFill>
              <a:latin typeface="Aptos" panose="020B0004020202020204" pitchFamily="34" charset="0"/>
            </a:endParaRPr>
          </a:p>
          <a:p>
            <a:pPr marL="171450" indent="-171450" algn="just">
              <a:buFont typeface="Arial" panose="020B0604020202020204" pitchFamily="34" charset="0"/>
              <a:buChar char="•"/>
            </a:pPr>
            <a:endParaRPr lang="en-US" sz="800" dirty="0">
              <a:solidFill>
                <a:schemeClr val="tx1"/>
              </a:solidFill>
              <a:latin typeface="Aptos" panose="020B0004020202020204" pitchFamily="34" charset="0"/>
            </a:endParaRPr>
          </a:p>
          <a:p>
            <a:pPr marL="171450" indent="-171450" algn="just">
              <a:buFont typeface="Arial" panose="020B0604020202020204" pitchFamily="34" charset="0"/>
              <a:buChar char="•"/>
            </a:pPr>
            <a:r>
              <a:rPr lang="en-US" sz="800" dirty="0">
                <a:solidFill>
                  <a:schemeClr val="tx1"/>
                </a:solidFill>
                <a:latin typeface="Aptos" panose="020B0004020202020204" pitchFamily="34" charset="0"/>
              </a:rPr>
              <a:t> LHD and TBI show widespread deficits in syntax and phonology; MCI is characterized by fine-grained simplification; patients with dementia present with specific </a:t>
            </a:r>
            <a:r>
              <a:rPr lang="en-US" sz="800" dirty="0" err="1">
                <a:solidFill>
                  <a:schemeClr val="tx1"/>
                </a:solidFill>
                <a:latin typeface="Aptos" panose="020B0004020202020204" pitchFamily="34" charset="0"/>
              </a:rPr>
              <a:t>lexico</a:t>
            </a:r>
            <a:r>
              <a:rPr lang="en-US" sz="800" dirty="0">
                <a:solidFill>
                  <a:schemeClr val="tx1"/>
                </a:solidFill>
                <a:latin typeface="Aptos" panose="020B0004020202020204" pitchFamily="34" charset="0"/>
              </a:rPr>
              <a:t>-semantic impairments; and RHD shows the most preserved profile. </a:t>
            </a:r>
          </a:p>
          <a:p>
            <a:pPr marL="171450" indent="-171450" algn="just">
              <a:buFont typeface="Arial" panose="020B0604020202020204" pitchFamily="34" charset="0"/>
              <a:buChar char="•"/>
            </a:pPr>
            <a:r>
              <a:rPr lang="en-US" sz="800" dirty="0">
                <a:solidFill>
                  <a:schemeClr val="tx1"/>
                </a:solidFill>
                <a:latin typeface="Aptos" panose="020B0004020202020204" pitchFamily="34" charset="0"/>
              </a:rPr>
              <a:t>Ultimately, the outcomes provide an automatic detection and classification model of key neurological conditions affecting language, along with a novel set of validated neurological markers for facilitating differential diagnosis, remote monitoring, and personalized neurological care. </a:t>
            </a:r>
          </a:p>
        </p:txBody>
      </p:sp>
      <p:sp>
        <p:nvSpPr>
          <p:cNvPr id="17" name="TextBox 16">
            <a:extLst>
              <a:ext uri="{FF2B5EF4-FFF2-40B4-BE49-F238E27FC236}">
                <a16:creationId xmlns:a16="http://schemas.microsoft.com/office/drawing/2014/main" id="{DA6F18B5-10A3-0C4A-A0F7-E5C087DD1CFE}"/>
              </a:ext>
            </a:extLst>
          </p:cNvPr>
          <p:cNvSpPr txBox="1"/>
          <p:nvPr/>
        </p:nvSpPr>
        <p:spPr>
          <a:xfrm>
            <a:off x="174286" y="903263"/>
            <a:ext cx="3800588" cy="300082"/>
          </a:xfrm>
          <a:prstGeom prst="rect">
            <a:avLst/>
          </a:prstGeom>
          <a:solidFill>
            <a:schemeClr val="accent1">
              <a:lumMod val="75000"/>
            </a:schemeClr>
          </a:solidFill>
        </p:spPr>
        <p:txBody>
          <a:bodyPr wrap="square" rtlCol="0">
            <a:spAutoFit/>
          </a:bodyPr>
          <a:lstStyle/>
          <a:p>
            <a:r>
              <a:rPr lang="en-US" sz="1350" dirty="0">
                <a:ln>
                  <a:solidFill>
                    <a:schemeClr val="accent4">
                      <a:lumMod val="40000"/>
                      <a:lumOff val="60000"/>
                    </a:schemeClr>
                  </a:solidFill>
                </a:ln>
                <a:solidFill>
                  <a:schemeClr val="accent4">
                    <a:lumMod val="20000"/>
                    <a:lumOff val="80000"/>
                  </a:schemeClr>
                </a:solidFill>
                <a:latin typeface="Aptos" panose="020B0004020202020204" pitchFamily="34" charset="0"/>
              </a:rPr>
              <a:t>Introduction</a:t>
            </a:r>
          </a:p>
        </p:txBody>
      </p:sp>
      <p:sp>
        <p:nvSpPr>
          <p:cNvPr id="33" name="TextBox 32">
            <a:extLst>
              <a:ext uri="{FF2B5EF4-FFF2-40B4-BE49-F238E27FC236}">
                <a16:creationId xmlns:a16="http://schemas.microsoft.com/office/drawing/2014/main" id="{C3DC4991-0D47-1D4B-B8E1-45622C8AE45F}"/>
              </a:ext>
            </a:extLst>
          </p:cNvPr>
          <p:cNvSpPr txBox="1"/>
          <p:nvPr/>
        </p:nvSpPr>
        <p:spPr>
          <a:xfrm>
            <a:off x="174285" y="2189021"/>
            <a:ext cx="3800588" cy="300082"/>
          </a:xfrm>
          <a:prstGeom prst="rect">
            <a:avLst/>
          </a:prstGeom>
          <a:solidFill>
            <a:schemeClr val="accent1">
              <a:lumMod val="75000"/>
            </a:schemeClr>
          </a:solidFill>
        </p:spPr>
        <p:txBody>
          <a:bodyPr wrap="square" rtlCol="0">
            <a:spAutoFit/>
          </a:bodyPr>
          <a:lstStyle/>
          <a:p>
            <a:r>
              <a:rPr lang="en-US" sz="1350" dirty="0">
                <a:ln>
                  <a:solidFill>
                    <a:schemeClr val="accent4">
                      <a:lumMod val="40000"/>
                      <a:lumOff val="60000"/>
                    </a:schemeClr>
                  </a:solidFill>
                </a:ln>
                <a:solidFill>
                  <a:schemeClr val="accent4">
                    <a:lumMod val="20000"/>
                    <a:lumOff val="80000"/>
                  </a:schemeClr>
                </a:solidFill>
                <a:latin typeface="Aptos" panose="020B0004020202020204" pitchFamily="34" charset="0"/>
              </a:rPr>
              <a:t>Goals</a:t>
            </a:r>
          </a:p>
        </p:txBody>
      </p:sp>
      <p:sp>
        <p:nvSpPr>
          <p:cNvPr id="6" name="TextBox 5">
            <a:extLst>
              <a:ext uri="{FF2B5EF4-FFF2-40B4-BE49-F238E27FC236}">
                <a16:creationId xmlns:a16="http://schemas.microsoft.com/office/drawing/2014/main" id="{552A2DE1-DD2C-5C85-7D8E-44BEE2D69CFA}"/>
              </a:ext>
            </a:extLst>
          </p:cNvPr>
          <p:cNvSpPr txBox="1"/>
          <p:nvPr/>
        </p:nvSpPr>
        <p:spPr>
          <a:xfrm>
            <a:off x="4038462" y="904450"/>
            <a:ext cx="8153538" cy="300082"/>
          </a:xfrm>
          <a:prstGeom prst="rect">
            <a:avLst/>
          </a:prstGeom>
          <a:solidFill>
            <a:schemeClr val="accent1">
              <a:lumMod val="75000"/>
            </a:schemeClr>
          </a:solidFill>
        </p:spPr>
        <p:txBody>
          <a:bodyPr wrap="square" rtlCol="0">
            <a:spAutoFit/>
          </a:bodyPr>
          <a:lstStyle/>
          <a:p>
            <a:r>
              <a:rPr lang="en-US" sz="1350" dirty="0">
                <a:ln>
                  <a:solidFill>
                    <a:schemeClr val="accent4">
                      <a:lumMod val="40000"/>
                      <a:lumOff val="60000"/>
                    </a:schemeClr>
                  </a:solidFill>
                </a:ln>
                <a:solidFill>
                  <a:schemeClr val="accent4">
                    <a:lumMod val="20000"/>
                    <a:lumOff val="80000"/>
                  </a:schemeClr>
                </a:solidFill>
                <a:latin typeface="Aptos" panose="020B0004020202020204" pitchFamily="34" charset="0"/>
              </a:rPr>
              <a:t>Results</a:t>
            </a:r>
          </a:p>
        </p:txBody>
      </p:sp>
      <p:pic>
        <p:nvPicPr>
          <p:cNvPr id="7" name="Picture 2" descr="Logo - University of Oslo">
            <a:extLst>
              <a:ext uri="{FF2B5EF4-FFF2-40B4-BE49-F238E27FC236}">
                <a16:creationId xmlns:a16="http://schemas.microsoft.com/office/drawing/2014/main" id="{EA152629-F86D-4BAE-53E3-56CA87C33F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7984" y="30944"/>
            <a:ext cx="828000" cy="828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DCCA5C5-7150-5CA8-C64F-6163F249CE34}"/>
              </a:ext>
            </a:extLst>
          </p:cNvPr>
          <p:cNvSpPr txBox="1"/>
          <p:nvPr/>
        </p:nvSpPr>
        <p:spPr>
          <a:xfrm>
            <a:off x="174285" y="2933648"/>
            <a:ext cx="3800588" cy="300082"/>
          </a:xfrm>
          <a:prstGeom prst="rect">
            <a:avLst/>
          </a:prstGeom>
          <a:solidFill>
            <a:schemeClr val="accent1">
              <a:lumMod val="75000"/>
            </a:schemeClr>
          </a:solidFill>
        </p:spPr>
        <p:txBody>
          <a:bodyPr wrap="square" rtlCol="0">
            <a:spAutoFit/>
          </a:bodyPr>
          <a:lstStyle/>
          <a:p>
            <a:r>
              <a:rPr lang="en-US" sz="1350" dirty="0">
                <a:ln>
                  <a:solidFill>
                    <a:schemeClr val="accent4">
                      <a:lumMod val="40000"/>
                      <a:lumOff val="60000"/>
                    </a:schemeClr>
                  </a:solidFill>
                </a:ln>
                <a:solidFill>
                  <a:schemeClr val="accent4">
                    <a:lumMod val="20000"/>
                    <a:lumOff val="80000"/>
                  </a:schemeClr>
                </a:solidFill>
                <a:latin typeface="Aptos" panose="020B0004020202020204" pitchFamily="34" charset="0"/>
              </a:rPr>
              <a:t>Methods</a:t>
            </a:r>
          </a:p>
        </p:txBody>
      </p:sp>
      <p:pic>
        <p:nvPicPr>
          <p:cNvPr id="30" name="Picture 29" descr="A map of a disease&#10;&#10;AI-generated content may be incorrect.">
            <a:extLst>
              <a:ext uri="{FF2B5EF4-FFF2-40B4-BE49-F238E27FC236}">
                <a16:creationId xmlns:a16="http://schemas.microsoft.com/office/drawing/2014/main" id="{85467D72-1000-0C91-B70E-0276CE4B46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17128" y="4579595"/>
            <a:ext cx="3974873" cy="2153461"/>
          </a:xfrm>
          <a:prstGeom prst="rect">
            <a:avLst/>
          </a:prstGeom>
        </p:spPr>
      </p:pic>
      <p:sp>
        <p:nvSpPr>
          <p:cNvPr id="32" name="TextBox 31">
            <a:extLst>
              <a:ext uri="{FF2B5EF4-FFF2-40B4-BE49-F238E27FC236}">
                <a16:creationId xmlns:a16="http://schemas.microsoft.com/office/drawing/2014/main" id="{31996C34-E552-2766-F1DA-5720E70736AA}"/>
              </a:ext>
            </a:extLst>
          </p:cNvPr>
          <p:cNvSpPr txBox="1"/>
          <p:nvPr/>
        </p:nvSpPr>
        <p:spPr>
          <a:xfrm>
            <a:off x="8311855" y="6683629"/>
            <a:ext cx="3785417" cy="215444"/>
          </a:xfrm>
          <a:prstGeom prst="rect">
            <a:avLst/>
          </a:prstGeom>
          <a:noFill/>
        </p:spPr>
        <p:txBody>
          <a:bodyPr wrap="square">
            <a:spAutoFit/>
          </a:bodyPr>
          <a:lstStyle/>
          <a:p>
            <a:r>
              <a:rPr lang="en-US" sz="800" dirty="0"/>
              <a:t>Fig.1 </a:t>
            </a:r>
            <a:r>
              <a:rPr lang="en-US" sz="800" b="1" dirty="0"/>
              <a:t>UMAP visualization of linguistic profiles colored by clinical diagnosis. </a:t>
            </a:r>
          </a:p>
        </p:txBody>
      </p:sp>
      <p:graphicFrame>
        <p:nvGraphicFramePr>
          <p:cNvPr id="34" name="Table 33">
            <a:extLst>
              <a:ext uri="{FF2B5EF4-FFF2-40B4-BE49-F238E27FC236}">
                <a16:creationId xmlns:a16="http://schemas.microsoft.com/office/drawing/2014/main" id="{D4A5E27D-6FFD-8B8C-D348-77A7143C82DC}"/>
              </a:ext>
            </a:extLst>
          </p:cNvPr>
          <p:cNvGraphicFramePr>
            <a:graphicFrameLocks noGrp="1"/>
          </p:cNvGraphicFramePr>
          <p:nvPr/>
        </p:nvGraphicFramePr>
        <p:xfrm>
          <a:off x="4038462" y="1203345"/>
          <a:ext cx="8153539" cy="3376250"/>
        </p:xfrm>
        <a:graphic>
          <a:graphicData uri="http://schemas.openxmlformats.org/drawingml/2006/table">
            <a:tbl>
              <a:tblPr firstRow="1" firstCol="1" bandRow="1">
                <a:tableStyleId>{5C22544A-7EE6-4342-B048-85BDC9FD1C3A}</a:tableStyleId>
              </a:tblPr>
              <a:tblGrid>
                <a:gridCol w="960679">
                  <a:extLst>
                    <a:ext uri="{9D8B030D-6E8A-4147-A177-3AD203B41FA5}">
                      <a16:colId xmlns:a16="http://schemas.microsoft.com/office/drawing/2014/main" val="1954184026"/>
                    </a:ext>
                  </a:extLst>
                </a:gridCol>
                <a:gridCol w="1595150">
                  <a:extLst>
                    <a:ext uri="{9D8B030D-6E8A-4147-A177-3AD203B41FA5}">
                      <a16:colId xmlns:a16="http://schemas.microsoft.com/office/drawing/2014/main" val="129345306"/>
                    </a:ext>
                  </a:extLst>
                </a:gridCol>
                <a:gridCol w="1440202">
                  <a:extLst>
                    <a:ext uri="{9D8B030D-6E8A-4147-A177-3AD203B41FA5}">
                      <a16:colId xmlns:a16="http://schemas.microsoft.com/office/drawing/2014/main" val="305167305"/>
                    </a:ext>
                  </a:extLst>
                </a:gridCol>
                <a:gridCol w="1335818">
                  <a:extLst>
                    <a:ext uri="{9D8B030D-6E8A-4147-A177-3AD203B41FA5}">
                      <a16:colId xmlns:a16="http://schemas.microsoft.com/office/drawing/2014/main" val="3899191127"/>
                    </a:ext>
                  </a:extLst>
                </a:gridCol>
                <a:gridCol w="1135200">
                  <a:extLst>
                    <a:ext uri="{9D8B030D-6E8A-4147-A177-3AD203B41FA5}">
                      <a16:colId xmlns:a16="http://schemas.microsoft.com/office/drawing/2014/main" val="4092308196"/>
                    </a:ext>
                  </a:extLst>
                </a:gridCol>
                <a:gridCol w="1686490">
                  <a:extLst>
                    <a:ext uri="{9D8B030D-6E8A-4147-A177-3AD203B41FA5}">
                      <a16:colId xmlns:a16="http://schemas.microsoft.com/office/drawing/2014/main" val="3514321227"/>
                    </a:ext>
                  </a:extLst>
                </a:gridCol>
              </a:tblGrid>
              <a:tr h="360000">
                <a:tc>
                  <a:txBody>
                    <a:bodyPr/>
                    <a:lstStyle/>
                    <a:p>
                      <a:pPr algn="l">
                        <a:lnSpc>
                          <a:spcPct val="150000"/>
                        </a:lnSpc>
                        <a:spcAft>
                          <a:spcPts val="1000"/>
                        </a:spcAft>
                        <a:buNone/>
                      </a:pPr>
                      <a:r>
                        <a:rPr lang="en-US" sz="800" kern="100" dirty="0">
                          <a:effectLst/>
                        </a:rPr>
                        <a:t>Group</a:t>
                      </a:r>
                      <a:endParaRPr lang="en-US" sz="800" kern="100" dirty="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a:effectLst/>
                        </a:rPr>
                        <a:t>Lexicon &amp; Vocabulary</a:t>
                      </a:r>
                      <a:endParaRPr lang="en-US" sz="800" kern="10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a:effectLst/>
                        </a:rPr>
                        <a:t>Phonology &amp; Morphology</a:t>
                      </a:r>
                      <a:endParaRPr lang="en-US" sz="800" kern="10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dirty="0">
                          <a:effectLst/>
                        </a:rPr>
                        <a:t>Syntax &amp; Structure</a:t>
                      </a:r>
                      <a:endParaRPr lang="en-US" sz="800" kern="100" dirty="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a:effectLst/>
                        </a:rPr>
                        <a:t>Readability &amp; Complexity</a:t>
                      </a:r>
                      <a:endParaRPr lang="en-US" sz="800" kern="10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a:effectLst/>
                        </a:rPr>
                        <a:t>Notable Patterns / Compensations</a:t>
                      </a:r>
                      <a:endParaRPr lang="en-US" sz="800" kern="100">
                        <a:effectLst/>
                        <a:latin typeface="Times New Roman" panose="02020603050405020304" pitchFamily="18" charset="0"/>
                        <a:ea typeface="Times New Roman" panose="02020603050405020304" pitchFamily="18" charset="0"/>
                      </a:endParaRPr>
                    </a:p>
                  </a:txBody>
                  <a:tcPr marL="51115" marR="51115" marT="0" marB="0"/>
                </a:tc>
                <a:extLst>
                  <a:ext uri="{0D108BD9-81ED-4DB2-BD59-A6C34878D82A}">
                    <a16:rowId xmlns:a16="http://schemas.microsoft.com/office/drawing/2014/main" val="640974023"/>
                  </a:ext>
                </a:extLst>
              </a:tr>
              <a:tr h="360000">
                <a:tc>
                  <a:txBody>
                    <a:bodyPr/>
                    <a:lstStyle/>
                    <a:p>
                      <a:pPr algn="l">
                        <a:lnSpc>
                          <a:spcPct val="150000"/>
                        </a:lnSpc>
                        <a:spcAft>
                          <a:spcPts val="1000"/>
                        </a:spcAft>
                        <a:buNone/>
                      </a:pPr>
                      <a:r>
                        <a:rPr lang="en-US" sz="800" kern="100">
                          <a:effectLst/>
                        </a:rPr>
                        <a:t>LHD</a:t>
                      </a:r>
                      <a:endParaRPr lang="en-US" sz="800" kern="10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dirty="0">
                          <a:effectLst/>
                        </a:rPr>
                        <a:t>Fewer total words, lower lexical diversity</a:t>
                      </a:r>
                      <a:endParaRPr lang="en-US" sz="800" kern="100" dirty="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a:effectLst/>
                        </a:rPr>
                        <a:t>Reduced syllable complexity; fewer nouns, verbs, and modifiers</a:t>
                      </a:r>
                      <a:endParaRPr lang="en-US" sz="800" kern="10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a:effectLst/>
                        </a:rPr>
                        <a:t>Shorter, simpler sentences</a:t>
                      </a:r>
                      <a:endParaRPr lang="en-US" sz="800" kern="10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a:effectLst/>
                        </a:rPr>
                        <a:t>Language is markedly easier to read</a:t>
                      </a:r>
                      <a:endParaRPr lang="en-US" sz="800" kern="10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a:effectLst/>
                        </a:rPr>
                        <a:t>Impoverished semantic, lexical, phonological, syntactic output</a:t>
                      </a:r>
                      <a:endParaRPr lang="en-US" sz="800" kern="100">
                        <a:effectLst/>
                        <a:latin typeface="Times New Roman" panose="02020603050405020304" pitchFamily="18" charset="0"/>
                        <a:ea typeface="Times New Roman" panose="02020603050405020304" pitchFamily="18" charset="0"/>
                      </a:endParaRPr>
                    </a:p>
                  </a:txBody>
                  <a:tcPr marL="51115" marR="51115" marT="0" marB="0"/>
                </a:tc>
                <a:extLst>
                  <a:ext uri="{0D108BD9-81ED-4DB2-BD59-A6C34878D82A}">
                    <a16:rowId xmlns:a16="http://schemas.microsoft.com/office/drawing/2014/main" val="4080739254"/>
                  </a:ext>
                </a:extLst>
              </a:tr>
              <a:tr h="360000">
                <a:tc>
                  <a:txBody>
                    <a:bodyPr/>
                    <a:lstStyle/>
                    <a:p>
                      <a:pPr algn="l">
                        <a:lnSpc>
                          <a:spcPct val="150000"/>
                        </a:lnSpc>
                        <a:spcAft>
                          <a:spcPts val="1000"/>
                        </a:spcAft>
                        <a:buNone/>
                      </a:pPr>
                      <a:r>
                        <a:rPr lang="en-US" sz="800" kern="100">
                          <a:effectLst/>
                        </a:rPr>
                        <a:t>TBI</a:t>
                      </a:r>
                      <a:r>
                        <a:rPr lang="en-US" sz="500" kern="100">
                          <a:effectLst/>
                        </a:rPr>
                        <a:t>  </a:t>
                      </a:r>
                      <a:endParaRPr lang="en-US" sz="800" kern="100" dirty="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a:effectLst/>
                        </a:rPr>
                        <a:t>Fewer total and content words but relatively higher diversity within reduced output</a:t>
                      </a:r>
                      <a:endParaRPr lang="en-US" sz="800" kern="10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a:effectLst/>
                        </a:rPr>
                        <a:t>Simpler phonology; mixed morphological use with some compensatory strategies</a:t>
                      </a:r>
                      <a:endParaRPr lang="en-US" sz="800" kern="10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a:effectLst/>
                        </a:rPr>
                        <a:t>Shorter, less complex sentences</a:t>
                      </a:r>
                      <a:endParaRPr lang="en-US" sz="800" kern="10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a:effectLst/>
                        </a:rPr>
                        <a:t>Language objectively simplified</a:t>
                      </a:r>
                      <a:endParaRPr lang="en-US" sz="800" kern="10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a:effectLst/>
                        </a:rPr>
                        <a:t>Varied vocabulary despite reduced output; simpler language in terms of readability; simpler syntax</a:t>
                      </a:r>
                      <a:endParaRPr lang="en-US" sz="800" kern="100">
                        <a:effectLst/>
                        <a:latin typeface="Times New Roman" panose="02020603050405020304" pitchFamily="18" charset="0"/>
                        <a:ea typeface="Times New Roman" panose="02020603050405020304" pitchFamily="18" charset="0"/>
                      </a:endParaRPr>
                    </a:p>
                  </a:txBody>
                  <a:tcPr marL="51115" marR="51115" marT="0" marB="0"/>
                </a:tc>
                <a:extLst>
                  <a:ext uri="{0D108BD9-81ED-4DB2-BD59-A6C34878D82A}">
                    <a16:rowId xmlns:a16="http://schemas.microsoft.com/office/drawing/2014/main" val="2757339759"/>
                  </a:ext>
                </a:extLst>
              </a:tr>
              <a:tr h="360000">
                <a:tc>
                  <a:txBody>
                    <a:bodyPr/>
                    <a:lstStyle/>
                    <a:p>
                      <a:pPr algn="l">
                        <a:lnSpc>
                          <a:spcPct val="150000"/>
                        </a:lnSpc>
                        <a:spcAft>
                          <a:spcPts val="1000"/>
                        </a:spcAft>
                        <a:buNone/>
                      </a:pPr>
                      <a:r>
                        <a:rPr lang="en-US" sz="800" kern="100">
                          <a:effectLst/>
                        </a:rPr>
                        <a:t>Dementia (amnestic)</a:t>
                      </a:r>
                      <a:endParaRPr lang="en-US" sz="800" kern="10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a:effectLst/>
                        </a:rPr>
                        <a:t>Slight reductions in word count and diversity; preference for shorter words</a:t>
                      </a:r>
                      <a:endParaRPr lang="en-US" sz="800" kern="10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dirty="0">
                          <a:effectLst/>
                        </a:rPr>
                        <a:t>Phonology largely intact; mild reductions in some word classes</a:t>
                      </a:r>
                      <a:endParaRPr lang="en-US" sz="800" kern="100" dirty="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dirty="0">
                          <a:effectLst/>
                        </a:rPr>
                        <a:t>Mild reduction in complex structures (e.g., dependent clauses)</a:t>
                      </a:r>
                      <a:endParaRPr lang="en-US" sz="800" kern="100" dirty="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dirty="0">
                          <a:effectLst/>
                        </a:rPr>
                        <a:t>Moderately simplified language</a:t>
                      </a:r>
                      <a:endParaRPr lang="en-US" sz="800" kern="100" dirty="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dirty="0">
                          <a:effectLst/>
                        </a:rPr>
                        <a:t>High individual variability; some objective semantic, lexical, morphological, and syntactic simplification</a:t>
                      </a:r>
                      <a:endParaRPr lang="en-US" sz="800" kern="100" dirty="0">
                        <a:effectLst/>
                        <a:latin typeface="Times New Roman" panose="02020603050405020304" pitchFamily="18" charset="0"/>
                        <a:ea typeface="Times New Roman" panose="02020603050405020304" pitchFamily="18" charset="0"/>
                      </a:endParaRPr>
                    </a:p>
                  </a:txBody>
                  <a:tcPr marL="51115" marR="51115" marT="0" marB="0"/>
                </a:tc>
                <a:extLst>
                  <a:ext uri="{0D108BD9-81ED-4DB2-BD59-A6C34878D82A}">
                    <a16:rowId xmlns:a16="http://schemas.microsoft.com/office/drawing/2014/main" val="1413720630"/>
                  </a:ext>
                </a:extLst>
              </a:tr>
              <a:tr h="360000">
                <a:tc>
                  <a:txBody>
                    <a:bodyPr/>
                    <a:lstStyle/>
                    <a:p>
                      <a:pPr algn="l">
                        <a:lnSpc>
                          <a:spcPct val="150000"/>
                        </a:lnSpc>
                        <a:spcAft>
                          <a:spcPts val="1000"/>
                        </a:spcAft>
                        <a:buNone/>
                      </a:pPr>
                      <a:r>
                        <a:rPr lang="en-US" sz="800" kern="100">
                          <a:effectLst/>
                        </a:rPr>
                        <a:t>MCI (mostly amnestic)</a:t>
                      </a:r>
                      <a:endParaRPr lang="en-US" sz="800" kern="10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a:effectLst/>
                        </a:rPr>
                        <a:t>Fewer total and content words but relatively higher diversity within reduced output</a:t>
                      </a:r>
                      <a:endParaRPr lang="en-US" sz="800" kern="10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a:effectLst/>
                        </a:rPr>
                        <a:t>Mild phonological impairments: morphology largely preserved</a:t>
                      </a:r>
                      <a:endParaRPr lang="en-US" sz="800" kern="10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dirty="0">
                          <a:effectLst/>
                        </a:rPr>
                        <a:t>Shorter sentences; reduced use of complex syntax (e.g., prepositional phrases)</a:t>
                      </a:r>
                      <a:endParaRPr lang="en-US" sz="800" kern="100" dirty="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a:effectLst/>
                        </a:rPr>
                        <a:t>Language simpler and more accessible than controls</a:t>
                      </a:r>
                      <a:endParaRPr lang="en-US" sz="800" kern="10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dirty="0">
                          <a:effectLst/>
                        </a:rPr>
                        <a:t>Varied vocabulary despite reduced output; simpler language in terms of readability; simpler syntax</a:t>
                      </a:r>
                      <a:endParaRPr lang="en-US" sz="800" kern="100" dirty="0">
                        <a:effectLst/>
                        <a:latin typeface="Times New Roman" panose="02020603050405020304" pitchFamily="18" charset="0"/>
                        <a:ea typeface="Times New Roman" panose="02020603050405020304" pitchFamily="18" charset="0"/>
                      </a:endParaRPr>
                    </a:p>
                  </a:txBody>
                  <a:tcPr marL="51115" marR="51115" marT="0" marB="0"/>
                </a:tc>
                <a:extLst>
                  <a:ext uri="{0D108BD9-81ED-4DB2-BD59-A6C34878D82A}">
                    <a16:rowId xmlns:a16="http://schemas.microsoft.com/office/drawing/2014/main" val="2591192151"/>
                  </a:ext>
                </a:extLst>
              </a:tr>
              <a:tr h="360000">
                <a:tc>
                  <a:txBody>
                    <a:bodyPr/>
                    <a:lstStyle/>
                    <a:p>
                      <a:pPr algn="l">
                        <a:lnSpc>
                          <a:spcPct val="150000"/>
                        </a:lnSpc>
                        <a:spcAft>
                          <a:spcPts val="1000"/>
                        </a:spcAft>
                        <a:buNone/>
                      </a:pPr>
                      <a:r>
                        <a:rPr lang="en-US" sz="800" kern="100" dirty="0">
                          <a:effectLst/>
                        </a:rPr>
                        <a:t>RHD</a:t>
                      </a:r>
                      <a:endParaRPr lang="en-US" sz="800" kern="100" dirty="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dirty="0">
                          <a:effectLst/>
                        </a:rPr>
                        <a:t>Similar to healthy controls overall, small decrease in comparative adjectives, second-person pronouns and cardinal numbers</a:t>
                      </a:r>
                      <a:endParaRPr lang="en-US" sz="800" kern="100" dirty="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dirty="0">
                          <a:effectLst/>
                        </a:rPr>
                        <a:t>Phonology and morphology largely intact</a:t>
                      </a:r>
                      <a:endParaRPr lang="en-US" sz="800" kern="100" dirty="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dirty="0">
                          <a:effectLst/>
                        </a:rPr>
                        <a:t>Syntax comparable to controls</a:t>
                      </a:r>
                      <a:endParaRPr lang="en-US" sz="800" kern="100" dirty="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dirty="0">
                          <a:effectLst/>
                        </a:rPr>
                        <a:t>No significant changes</a:t>
                      </a:r>
                      <a:endParaRPr lang="en-US" sz="800" kern="100" dirty="0">
                        <a:effectLst/>
                        <a:latin typeface="Times New Roman" panose="02020603050405020304" pitchFamily="18" charset="0"/>
                        <a:ea typeface="Times New Roman" panose="02020603050405020304" pitchFamily="18" charset="0"/>
                      </a:endParaRPr>
                    </a:p>
                  </a:txBody>
                  <a:tcPr marL="51115" marR="51115" marT="0" marB="0"/>
                </a:tc>
                <a:tc>
                  <a:txBody>
                    <a:bodyPr/>
                    <a:lstStyle/>
                    <a:p>
                      <a:pPr algn="l">
                        <a:lnSpc>
                          <a:spcPct val="150000"/>
                        </a:lnSpc>
                        <a:spcAft>
                          <a:spcPts val="1000"/>
                        </a:spcAft>
                        <a:buNone/>
                      </a:pPr>
                      <a:r>
                        <a:rPr lang="en-US" sz="800" kern="100" dirty="0">
                          <a:effectLst/>
                        </a:rPr>
                        <a:t>Subtle decreases in specific vocabulary (e.g., comparative adjectives)</a:t>
                      </a:r>
                      <a:endParaRPr lang="en-US" sz="800" kern="100" dirty="0">
                        <a:effectLst/>
                        <a:latin typeface="Times New Roman" panose="02020603050405020304" pitchFamily="18" charset="0"/>
                        <a:ea typeface="Times New Roman" panose="02020603050405020304" pitchFamily="18" charset="0"/>
                      </a:endParaRPr>
                    </a:p>
                  </a:txBody>
                  <a:tcPr marL="51115" marR="51115" marT="0" marB="0"/>
                </a:tc>
                <a:extLst>
                  <a:ext uri="{0D108BD9-81ED-4DB2-BD59-A6C34878D82A}">
                    <a16:rowId xmlns:a16="http://schemas.microsoft.com/office/drawing/2014/main" val="3649289256"/>
                  </a:ext>
                </a:extLst>
              </a:tr>
            </a:tbl>
          </a:graphicData>
        </a:graphic>
      </p:graphicFrame>
      <p:pic>
        <p:nvPicPr>
          <p:cNvPr id="38" name="Picture 37">
            <a:extLst>
              <a:ext uri="{FF2B5EF4-FFF2-40B4-BE49-F238E27FC236}">
                <a16:creationId xmlns:a16="http://schemas.microsoft.com/office/drawing/2014/main" id="{08D35C31-2837-0234-F4DF-98118B3BD76C}"/>
              </a:ext>
            </a:extLst>
          </p:cNvPr>
          <p:cNvPicPr>
            <a:picLocks noChangeAspect="1"/>
          </p:cNvPicPr>
          <p:nvPr/>
        </p:nvPicPr>
        <p:blipFill>
          <a:blip r:embed="rId7"/>
          <a:stretch>
            <a:fillRect/>
          </a:stretch>
        </p:blipFill>
        <p:spPr>
          <a:xfrm>
            <a:off x="4180953" y="4655109"/>
            <a:ext cx="3553941" cy="1999092"/>
          </a:xfrm>
          <a:prstGeom prst="rect">
            <a:avLst/>
          </a:prstGeom>
        </p:spPr>
      </p:pic>
      <p:sp>
        <p:nvSpPr>
          <p:cNvPr id="40" name="TextBox 39">
            <a:extLst>
              <a:ext uri="{FF2B5EF4-FFF2-40B4-BE49-F238E27FC236}">
                <a16:creationId xmlns:a16="http://schemas.microsoft.com/office/drawing/2014/main" id="{0560DC6D-211F-0526-BD02-EC7F71B6CE64}"/>
              </a:ext>
            </a:extLst>
          </p:cNvPr>
          <p:cNvSpPr txBox="1"/>
          <p:nvPr/>
        </p:nvSpPr>
        <p:spPr>
          <a:xfrm>
            <a:off x="3880146" y="6679627"/>
            <a:ext cx="6110416" cy="215444"/>
          </a:xfrm>
          <a:prstGeom prst="rect">
            <a:avLst/>
          </a:prstGeom>
          <a:noFill/>
        </p:spPr>
        <p:txBody>
          <a:bodyPr wrap="square">
            <a:spAutoFit/>
          </a:bodyPr>
          <a:lstStyle/>
          <a:p>
            <a:r>
              <a:rPr lang="en-US" sz="800" kern="0" dirty="0">
                <a:effectLst/>
                <a:latin typeface="Times New Roman" panose="02020603050405020304" pitchFamily="18" charset="0"/>
                <a:ea typeface="Times New Roman" panose="02020603050405020304" pitchFamily="18" charset="0"/>
              </a:rPr>
              <a:t>Fig. </a:t>
            </a:r>
            <a:r>
              <a:rPr lang="en-US" sz="800" kern="0" dirty="0">
                <a:latin typeface="Times New Roman" panose="02020603050405020304" pitchFamily="18" charset="0"/>
                <a:ea typeface="Times New Roman" panose="02020603050405020304" pitchFamily="18" charset="0"/>
              </a:rPr>
              <a:t>1.</a:t>
            </a:r>
            <a:r>
              <a:rPr lang="en-US" sz="800" kern="0" dirty="0">
                <a:effectLst/>
                <a:latin typeface="Times New Roman" panose="02020603050405020304" pitchFamily="18" charset="0"/>
                <a:ea typeface="Times New Roman" panose="02020603050405020304" pitchFamily="18" charset="0"/>
              </a:rPr>
              <a:t> </a:t>
            </a:r>
            <a:r>
              <a:rPr lang="en-US" sz="800" b="1" kern="0" dirty="0">
                <a:effectLst/>
                <a:latin typeface="Times New Roman" panose="02020603050405020304" pitchFamily="18" charset="0"/>
                <a:ea typeface="Times New Roman" panose="02020603050405020304" pitchFamily="18" charset="0"/>
              </a:rPr>
              <a:t>NeuroScreen machine learning pipeline architecture for automated neurological assessment.</a:t>
            </a:r>
            <a:r>
              <a:rPr lang="en-US" sz="800" kern="0" dirty="0">
                <a:effectLst/>
                <a:latin typeface="Times New Roman" panose="02020603050405020304" pitchFamily="18" charset="0"/>
                <a:ea typeface="Times New Roman" panose="02020603050405020304" pitchFamily="18" charset="0"/>
              </a:rPr>
              <a:t> </a:t>
            </a:r>
            <a:endParaRPr lang="en-US" sz="800" dirty="0"/>
          </a:p>
        </p:txBody>
      </p:sp>
      <p:sp>
        <p:nvSpPr>
          <p:cNvPr id="41" name="TextBox 40">
            <a:extLst>
              <a:ext uri="{FF2B5EF4-FFF2-40B4-BE49-F238E27FC236}">
                <a16:creationId xmlns:a16="http://schemas.microsoft.com/office/drawing/2014/main" id="{3EB20BA5-48DD-4C1D-1C27-2EF2AC6DE94F}"/>
              </a:ext>
            </a:extLst>
          </p:cNvPr>
          <p:cNvSpPr txBox="1"/>
          <p:nvPr/>
        </p:nvSpPr>
        <p:spPr>
          <a:xfrm>
            <a:off x="206080" y="5196767"/>
            <a:ext cx="3800588" cy="300082"/>
          </a:xfrm>
          <a:prstGeom prst="rect">
            <a:avLst/>
          </a:prstGeom>
          <a:solidFill>
            <a:schemeClr val="accent1">
              <a:lumMod val="75000"/>
            </a:schemeClr>
          </a:solidFill>
        </p:spPr>
        <p:txBody>
          <a:bodyPr wrap="square" rtlCol="0">
            <a:spAutoFit/>
          </a:bodyPr>
          <a:lstStyle/>
          <a:p>
            <a:r>
              <a:rPr lang="en-US" sz="1350" dirty="0">
                <a:ln>
                  <a:solidFill>
                    <a:schemeClr val="accent4">
                      <a:lumMod val="40000"/>
                      <a:lumOff val="60000"/>
                    </a:schemeClr>
                  </a:solidFill>
                </a:ln>
                <a:solidFill>
                  <a:schemeClr val="accent4">
                    <a:lumMod val="20000"/>
                    <a:lumOff val="80000"/>
                  </a:schemeClr>
                </a:solidFill>
                <a:latin typeface="Aptos" panose="020B0004020202020204" pitchFamily="34" charset="0"/>
              </a:rPr>
              <a:t>Discussion</a:t>
            </a:r>
          </a:p>
        </p:txBody>
      </p:sp>
      <p:pic>
        <p:nvPicPr>
          <p:cNvPr id="48" name="Picture 47" descr="A qr code with black squares&#10;&#10;Description automatically generated">
            <a:extLst>
              <a:ext uri="{FF2B5EF4-FFF2-40B4-BE49-F238E27FC236}">
                <a16:creationId xmlns:a16="http://schemas.microsoft.com/office/drawing/2014/main" id="{CDCF865E-2E37-EA9C-9E21-F4BF493C031D}"/>
              </a:ext>
            </a:extLst>
          </p:cNvPr>
          <p:cNvPicPr>
            <a:picLocks noChangeAspect="1"/>
          </p:cNvPicPr>
          <p:nvPr/>
        </p:nvPicPr>
        <p:blipFill>
          <a:blip r:embed="rId8"/>
          <a:stretch>
            <a:fillRect/>
          </a:stretch>
        </p:blipFill>
        <p:spPr>
          <a:xfrm>
            <a:off x="174286" y="75198"/>
            <a:ext cx="731951" cy="731951"/>
          </a:xfrm>
          <a:prstGeom prst="rect">
            <a:avLst/>
          </a:prstGeom>
        </p:spPr>
      </p:pic>
      <p:grpSp>
        <p:nvGrpSpPr>
          <p:cNvPr id="55" name="Group 54">
            <a:extLst>
              <a:ext uri="{FF2B5EF4-FFF2-40B4-BE49-F238E27FC236}">
                <a16:creationId xmlns:a16="http://schemas.microsoft.com/office/drawing/2014/main" id="{D15F256A-3391-A101-B698-B1511EA62CD1}"/>
              </a:ext>
            </a:extLst>
          </p:cNvPr>
          <p:cNvGrpSpPr/>
          <p:nvPr/>
        </p:nvGrpSpPr>
        <p:grpSpPr>
          <a:xfrm>
            <a:off x="952500" y="403888"/>
            <a:ext cx="499751" cy="465789"/>
            <a:chOff x="15508997" y="27076464"/>
            <a:chExt cx="2404876" cy="2364640"/>
          </a:xfrm>
        </p:grpSpPr>
        <p:sp>
          <p:nvSpPr>
            <p:cNvPr id="57" name="Bent Arrow 56">
              <a:extLst>
                <a:ext uri="{FF2B5EF4-FFF2-40B4-BE49-F238E27FC236}">
                  <a16:creationId xmlns:a16="http://schemas.microsoft.com/office/drawing/2014/main" id="{716D9A50-DF5D-D340-69E2-FE86E9FAC621}"/>
                </a:ext>
              </a:extLst>
            </p:cNvPr>
            <p:cNvSpPr/>
            <p:nvPr/>
          </p:nvSpPr>
          <p:spPr bwMode="auto">
            <a:xfrm rot="10800000">
              <a:off x="15508997" y="27324625"/>
              <a:ext cx="2168163" cy="1163369"/>
            </a:xfrm>
            <a:prstGeom prst="bentArrow">
              <a:avLst>
                <a:gd name="adj1" fmla="val 14687"/>
                <a:gd name="adj2" fmla="val 19844"/>
                <a:gd name="adj3" fmla="val 25000"/>
                <a:gd name="adj4" fmla="val 82343"/>
              </a:avLst>
            </a:prstGeom>
            <a:solidFill>
              <a:schemeClr val="accent2"/>
            </a:solidFill>
            <a:ln w="9525" cap="flat" cmpd="sng" algn="ctr">
              <a:noFill/>
              <a:prstDash val="solid"/>
              <a:round/>
              <a:headEnd type="none" w="med" len="med"/>
              <a:tailEnd type="none" w="med" len="med"/>
            </a:ln>
            <a:effectLst/>
          </p:spPr>
          <p:txBody>
            <a:bodyPr vert="horz" wrap="square" lIns="19050" tIns="9525" rIns="19050" bIns="9525" numCol="1" rtlCol="0" anchor="t" anchorCtr="0" compatLnSpc="1">
              <a:prstTxWarp prst="textNoShape">
                <a:avLst/>
              </a:prstTxWarp>
            </a:bodyPr>
            <a:lstStyle/>
            <a:p>
              <a:pPr defTabSz="979970"/>
              <a:endParaRPr lang="nb-NO" sz="792" dirty="0">
                <a:highlight>
                  <a:srgbClr val="FFFF00"/>
                </a:highlight>
                <a:latin typeface="Aptos" panose="020B0004020202020204" pitchFamily="34" charset="0"/>
              </a:endParaRPr>
            </a:p>
          </p:txBody>
        </p:sp>
        <p:pic>
          <p:nvPicPr>
            <p:cNvPr id="58" name="Picture 57">
              <a:extLst>
                <a:ext uri="{FF2B5EF4-FFF2-40B4-BE49-F238E27FC236}">
                  <a16:creationId xmlns:a16="http://schemas.microsoft.com/office/drawing/2014/main" id="{193F6045-B131-5FC7-A7F3-8214B428B327}"/>
                </a:ext>
              </a:extLst>
            </p:cNvPr>
            <p:cNvPicPr>
              <a:picLocks noChangeAspect="1"/>
            </p:cNvPicPr>
            <p:nvPr/>
          </p:nvPicPr>
          <p:blipFill>
            <a:blip r:embed="rId9" cstate="hqprint">
              <a:biLevel thresh="75000"/>
              <a:extLst>
                <a:ext uri="{28A0092B-C50C-407E-A947-70E740481C1C}">
                  <a14:useLocalDpi xmlns:a14="http://schemas.microsoft.com/office/drawing/2010/main" val="0"/>
                </a:ext>
              </a:extLst>
            </a:blip>
            <a:stretch>
              <a:fillRect/>
            </a:stretch>
          </p:blipFill>
          <p:spPr>
            <a:xfrm>
              <a:off x="16446998" y="27076464"/>
              <a:ext cx="1466875" cy="2364640"/>
            </a:xfrm>
            <a:prstGeom prst="rect">
              <a:avLst/>
            </a:prstGeom>
          </p:spPr>
        </p:pic>
      </p:grpSp>
      <p:pic>
        <p:nvPicPr>
          <p:cNvPr id="1031" name="Picture 7">
            <a:extLst>
              <a:ext uri="{FF2B5EF4-FFF2-40B4-BE49-F238E27FC236}">
                <a16:creationId xmlns:a16="http://schemas.microsoft.com/office/drawing/2014/main" id="{69131F2F-EE12-1F87-F0B6-474CF32D20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90562" y="10931"/>
            <a:ext cx="828000" cy="82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672D06A-2523-C30E-38E0-9493876C7D89}"/>
              </a:ext>
            </a:extLst>
          </p:cNvPr>
          <p:cNvSpPr txBox="1"/>
          <p:nvPr/>
        </p:nvSpPr>
        <p:spPr>
          <a:xfrm>
            <a:off x="-13267" y="6542314"/>
            <a:ext cx="3988140" cy="477054"/>
          </a:xfrm>
          <a:prstGeom prst="rect">
            <a:avLst/>
          </a:prstGeom>
          <a:noFill/>
        </p:spPr>
        <p:txBody>
          <a:bodyPr wrap="square">
            <a:spAutoFit/>
          </a:bodyPr>
          <a:lstStyle/>
          <a:p>
            <a:pPr algn="just">
              <a:buNone/>
            </a:pPr>
            <a:r>
              <a:rPr lang="en-US" sz="500" dirty="0">
                <a:effectLst/>
                <a:latin typeface="Aptos" panose="020B0004020202020204" pitchFamily="34" charset="0"/>
                <a:ea typeface="Times New Roman" panose="02020603050405020304" pitchFamily="18" charset="0"/>
                <a:cs typeface="Times New Roman" panose="02020603050405020304" pitchFamily="18" charset="0"/>
              </a:rPr>
              <a:t>Stark,  et al. (2023). Test–retest reliability of </a:t>
            </a:r>
            <a:r>
              <a:rPr lang="en-US" sz="500" dirty="0" err="1">
                <a:effectLst/>
                <a:latin typeface="Aptos" panose="020B0004020202020204" pitchFamily="34" charset="0"/>
                <a:ea typeface="Times New Roman" panose="02020603050405020304" pitchFamily="18" charset="0"/>
                <a:cs typeface="Times New Roman" panose="02020603050405020304" pitchFamily="18" charset="0"/>
              </a:rPr>
              <a:t>microlinguistic</a:t>
            </a:r>
            <a:r>
              <a:rPr lang="en-US" sz="500" dirty="0">
                <a:effectLst/>
                <a:latin typeface="Aptos" panose="020B0004020202020204" pitchFamily="34" charset="0"/>
                <a:ea typeface="Times New Roman" panose="02020603050405020304" pitchFamily="18" charset="0"/>
                <a:cs typeface="Times New Roman" panose="02020603050405020304" pitchFamily="18" charset="0"/>
              </a:rPr>
              <a:t> information derived from spoken discourse in persons with chronic aphasia. </a:t>
            </a:r>
            <a:r>
              <a:rPr lang="en-US" sz="500" i="1" dirty="0">
                <a:effectLst/>
                <a:latin typeface="Aptos" panose="020B0004020202020204" pitchFamily="34" charset="0"/>
                <a:ea typeface="Times New Roman" panose="02020603050405020304" pitchFamily="18" charset="0"/>
                <a:cs typeface="Times New Roman" panose="02020603050405020304" pitchFamily="18" charset="0"/>
              </a:rPr>
              <a:t>JSLH</a:t>
            </a:r>
            <a:endParaRPr lang="en-US" sz="5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r>
              <a:rPr lang="en-US" sz="500" dirty="0"/>
              <a:t>McKinney, W. (2010). </a:t>
            </a:r>
            <a:r>
              <a:rPr lang="en-US" sz="500" i="1" dirty="0"/>
              <a:t>Data Structures for Statistical Computing in Python</a:t>
            </a:r>
            <a:r>
              <a:rPr lang="en-US" sz="500" dirty="0"/>
              <a:t>. </a:t>
            </a:r>
            <a:r>
              <a:rPr lang="en-US" sz="500" u="sng" dirty="0">
                <a:hlinkClick r:id="rId11"/>
              </a:rPr>
              <a:t>https://doi.org/10.25080/Majora-92bf1922-00a</a:t>
            </a:r>
            <a:r>
              <a:rPr lang="en-US" sz="500" dirty="0"/>
              <a:t> </a:t>
            </a:r>
          </a:p>
          <a:p>
            <a:pPr algn="just"/>
            <a:r>
              <a:rPr lang="en-US" sz="500" dirty="0"/>
              <a:t>Themistocleous, C. (2024). Open Brain AI and language assessment. </a:t>
            </a:r>
            <a:r>
              <a:rPr lang="en-US" sz="500" i="1" dirty="0"/>
              <a:t>Frontiers in Human Neuroscience</a:t>
            </a:r>
            <a:r>
              <a:rPr lang="en-US" sz="500" dirty="0"/>
              <a:t>,</a:t>
            </a:r>
            <a:r>
              <a:rPr lang="en-US" sz="500" i="1" dirty="0"/>
              <a:t> 18</a:t>
            </a:r>
            <a:r>
              <a:rPr lang="en-US" sz="500" dirty="0"/>
              <a:t>. </a:t>
            </a:r>
          </a:p>
          <a:p>
            <a:pPr algn="just">
              <a:buNone/>
            </a:pPr>
            <a:endParaRPr lang="en-US" sz="5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buNone/>
            </a:pPr>
            <a:endParaRPr lang="en-US" sz="50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1106127"/>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766</Words>
  <Application>Microsoft Macintosh PowerPoint</Application>
  <PresentationFormat>Widescreen</PresentationFormat>
  <Paragraphs>67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Times New Roman</vt:lpstr>
      <vt:lpstr>Office Theme</vt:lpstr>
      <vt:lpstr> Mapping Patient Linguistic Profiles to Underlying Neurological Conditions using AI Charalambos Themistocleous and Brielle Stark  ¹Department of Special Needs Education, Faculty of Education, University of Oslo, Oslo 0371, Norway ²Speech, Language and Hearing Sciences Department, Indiana University Bloomington, 2631 E Discovery Parkway, Bloomington, IN 47408, USA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Charalampos Themistokleous</dc:creator>
  <cp:lastModifiedBy>Charalampos Themistokleous</cp:lastModifiedBy>
  <cp:revision>4</cp:revision>
  <dcterms:created xsi:type="dcterms:W3CDTF">2025-11-03T20:44:44Z</dcterms:created>
  <dcterms:modified xsi:type="dcterms:W3CDTF">2025-11-03T20:50:15Z</dcterms:modified>
</cp:coreProperties>
</file>