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51206400" cy="38404800"/>
  <p:notesSz cx="6858000" cy="9144000"/>
  <p:defaultTextStyle>
    <a:defPPr>
      <a:defRPr lang="en-US"/>
    </a:defPPr>
    <a:lvl1pPr marL="0" algn="l" defTabSz="2560174" rtl="0" eaLnBrk="1" latinLnBrk="0" hangingPunct="1">
      <a:defRPr sz="10033" kern="1200">
        <a:solidFill>
          <a:schemeClr val="tx1"/>
        </a:solidFill>
        <a:latin typeface="+mn-lt"/>
        <a:ea typeface="+mn-ea"/>
        <a:cs typeface="+mn-cs"/>
      </a:defRPr>
    </a:lvl1pPr>
    <a:lvl2pPr marL="2560174" algn="l" defTabSz="2560174" rtl="0" eaLnBrk="1" latinLnBrk="0" hangingPunct="1">
      <a:defRPr sz="10033" kern="1200">
        <a:solidFill>
          <a:schemeClr val="tx1"/>
        </a:solidFill>
        <a:latin typeface="+mn-lt"/>
        <a:ea typeface="+mn-ea"/>
        <a:cs typeface="+mn-cs"/>
      </a:defRPr>
    </a:lvl2pPr>
    <a:lvl3pPr marL="5120347" algn="l" defTabSz="2560174" rtl="0" eaLnBrk="1" latinLnBrk="0" hangingPunct="1">
      <a:defRPr sz="10033" kern="1200">
        <a:solidFill>
          <a:schemeClr val="tx1"/>
        </a:solidFill>
        <a:latin typeface="+mn-lt"/>
        <a:ea typeface="+mn-ea"/>
        <a:cs typeface="+mn-cs"/>
      </a:defRPr>
    </a:lvl3pPr>
    <a:lvl4pPr marL="7680521" algn="l" defTabSz="2560174" rtl="0" eaLnBrk="1" latinLnBrk="0" hangingPunct="1">
      <a:defRPr sz="10033" kern="1200">
        <a:solidFill>
          <a:schemeClr val="tx1"/>
        </a:solidFill>
        <a:latin typeface="+mn-lt"/>
        <a:ea typeface="+mn-ea"/>
        <a:cs typeface="+mn-cs"/>
      </a:defRPr>
    </a:lvl4pPr>
    <a:lvl5pPr marL="10240695" algn="l" defTabSz="2560174" rtl="0" eaLnBrk="1" latinLnBrk="0" hangingPunct="1">
      <a:defRPr sz="10033" kern="1200">
        <a:solidFill>
          <a:schemeClr val="tx1"/>
        </a:solidFill>
        <a:latin typeface="+mn-lt"/>
        <a:ea typeface="+mn-ea"/>
        <a:cs typeface="+mn-cs"/>
      </a:defRPr>
    </a:lvl5pPr>
    <a:lvl6pPr marL="12800868" algn="l" defTabSz="2560174" rtl="0" eaLnBrk="1" latinLnBrk="0" hangingPunct="1">
      <a:defRPr sz="10033" kern="1200">
        <a:solidFill>
          <a:schemeClr val="tx1"/>
        </a:solidFill>
        <a:latin typeface="+mn-lt"/>
        <a:ea typeface="+mn-ea"/>
        <a:cs typeface="+mn-cs"/>
      </a:defRPr>
    </a:lvl6pPr>
    <a:lvl7pPr marL="15361042" algn="l" defTabSz="2560174" rtl="0" eaLnBrk="1" latinLnBrk="0" hangingPunct="1">
      <a:defRPr sz="10033" kern="1200">
        <a:solidFill>
          <a:schemeClr val="tx1"/>
        </a:solidFill>
        <a:latin typeface="+mn-lt"/>
        <a:ea typeface="+mn-ea"/>
        <a:cs typeface="+mn-cs"/>
      </a:defRPr>
    </a:lvl7pPr>
    <a:lvl8pPr marL="17921216" algn="l" defTabSz="2560174" rtl="0" eaLnBrk="1" latinLnBrk="0" hangingPunct="1">
      <a:defRPr sz="10033" kern="1200">
        <a:solidFill>
          <a:schemeClr val="tx1"/>
        </a:solidFill>
        <a:latin typeface="+mn-lt"/>
        <a:ea typeface="+mn-ea"/>
        <a:cs typeface="+mn-cs"/>
      </a:defRPr>
    </a:lvl8pPr>
    <a:lvl9pPr marL="20481390" algn="l" defTabSz="2560174" rtl="0" eaLnBrk="1" latinLnBrk="0" hangingPunct="1">
      <a:defRPr sz="1003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3356"/>
  </p:normalViewPr>
  <p:slideViewPr>
    <p:cSldViewPr snapToGrid="0" snapToObjects="1">
      <p:cViewPr varScale="1">
        <p:scale>
          <a:sx n="21" d="100"/>
          <a:sy n="21" d="100"/>
        </p:scale>
        <p:origin x="3016" y="200"/>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33BDB-20FB-314E-87F9-DE70BF7D39D0}" type="datetimeFigureOut">
              <a:rPr lang="en-US" smtClean="0"/>
              <a:t>5/23/25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574DFD-F0AB-A84E-A848-7492D9D8506B}" type="slidenum">
              <a:rPr lang="en-US" smtClean="0"/>
              <a:t>‹#›</a:t>
            </a:fld>
            <a:endParaRPr lang="en-US" dirty="0"/>
          </a:p>
        </p:txBody>
      </p:sp>
    </p:spTree>
    <p:extLst>
      <p:ext uri="{BB962C8B-B14F-4D97-AF65-F5344CB8AC3E}">
        <p14:creationId xmlns:p14="http://schemas.microsoft.com/office/powerpoint/2010/main" val="808542649"/>
      </p:ext>
    </p:extLst>
  </p:cSld>
  <p:clrMap bg1="lt1" tx1="dk1" bg2="lt2" tx2="dk2" accent1="accent1" accent2="accent2" accent3="accent3" accent4="accent4" accent5="accent5" accent6="accent6" hlink="hlink" folHlink="folHlink"/>
  <p:notesStyle>
    <a:lvl1pPr marL="0" algn="l" defTabSz="533370" rtl="0" eaLnBrk="1" latinLnBrk="0" hangingPunct="1">
      <a:defRPr sz="1400" kern="1200">
        <a:solidFill>
          <a:schemeClr val="tx1"/>
        </a:solidFill>
        <a:latin typeface="+mn-lt"/>
        <a:ea typeface="+mn-ea"/>
        <a:cs typeface="+mn-cs"/>
      </a:defRPr>
    </a:lvl1pPr>
    <a:lvl2pPr marL="533370" algn="l" defTabSz="533370" rtl="0" eaLnBrk="1" latinLnBrk="0" hangingPunct="1">
      <a:defRPr sz="1400" kern="1200">
        <a:solidFill>
          <a:schemeClr val="tx1"/>
        </a:solidFill>
        <a:latin typeface="+mn-lt"/>
        <a:ea typeface="+mn-ea"/>
        <a:cs typeface="+mn-cs"/>
      </a:defRPr>
    </a:lvl2pPr>
    <a:lvl3pPr marL="1066739" algn="l" defTabSz="533370" rtl="0" eaLnBrk="1" latinLnBrk="0" hangingPunct="1">
      <a:defRPr sz="1400" kern="1200">
        <a:solidFill>
          <a:schemeClr val="tx1"/>
        </a:solidFill>
        <a:latin typeface="+mn-lt"/>
        <a:ea typeface="+mn-ea"/>
        <a:cs typeface="+mn-cs"/>
      </a:defRPr>
    </a:lvl3pPr>
    <a:lvl4pPr marL="1600109" algn="l" defTabSz="533370" rtl="0" eaLnBrk="1" latinLnBrk="0" hangingPunct="1">
      <a:defRPr sz="1400" kern="1200">
        <a:solidFill>
          <a:schemeClr val="tx1"/>
        </a:solidFill>
        <a:latin typeface="+mn-lt"/>
        <a:ea typeface="+mn-ea"/>
        <a:cs typeface="+mn-cs"/>
      </a:defRPr>
    </a:lvl4pPr>
    <a:lvl5pPr marL="2133478" algn="l" defTabSz="533370" rtl="0" eaLnBrk="1" latinLnBrk="0" hangingPunct="1">
      <a:defRPr sz="1400" kern="1200">
        <a:solidFill>
          <a:schemeClr val="tx1"/>
        </a:solidFill>
        <a:latin typeface="+mn-lt"/>
        <a:ea typeface="+mn-ea"/>
        <a:cs typeface="+mn-cs"/>
      </a:defRPr>
    </a:lvl5pPr>
    <a:lvl6pPr marL="2666848" algn="l" defTabSz="533370" rtl="0" eaLnBrk="1" latinLnBrk="0" hangingPunct="1">
      <a:defRPr sz="1400" kern="1200">
        <a:solidFill>
          <a:schemeClr val="tx1"/>
        </a:solidFill>
        <a:latin typeface="+mn-lt"/>
        <a:ea typeface="+mn-ea"/>
        <a:cs typeface="+mn-cs"/>
      </a:defRPr>
    </a:lvl6pPr>
    <a:lvl7pPr marL="3200217" algn="l" defTabSz="533370" rtl="0" eaLnBrk="1" latinLnBrk="0" hangingPunct="1">
      <a:defRPr sz="1400" kern="1200">
        <a:solidFill>
          <a:schemeClr val="tx1"/>
        </a:solidFill>
        <a:latin typeface="+mn-lt"/>
        <a:ea typeface="+mn-ea"/>
        <a:cs typeface="+mn-cs"/>
      </a:defRPr>
    </a:lvl7pPr>
    <a:lvl8pPr marL="3733587" algn="l" defTabSz="533370" rtl="0" eaLnBrk="1" latinLnBrk="0" hangingPunct="1">
      <a:defRPr sz="1400" kern="1200">
        <a:solidFill>
          <a:schemeClr val="tx1"/>
        </a:solidFill>
        <a:latin typeface="+mn-lt"/>
        <a:ea typeface="+mn-ea"/>
        <a:cs typeface="+mn-cs"/>
      </a:defRPr>
    </a:lvl8pPr>
    <a:lvl9pPr marL="4266956" algn="l" defTabSz="53337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574DFD-F0AB-A84E-A848-7492D9D8506B}" type="slidenum">
              <a:rPr lang="en-US" smtClean="0"/>
              <a:t>1</a:t>
            </a:fld>
            <a:endParaRPr lang="en-US" dirty="0"/>
          </a:p>
        </p:txBody>
      </p:sp>
    </p:spTree>
    <p:extLst>
      <p:ext uri="{BB962C8B-B14F-4D97-AF65-F5344CB8AC3E}">
        <p14:creationId xmlns:p14="http://schemas.microsoft.com/office/powerpoint/2010/main" val="4167068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2"/>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93" indent="0" algn="ctr">
              <a:buNone/>
              <a:defRPr>
                <a:solidFill>
                  <a:schemeClr val="tx1">
                    <a:tint val="75000"/>
                  </a:schemeClr>
                </a:solidFill>
              </a:defRPr>
            </a:lvl2pPr>
            <a:lvl3pPr marL="5120786" indent="0" algn="ctr">
              <a:buNone/>
              <a:defRPr>
                <a:solidFill>
                  <a:schemeClr val="tx1">
                    <a:tint val="75000"/>
                  </a:schemeClr>
                </a:solidFill>
              </a:defRPr>
            </a:lvl3pPr>
            <a:lvl4pPr marL="7681179" indent="0" algn="ctr">
              <a:buNone/>
              <a:defRPr>
                <a:solidFill>
                  <a:schemeClr val="tx1">
                    <a:tint val="75000"/>
                  </a:schemeClr>
                </a:solidFill>
              </a:defRPr>
            </a:lvl4pPr>
            <a:lvl5pPr marL="10241573" indent="0" algn="ctr">
              <a:buNone/>
              <a:defRPr>
                <a:solidFill>
                  <a:schemeClr val="tx1">
                    <a:tint val="75000"/>
                  </a:schemeClr>
                </a:solidFill>
              </a:defRPr>
            </a:lvl5pPr>
            <a:lvl6pPr marL="12801966" indent="0" algn="ctr">
              <a:buNone/>
              <a:defRPr>
                <a:solidFill>
                  <a:schemeClr val="tx1">
                    <a:tint val="75000"/>
                  </a:schemeClr>
                </a:solidFill>
              </a:defRPr>
            </a:lvl6pPr>
            <a:lvl7pPr marL="15362359" indent="0" algn="ctr">
              <a:buNone/>
              <a:defRPr>
                <a:solidFill>
                  <a:schemeClr val="tx1">
                    <a:tint val="75000"/>
                  </a:schemeClr>
                </a:solidFill>
              </a:defRPr>
            </a:lvl7pPr>
            <a:lvl8pPr marL="17922752" indent="0" algn="ctr">
              <a:buNone/>
              <a:defRPr>
                <a:solidFill>
                  <a:schemeClr val="tx1">
                    <a:tint val="75000"/>
                  </a:schemeClr>
                </a:solidFill>
              </a:defRPr>
            </a:lvl8pPr>
            <a:lvl9pPr marL="204831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ED44CF8-F28A-FD4B-83D8-3949F288F6A5}" type="datetimeFigureOut">
              <a:rPr lang="en-US" smtClean="0"/>
              <a:t>5/23/25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DD90E5-D5E9-B549-BDAF-64711A81AC49}" type="slidenum">
              <a:rPr lang="en-US" smtClean="0"/>
              <a:t>‹#›</a:t>
            </a:fld>
            <a:endParaRPr lang="en-US" dirty="0"/>
          </a:p>
        </p:txBody>
      </p:sp>
    </p:spTree>
    <p:extLst>
      <p:ext uri="{BB962C8B-B14F-4D97-AF65-F5344CB8AC3E}">
        <p14:creationId xmlns:p14="http://schemas.microsoft.com/office/powerpoint/2010/main" val="37021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44CF8-F28A-FD4B-83D8-3949F288F6A5}" type="datetimeFigureOut">
              <a:rPr lang="en-US" smtClean="0"/>
              <a:t>5/23/25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DD90E5-D5E9-B549-BDAF-64711A81AC49}" type="slidenum">
              <a:rPr lang="en-US" smtClean="0"/>
              <a:t>‹#›</a:t>
            </a:fld>
            <a:endParaRPr lang="en-US" dirty="0"/>
          </a:p>
        </p:txBody>
      </p:sp>
    </p:spTree>
    <p:extLst>
      <p:ext uri="{BB962C8B-B14F-4D97-AF65-F5344CB8AC3E}">
        <p14:creationId xmlns:p14="http://schemas.microsoft.com/office/powerpoint/2010/main" val="313655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200056" y="7378700"/>
            <a:ext cx="55304688" cy="15729077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285984" y="7378700"/>
            <a:ext cx="165060632" cy="15729077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44CF8-F28A-FD4B-83D8-3949F288F6A5}" type="datetimeFigureOut">
              <a:rPr lang="en-US" smtClean="0"/>
              <a:t>5/23/25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DD90E5-D5E9-B549-BDAF-64711A81AC49}" type="slidenum">
              <a:rPr lang="en-US" smtClean="0"/>
              <a:t>‹#›</a:t>
            </a:fld>
            <a:endParaRPr lang="en-US" dirty="0"/>
          </a:p>
        </p:txBody>
      </p:sp>
    </p:spTree>
    <p:extLst>
      <p:ext uri="{BB962C8B-B14F-4D97-AF65-F5344CB8AC3E}">
        <p14:creationId xmlns:p14="http://schemas.microsoft.com/office/powerpoint/2010/main" val="239451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44CF8-F28A-FD4B-83D8-3949F288F6A5}" type="datetimeFigureOut">
              <a:rPr lang="en-US" smtClean="0"/>
              <a:t>5/23/25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DD90E5-D5E9-B549-BDAF-64711A81AC49}" type="slidenum">
              <a:rPr lang="en-US" smtClean="0"/>
              <a:t>‹#›</a:t>
            </a:fld>
            <a:endParaRPr lang="en-US" dirty="0"/>
          </a:p>
        </p:txBody>
      </p:sp>
    </p:spTree>
    <p:extLst>
      <p:ext uri="{BB962C8B-B14F-4D97-AF65-F5344CB8AC3E}">
        <p14:creationId xmlns:p14="http://schemas.microsoft.com/office/powerpoint/2010/main" val="461854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2" y="24678642"/>
            <a:ext cx="43525440" cy="7627620"/>
          </a:xfrm>
        </p:spPr>
        <p:txBody>
          <a:bodyPr anchor="t"/>
          <a:lstStyle>
            <a:lvl1pPr algn="l">
              <a:defRPr sz="22401" b="1" cap="all"/>
            </a:lvl1pPr>
          </a:lstStyle>
          <a:p>
            <a:r>
              <a:rPr lang="en-US"/>
              <a:t>Click to edit Master title style</a:t>
            </a:r>
          </a:p>
        </p:txBody>
      </p:sp>
      <p:sp>
        <p:nvSpPr>
          <p:cNvPr id="3" name="Text Placeholder 2"/>
          <p:cNvSpPr>
            <a:spLocks noGrp="1"/>
          </p:cNvSpPr>
          <p:nvPr>
            <p:ph type="body" idx="1"/>
          </p:nvPr>
        </p:nvSpPr>
        <p:spPr>
          <a:xfrm>
            <a:off x="4044952" y="16277596"/>
            <a:ext cx="43525440" cy="8401048"/>
          </a:xfrm>
        </p:spPr>
        <p:txBody>
          <a:bodyPr anchor="b"/>
          <a:lstStyle>
            <a:lvl1pPr marL="0" indent="0">
              <a:buNone/>
              <a:defRPr sz="11200">
                <a:solidFill>
                  <a:schemeClr val="tx1">
                    <a:tint val="75000"/>
                  </a:schemeClr>
                </a:solidFill>
              </a:defRPr>
            </a:lvl1pPr>
            <a:lvl2pPr marL="2560393" indent="0">
              <a:buNone/>
              <a:defRPr sz="10034">
                <a:solidFill>
                  <a:schemeClr val="tx1">
                    <a:tint val="75000"/>
                  </a:schemeClr>
                </a:solidFill>
              </a:defRPr>
            </a:lvl2pPr>
            <a:lvl3pPr marL="5120786" indent="0">
              <a:buNone/>
              <a:defRPr sz="8984">
                <a:solidFill>
                  <a:schemeClr val="tx1">
                    <a:tint val="75000"/>
                  </a:schemeClr>
                </a:solidFill>
              </a:defRPr>
            </a:lvl3pPr>
            <a:lvl4pPr marL="7681179" indent="0">
              <a:buNone/>
              <a:defRPr sz="7817">
                <a:solidFill>
                  <a:schemeClr val="tx1">
                    <a:tint val="75000"/>
                  </a:schemeClr>
                </a:solidFill>
              </a:defRPr>
            </a:lvl4pPr>
            <a:lvl5pPr marL="10241573" indent="0">
              <a:buNone/>
              <a:defRPr sz="7817">
                <a:solidFill>
                  <a:schemeClr val="tx1">
                    <a:tint val="75000"/>
                  </a:schemeClr>
                </a:solidFill>
              </a:defRPr>
            </a:lvl5pPr>
            <a:lvl6pPr marL="12801966" indent="0">
              <a:buNone/>
              <a:defRPr sz="7817">
                <a:solidFill>
                  <a:schemeClr val="tx1">
                    <a:tint val="75000"/>
                  </a:schemeClr>
                </a:solidFill>
              </a:defRPr>
            </a:lvl6pPr>
            <a:lvl7pPr marL="15362359" indent="0">
              <a:buNone/>
              <a:defRPr sz="7817">
                <a:solidFill>
                  <a:schemeClr val="tx1">
                    <a:tint val="75000"/>
                  </a:schemeClr>
                </a:solidFill>
              </a:defRPr>
            </a:lvl7pPr>
            <a:lvl8pPr marL="17922752" indent="0">
              <a:buNone/>
              <a:defRPr sz="7817">
                <a:solidFill>
                  <a:schemeClr val="tx1">
                    <a:tint val="75000"/>
                  </a:schemeClr>
                </a:solidFill>
              </a:defRPr>
            </a:lvl8pPr>
            <a:lvl9pPr marL="20483145" indent="0">
              <a:buNone/>
              <a:defRPr sz="781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D44CF8-F28A-FD4B-83D8-3949F288F6A5}" type="datetimeFigureOut">
              <a:rPr lang="en-US" smtClean="0"/>
              <a:t>5/23/25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DD90E5-D5E9-B549-BDAF-64711A81AC49}" type="slidenum">
              <a:rPr lang="en-US" smtClean="0"/>
              <a:t>‹#›</a:t>
            </a:fld>
            <a:endParaRPr lang="en-US" dirty="0"/>
          </a:p>
        </p:txBody>
      </p:sp>
    </p:spTree>
    <p:extLst>
      <p:ext uri="{BB962C8B-B14F-4D97-AF65-F5344CB8AC3E}">
        <p14:creationId xmlns:p14="http://schemas.microsoft.com/office/powerpoint/2010/main" val="3725159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285982" y="43009820"/>
            <a:ext cx="110182660" cy="121659652"/>
          </a:xfrm>
        </p:spPr>
        <p:txBody>
          <a:bodyPr/>
          <a:lstStyle>
            <a:lvl1pPr>
              <a:defRPr sz="15634"/>
            </a:lvl1pPr>
            <a:lvl2pPr>
              <a:defRPr sz="13417"/>
            </a:lvl2pPr>
            <a:lvl3pPr>
              <a:defRPr sz="11200"/>
            </a:lvl3pPr>
            <a:lvl4pPr>
              <a:defRPr sz="10034"/>
            </a:lvl4pPr>
            <a:lvl5pPr>
              <a:defRPr sz="10034"/>
            </a:lvl5pPr>
            <a:lvl6pPr>
              <a:defRPr sz="10034"/>
            </a:lvl6pPr>
            <a:lvl7pPr>
              <a:defRPr sz="10034"/>
            </a:lvl7pPr>
            <a:lvl8pPr>
              <a:defRPr sz="10034"/>
            </a:lvl8pPr>
            <a:lvl9pPr>
              <a:defRPr sz="100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3322082" y="43009820"/>
            <a:ext cx="110182660" cy="121659652"/>
          </a:xfrm>
        </p:spPr>
        <p:txBody>
          <a:bodyPr/>
          <a:lstStyle>
            <a:lvl1pPr>
              <a:defRPr sz="15634"/>
            </a:lvl1pPr>
            <a:lvl2pPr>
              <a:defRPr sz="13417"/>
            </a:lvl2pPr>
            <a:lvl3pPr>
              <a:defRPr sz="11200"/>
            </a:lvl3pPr>
            <a:lvl4pPr>
              <a:defRPr sz="10034"/>
            </a:lvl4pPr>
            <a:lvl5pPr>
              <a:defRPr sz="10034"/>
            </a:lvl5pPr>
            <a:lvl6pPr>
              <a:defRPr sz="10034"/>
            </a:lvl6pPr>
            <a:lvl7pPr>
              <a:defRPr sz="10034"/>
            </a:lvl7pPr>
            <a:lvl8pPr>
              <a:defRPr sz="10034"/>
            </a:lvl8pPr>
            <a:lvl9pPr>
              <a:defRPr sz="100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D44CF8-F28A-FD4B-83D8-3949F288F6A5}" type="datetimeFigureOut">
              <a:rPr lang="en-US" smtClean="0"/>
              <a:t>5/23/25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DD90E5-D5E9-B549-BDAF-64711A81AC49}" type="slidenum">
              <a:rPr lang="en-US" smtClean="0"/>
              <a:t>‹#›</a:t>
            </a:fld>
            <a:endParaRPr lang="en-US" dirty="0"/>
          </a:p>
        </p:txBody>
      </p:sp>
    </p:spTree>
    <p:extLst>
      <p:ext uri="{BB962C8B-B14F-4D97-AF65-F5344CB8AC3E}">
        <p14:creationId xmlns:p14="http://schemas.microsoft.com/office/powerpoint/2010/main" val="1193436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2"/>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2"/>
            <a:ext cx="22625052" cy="3582668"/>
          </a:xfrm>
        </p:spPr>
        <p:txBody>
          <a:bodyPr anchor="b"/>
          <a:lstStyle>
            <a:lvl1pPr marL="0" indent="0">
              <a:buNone/>
              <a:defRPr sz="13417" b="1"/>
            </a:lvl1pPr>
            <a:lvl2pPr marL="2560393" indent="0">
              <a:buNone/>
              <a:defRPr sz="11200" b="1"/>
            </a:lvl2pPr>
            <a:lvl3pPr marL="5120786" indent="0">
              <a:buNone/>
              <a:defRPr sz="10034" b="1"/>
            </a:lvl3pPr>
            <a:lvl4pPr marL="7681179" indent="0">
              <a:buNone/>
              <a:defRPr sz="8984" b="1"/>
            </a:lvl4pPr>
            <a:lvl5pPr marL="10241573" indent="0">
              <a:buNone/>
              <a:defRPr sz="8984" b="1"/>
            </a:lvl5pPr>
            <a:lvl6pPr marL="12801966" indent="0">
              <a:buNone/>
              <a:defRPr sz="8984" b="1"/>
            </a:lvl6pPr>
            <a:lvl7pPr marL="15362359" indent="0">
              <a:buNone/>
              <a:defRPr sz="8984" b="1"/>
            </a:lvl7pPr>
            <a:lvl8pPr marL="17922752" indent="0">
              <a:buNone/>
              <a:defRPr sz="8984" b="1"/>
            </a:lvl8pPr>
            <a:lvl9pPr marL="20483145" indent="0">
              <a:buNone/>
              <a:defRPr sz="8984" b="1"/>
            </a:lvl9pPr>
          </a:lstStyle>
          <a:p>
            <a:pPr lvl="0"/>
            <a:r>
              <a:rPr lang="en-US"/>
              <a:t>Click to edit Master text styles</a:t>
            </a:r>
          </a:p>
        </p:txBody>
      </p:sp>
      <p:sp>
        <p:nvSpPr>
          <p:cNvPr id="4" name="Content Placeholder 3"/>
          <p:cNvSpPr>
            <a:spLocks noGrp="1"/>
          </p:cNvSpPr>
          <p:nvPr>
            <p:ph sz="half" idx="2"/>
          </p:nvPr>
        </p:nvSpPr>
        <p:spPr>
          <a:xfrm>
            <a:off x="2560320" y="12179300"/>
            <a:ext cx="22625052" cy="22127212"/>
          </a:xfrm>
        </p:spPr>
        <p:txBody>
          <a:bodyPr/>
          <a:lstStyle>
            <a:lvl1pPr>
              <a:defRPr sz="13417"/>
            </a:lvl1pPr>
            <a:lvl2pPr>
              <a:defRPr sz="11200"/>
            </a:lvl2pPr>
            <a:lvl3pPr>
              <a:defRPr sz="10034"/>
            </a:lvl3pPr>
            <a:lvl4pPr>
              <a:defRPr sz="8984"/>
            </a:lvl4pPr>
            <a:lvl5pPr>
              <a:defRPr sz="8984"/>
            </a:lvl5pPr>
            <a:lvl6pPr>
              <a:defRPr sz="8984"/>
            </a:lvl6pPr>
            <a:lvl7pPr>
              <a:defRPr sz="8984"/>
            </a:lvl7pPr>
            <a:lvl8pPr>
              <a:defRPr sz="8984"/>
            </a:lvl8pPr>
            <a:lvl9pPr>
              <a:defRPr sz="898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2" y="8596632"/>
            <a:ext cx="22633940" cy="3582668"/>
          </a:xfrm>
        </p:spPr>
        <p:txBody>
          <a:bodyPr anchor="b"/>
          <a:lstStyle>
            <a:lvl1pPr marL="0" indent="0">
              <a:buNone/>
              <a:defRPr sz="13417" b="1"/>
            </a:lvl1pPr>
            <a:lvl2pPr marL="2560393" indent="0">
              <a:buNone/>
              <a:defRPr sz="11200" b="1"/>
            </a:lvl2pPr>
            <a:lvl3pPr marL="5120786" indent="0">
              <a:buNone/>
              <a:defRPr sz="10034" b="1"/>
            </a:lvl3pPr>
            <a:lvl4pPr marL="7681179" indent="0">
              <a:buNone/>
              <a:defRPr sz="8984" b="1"/>
            </a:lvl4pPr>
            <a:lvl5pPr marL="10241573" indent="0">
              <a:buNone/>
              <a:defRPr sz="8984" b="1"/>
            </a:lvl5pPr>
            <a:lvl6pPr marL="12801966" indent="0">
              <a:buNone/>
              <a:defRPr sz="8984" b="1"/>
            </a:lvl6pPr>
            <a:lvl7pPr marL="15362359" indent="0">
              <a:buNone/>
              <a:defRPr sz="8984" b="1"/>
            </a:lvl7pPr>
            <a:lvl8pPr marL="17922752" indent="0">
              <a:buNone/>
              <a:defRPr sz="8984" b="1"/>
            </a:lvl8pPr>
            <a:lvl9pPr marL="20483145" indent="0">
              <a:buNone/>
              <a:defRPr sz="8984" b="1"/>
            </a:lvl9pPr>
          </a:lstStyle>
          <a:p>
            <a:pPr lvl="0"/>
            <a:r>
              <a:rPr lang="en-US"/>
              <a:t>Click to edit Master text styles</a:t>
            </a:r>
          </a:p>
        </p:txBody>
      </p:sp>
      <p:sp>
        <p:nvSpPr>
          <p:cNvPr id="6" name="Content Placeholder 5"/>
          <p:cNvSpPr>
            <a:spLocks noGrp="1"/>
          </p:cNvSpPr>
          <p:nvPr>
            <p:ph sz="quarter" idx="4"/>
          </p:nvPr>
        </p:nvSpPr>
        <p:spPr>
          <a:xfrm>
            <a:off x="26012142" y="12179300"/>
            <a:ext cx="22633940" cy="22127212"/>
          </a:xfrm>
        </p:spPr>
        <p:txBody>
          <a:bodyPr/>
          <a:lstStyle>
            <a:lvl1pPr>
              <a:defRPr sz="13417"/>
            </a:lvl1pPr>
            <a:lvl2pPr>
              <a:defRPr sz="11200"/>
            </a:lvl2pPr>
            <a:lvl3pPr>
              <a:defRPr sz="10034"/>
            </a:lvl3pPr>
            <a:lvl4pPr>
              <a:defRPr sz="8984"/>
            </a:lvl4pPr>
            <a:lvl5pPr>
              <a:defRPr sz="8984"/>
            </a:lvl5pPr>
            <a:lvl6pPr>
              <a:defRPr sz="8984"/>
            </a:lvl6pPr>
            <a:lvl7pPr>
              <a:defRPr sz="8984"/>
            </a:lvl7pPr>
            <a:lvl8pPr>
              <a:defRPr sz="8984"/>
            </a:lvl8pPr>
            <a:lvl9pPr>
              <a:defRPr sz="898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ED44CF8-F28A-FD4B-83D8-3949F288F6A5}" type="datetimeFigureOut">
              <a:rPr lang="en-US" smtClean="0"/>
              <a:t>5/23/25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9DD90E5-D5E9-B549-BDAF-64711A81AC49}" type="slidenum">
              <a:rPr lang="en-US" smtClean="0"/>
              <a:t>‹#›</a:t>
            </a:fld>
            <a:endParaRPr lang="en-US" dirty="0"/>
          </a:p>
        </p:txBody>
      </p:sp>
    </p:spTree>
    <p:extLst>
      <p:ext uri="{BB962C8B-B14F-4D97-AF65-F5344CB8AC3E}">
        <p14:creationId xmlns:p14="http://schemas.microsoft.com/office/powerpoint/2010/main" val="2773682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ED44CF8-F28A-FD4B-83D8-3949F288F6A5}" type="datetimeFigureOut">
              <a:rPr lang="en-US" smtClean="0"/>
              <a:t>5/23/25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9DD90E5-D5E9-B549-BDAF-64711A81AC49}" type="slidenum">
              <a:rPr lang="en-US" smtClean="0"/>
              <a:t>‹#›</a:t>
            </a:fld>
            <a:endParaRPr lang="en-US" dirty="0"/>
          </a:p>
        </p:txBody>
      </p:sp>
    </p:spTree>
    <p:extLst>
      <p:ext uri="{BB962C8B-B14F-4D97-AF65-F5344CB8AC3E}">
        <p14:creationId xmlns:p14="http://schemas.microsoft.com/office/powerpoint/2010/main" val="107845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44CF8-F28A-FD4B-83D8-3949F288F6A5}" type="datetimeFigureOut">
              <a:rPr lang="en-US" smtClean="0"/>
              <a:t>5/23/25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9DD90E5-D5E9-B549-BDAF-64711A81AC49}" type="slidenum">
              <a:rPr lang="en-US" smtClean="0"/>
              <a:t>‹#›</a:t>
            </a:fld>
            <a:endParaRPr lang="en-US" dirty="0"/>
          </a:p>
        </p:txBody>
      </p:sp>
    </p:spTree>
    <p:extLst>
      <p:ext uri="{BB962C8B-B14F-4D97-AF65-F5344CB8AC3E}">
        <p14:creationId xmlns:p14="http://schemas.microsoft.com/office/powerpoint/2010/main" val="2919533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529080"/>
            <a:ext cx="16846552"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4"/>
            <a:ext cx="28625800" cy="32777432"/>
          </a:xfrm>
        </p:spPr>
        <p:txBody>
          <a:bodyPr/>
          <a:lstStyle>
            <a:lvl1pPr>
              <a:defRPr sz="17967"/>
            </a:lvl1pPr>
            <a:lvl2pPr>
              <a:defRPr sz="15634"/>
            </a:lvl2pPr>
            <a:lvl3pPr>
              <a:defRPr sz="13417"/>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4" y="8036564"/>
            <a:ext cx="16846552" cy="26269952"/>
          </a:xfrm>
        </p:spPr>
        <p:txBody>
          <a:bodyPr/>
          <a:lstStyle>
            <a:lvl1pPr marL="0" indent="0">
              <a:buNone/>
              <a:defRPr sz="7817"/>
            </a:lvl1pPr>
            <a:lvl2pPr marL="2560393" indent="0">
              <a:buNone/>
              <a:defRPr sz="6767"/>
            </a:lvl2pPr>
            <a:lvl3pPr marL="5120786" indent="0">
              <a:buNone/>
              <a:defRPr sz="5600"/>
            </a:lvl3pPr>
            <a:lvl4pPr marL="7681179" indent="0">
              <a:buNone/>
              <a:defRPr sz="5017"/>
            </a:lvl4pPr>
            <a:lvl5pPr marL="10241573" indent="0">
              <a:buNone/>
              <a:defRPr sz="5017"/>
            </a:lvl5pPr>
            <a:lvl6pPr marL="12801966" indent="0">
              <a:buNone/>
              <a:defRPr sz="5017"/>
            </a:lvl6pPr>
            <a:lvl7pPr marL="15362359" indent="0">
              <a:buNone/>
              <a:defRPr sz="5017"/>
            </a:lvl7pPr>
            <a:lvl8pPr marL="17922752" indent="0">
              <a:buNone/>
              <a:defRPr sz="5017"/>
            </a:lvl8pPr>
            <a:lvl9pPr marL="20483145" indent="0">
              <a:buNone/>
              <a:defRPr sz="5017"/>
            </a:lvl9pPr>
          </a:lstStyle>
          <a:p>
            <a:pPr lvl="0"/>
            <a:r>
              <a:rPr lang="en-US"/>
              <a:t>Click to edit Master text styles</a:t>
            </a:r>
          </a:p>
        </p:txBody>
      </p:sp>
      <p:sp>
        <p:nvSpPr>
          <p:cNvPr id="5" name="Date Placeholder 4"/>
          <p:cNvSpPr>
            <a:spLocks noGrp="1"/>
          </p:cNvSpPr>
          <p:nvPr>
            <p:ph type="dt" sz="half" idx="10"/>
          </p:nvPr>
        </p:nvSpPr>
        <p:spPr/>
        <p:txBody>
          <a:bodyPr/>
          <a:lstStyle/>
          <a:p>
            <a:fld id="{6ED44CF8-F28A-FD4B-83D8-3949F288F6A5}" type="datetimeFigureOut">
              <a:rPr lang="en-US" smtClean="0"/>
              <a:t>5/23/25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DD90E5-D5E9-B549-BDAF-64711A81AC49}" type="slidenum">
              <a:rPr lang="en-US" smtClean="0"/>
              <a:t>‹#›</a:t>
            </a:fld>
            <a:endParaRPr lang="en-US" dirty="0"/>
          </a:p>
        </p:txBody>
      </p:sp>
    </p:spTree>
    <p:extLst>
      <p:ext uri="{BB962C8B-B14F-4D97-AF65-F5344CB8AC3E}">
        <p14:creationId xmlns:p14="http://schemas.microsoft.com/office/powerpoint/2010/main" val="147019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2" y="26883360"/>
            <a:ext cx="30723840" cy="3173732"/>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2" y="3431540"/>
            <a:ext cx="30723840" cy="23042880"/>
          </a:xfrm>
        </p:spPr>
        <p:txBody>
          <a:bodyPr/>
          <a:lstStyle>
            <a:lvl1pPr marL="0" indent="0">
              <a:buNone/>
              <a:defRPr sz="17967"/>
            </a:lvl1pPr>
            <a:lvl2pPr marL="2560393" indent="0">
              <a:buNone/>
              <a:defRPr sz="15634"/>
            </a:lvl2pPr>
            <a:lvl3pPr marL="5120786" indent="0">
              <a:buNone/>
              <a:defRPr sz="13417"/>
            </a:lvl3pPr>
            <a:lvl4pPr marL="7681179" indent="0">
              <a:buNone/>
              <a:defRPr sz="11200"/>
            </a:lvl4pPr>
            <a:lvl5pPr marL="10241573" indent="0">
              <a:buNone/>
              <a:defRPr sz="11200"/>
            </a:lvl5pPr>
            <a:lvl6pPr marL="12801966" indent="0">
              <a:buNone/>
              <a:defRPr sz="11200"/>
            </a:lvl6pPr>
            <a:lvl7pPr marL="15362359" indent="0">
              <a:buNone/>
              <a:defRPr sz="11200"/>
            </a:lvl7pPr>
            <a:lvl8pPr marL="17922752" indent="0">
              <a:buNone/>
              <a:defRPr sz="11200"/>
            </a:lvl8pPr>
            <a:lvl9pPr marL="20483145" indent="0">
              <a:buNone/>
              <a:defRPr sz="11200"/>
            </a:lvl9pPr>
          </a:lstStyle>
          <a:p>
            <a:endParaRPr lang="en-US" dirty="0"/>
          </a:p>
        </p:txBody>
      </p:sp>
      <p:sp>
        <p:nvSpPr>
          <p:cNvPr id="4" name="Text Placeholder 3"/>
          <p:cNvSpPr>
            <a:spLocks noGrp="1"/>
          </p:cNvSpPr>
          <p:nvPr>
            <p:ph type="body" sz="half" idx="2"/>
          </p:nvPr>
        </p:nvSpPr>
        <p:spPr>
          <a:xfrm>
            <a:off x="10036812" y="30057092"/>
            <a:ext cx="30723840" cy="4507228"/>
          </a:xfrm>
        </p:spPr>
        <p:txBody>
          <a:bodyPr/>
          <a:lstStyle>
            <a:lvl1pPr marL="0" indent="0">
              <a:buNone/>
              <a:defRPr sz="7817"/>
            </a:lvl1pPr>
            <a:lvl2pPr marL="2560393" indent="0">
              <a:buNone/>
              <a:defRPr sz="6767"/>
            </a:lvl2pPr>
            <a:lvl3pPr marL="5120786" indent="0">
              <a:buNone/>
              <a:defRPr sz="5600"/>
            </a:lvl3pPr>
            <a:lvl4pPr marL="7681179" indent="0">
              <a:buNone/>
              <a:defRPr sz="5017"/>
            </a:lvl4pPr>
            <a:lvl5pPr marL="10241573" indent="0">
              <a:buNone/>
              <a:defRPr sz="5017"/>
            </a:lvl5pPr>
            <a:lvl6pPr marL="12801966" indent="0">
              <a:buNone/>
              <a:defRPr sz="5017"/>
            </a:lvl6pPr>
            <a:lvl7pPr marL="15362359" indent="0">
              <a:buNone/>
              <a:defRPr sz="5017"/>
            </a:lvl7pPr>
            <a:lvl8pPr marL="17922752" indent="0">
              <a:buNone/>
              <a:defRPr sz="5017"/>
            </a:lvl8pPr>
            <a:lvl9pPr marL="20483145" indent="0">
              <a:buNone/>
              <a:defRPr sz="5017"/>
            </a:lvl9pPr>
          </a:lstStyle>
          <a:p>
            <a:pPr lvl="0"/>
            <a:r>
              <a:rPr lang="en-US"/>
              <a:t>Click to edit Master text styles</a:t>
            </a:r>
          </a:p>
        </p:txBody>
      </p:sp>
      <p:sp>
        <p:nvSpPr>
          <p:cNvPr id="5" name="Date Placeholder 4"/>
          <p:cNvSpPr>
            <a:spLocks noGrp="1"/>
          </p:cNvSpPr>
          <p:nvPr>
            <p:ph type="dt" sz="half" idx="10"/>
          </p:nvPr>
        </p:nvSpPr>
        <p:spPr/>
        <p:txBody>
          <a:bodyPr/>
          <a:lstStyle/>
          <a:p>
            <a:fld id="{6ED44CF8-F28A-FD4B-83D8-3949F288F6A5}" type="datetimeFigureOut">
              <a:rPr lang="en-US" smtClean="0"/>
              <a:t>5/23/25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DD90E5-D5E9-B549-BDAF-64711A81AC49}" type="slidenum">
              <a:rPr lang="en-US" smtClean="0"/>
              <a:t>‹#›</a:t>
            </a:fld>
            <a:endParaRPr lang="en-US" dirty="0"/>
          </a:p>
        </p:txBody>
      </p:sp>
    </p:spTree>
    <p:extLst>
      <p:ext uri="{BB962C8B-B14F-4D97-AF65-F5344CB8AC3E}">
        <p14:creationId xmlns:p14="http://schemas.microsoft.com/office/powerpoint/2010/main" val="2796152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2"/>
            <a:ext cx="46085760" cy="64008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560320" y="8961124"/>
            <a:ext cx="46085760" cy="2534539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2"/>
            <a:ext cx="11948160" cy="2044700"/>
          </a:xfrm>
          <a:prstGeom prst="rect">
            <a:avLst/>
          </a:prstGeom>
        </p:spPr>
        <p:txBody>
          <a:bodyPr vert="horz" lIns="438912" tIns="219456" rIns="438912" bIns="219456" rtlCol="0" anchor="ctr"/>
          <a:lstStyle>
            <a:lvl1pPr algn="l">
              <a:defRPr sz="6767">
                <a:solidFill>
                  <a:schemeClr val="tx1">
                    <a:tint val="75000"/>
                  </a:schemeClr>
                </a:solidFill>
              </a:defRPr>
            </a:lvl1pPr>
          </a:lstStyle>
          <a:p>
            <a:fld id="{6ED44CF8-F28A-FD4B-83D8-3949F288F6A5}" type="datetimeFigureOut">
              <a:rPr lang="en-US" smtClean="0"/>
              <a:t>5/23/25</a:t>
            </a:fld>
            <a:endParaRPr lang="en-US" dirty="0"/>
          </a:p>
        </p:txBody>
      </p:sp>
      <p:sp>
        <p:nvSpPr>
          <p:cNvPr id="5" name="Footer Placeholder 4"/>
          <p:cNvSpPr>
            <a:spLocks noGrp="1"/>
          </p:cNvSpPr>
          <p:nvPr>
            <p:ph type="ftr" sz="quarter" idx="3"/>
          </p:nvPr>
        </p:nvSpPr>
        <p:spPr>
          <a:xfrm>
            <a:off x="17495520" y="35595562"/>
            <a:ext cx="16215360" cy="2044700"/>
          </a:xfrm>
          <a:prstGeom prst="rect">
            <a:avLst/>
          </a:prstGeom>
        </p:spPr>
        <p:txBody>
          <a:bodyPr vert="horz" lIns="438912" tIns="219456" rIns="438912" bIns="219456" rtlCol="0" anchor="ctr"/>
          <a:lstStyle>
            <a:lvl1pPr algn="ctr">
              <a:defRPr sz="6767">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697920" y="35595562"/>
            <a:ext cx="11948160" cy="2044700"/>
          </a:xfrm>
          <a:prstGeom prst="rect">
            <a:avLst/>
          </a:prstGeom>
        </p:spPr>
        <p:txBody>
          <a:bodyPr vert="horz" lIns="438912" tIns="219456" rIns="438912" bIns="219456" rtlCol="0" anchor="ctr"/>
          <a:lstStyle>
            <a:lvl1pPr algn="r">
              <a:defRPr sz="6767">
                <a:solidFill>
                  <a:schemeClr val="tx1">
                    <a:tint val="75000"/>
                  </a:schemeClr>
                </a:solidFill>
              </a:defRPr>
            </a:lvl1pPr>
          </a:lstStyle>
          <a:p>
            <a:fld id="{A9DD90E5-D5E9-B549-BDAF-64711A81AC49}" type="slidenum">
              <a:rPr lang="en-US" smtClean="0"/>
              <a:t>‹#›</a:t>
            </a:fld>
            <a:endParaRPr lang="en-US" dirty="0"/>
          </a:p>
        </p:txBody>
      </p:sp>
    </p:spTree>
    <p:extLst>
      <p:ext uri="{BB962C8B-B14F-4D97-AF65-F5344CB8AC3E}">
        <p14:creationId xmlns:p14="http://schemas.microsoft.com/office/powerpoint/2010/main" val="2662521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93" rtl="0" eaLnBrk="1" latinLnBrk="0" hangingPunct="1">
        <a:spcBef>
          <a:spcPct val="0"/>
        </a:spcBef>
        <a:buNone/>
        <a:defRPr sz="24617" kern="1200">
          <a:solidFill>
            <a:schemeClr val="tx1"/>
          </a:solidFill>
          <a:latin typeface="+mj-lt"/>
          <a:ea typeface="+mj-ea"/>
          <a:cs typeface="+mj-cs"/>
        </a:defRPr>
      </a:lvl1pPr>
    </p:titleStyle>
    <p:bodyStyle>
      <a:lvl1pPr marL="1920295" indent="-1920295" algn="l" defTabSz="2560393" rtl="0" eaLnBrk="1" latinLnBrk="0" hangingPunct="1">
        <a:spcBef>
          <a:spcPct val="20000"/>
        </a:spcBef>
        <a:buFont typeface="Arial"/>
        <a:buChar char="•"/>
        <a:defRPr sz="17967" kern="1200">
          <a:solidFill>
            <a:schemeClr val="tx1"/>
          </a:solidFill>
          <a:latin typeface="+mn-lt"/>
          <a:ea typeface="+mn-ea"/>
          <a:cs typeface="+mn-cs"/>
        </a:defRPr>
      </a:lvl1pPr>
      <a:lvl2pPr marL="4160639" indent="-1600246" algn="l" defTabSz="2560393" rtl="0" eaLnBrk="1" latinLnBrk="0" hangingPunct="1">
        <a:spcBef>
          <a:spcPct val="20000"/>
        </a:spcBef>
        <a:buFont typeface="Arial"/>
        <a:buChar char="–"/>
        <a:defRPr sz="15634" kern="1200">
          <a:solidFill>
            <a:schemeClr val="tx1"/>
          </a:solidFill>
          <a:latin typeface="+mn-lt"/>
          <a:ea typeface="+mn-ea"/>
          <a:cs typeface="+mn-cs"/>
        </a:defRPr>
      </a:lvl2pPr>
      <a:lvl3pPr marL="6400983" indent="-1280197" algn="l" defTabSz="2560393" rtl="0" eaLnBrk="1" latinLnBrk="0" hangingPunct="1">
        <a:spcBef>
          <a:spcPct val="20000"/>
        </a:spcBef>
        <a:buFont typeface="Arial"/>
        <a:buChar char="•"/>
        <a:defRPr sz="13417" kern="1200">
          <a:solidFill>
            <a:schemeClr val="tx1"/>
          </a:solidFill>
          <a:latin typeface="+mn-lt"/>
          <a:ea typeface="+mn-ea"/>
          <a:cs typeface="+mn-cs"/>
        </a:defRPr>
      </a:lvl3pPr>
      <a:lvl4pPr marL="8961376" indent="-1280197" algn="l" defTabSz="2560393" rtl="0" eaLnBrk="1" latinLnBrk="0" hangingPunct="1">
        <a:spcBef>
          <a:spcPct val="20000"/>
        </a:spcBef>
        <a:buFont typeface="Arial"/>
        <a:buChar char="–"/>
        <a:defRPr sz="11200" kern="1200">
          <a:solidFill>
            <a:schemeClr val="tx1"/>
          </a:solidFill>
          <a:latin typeface="+mn-lt"/>
          <a:ea typeface="+mn-ea"/>
          <a:cs typeface="+mn-cs"/>
        </a:defRPr>
      </a:lvl4pPr>
      <a:lvl5pPr marL="11521769" indent="-1280197" algn="l" defTabSz="2560393" rtl="0" eaLnBrk="1" latinLnBrk="0" hangingPunct="1">
        <a:spcBef>
          <a:spcPct val="20000"/>
        </a:spcBef>
        <a:buFont typeface="Arial"/>
        <a:buChar char="»"/>
        <a:defRPr sz="11200" kern="1200">
          <a:solidFill>
            <a:schemeClr val="tx1"/>
          </a:solidFill>
          <a:latin typeface="+mn-lt"/>
          <a:ea typeface="+mn-ea"/>
          <a:cs typeface="+mn-cs"/>
        </a:defRPr>
      </a:lvl5pPr>
      <a:lvl6pPr marL="14082162" indent="-1280197" algn="l" defTabSz="2560393" rtl="0" eaLnBrk="1" latinLnBrk="0" hangingPunct="1">
        <a:spcBef>
          <a:spcPct val="20000"/>
        </a:spcBef>
        <a:buFont typeface="Arial"/>
        <a:buChar char="•"/>
        <a:defRPr sz="11200" kern="1200">
          <a:solidFill>
            <a:schemeClr val="tx1"/>
          </a:solidFill>
          <a:latin typeface="+mn-lt"/>
          <a:ea typeface="+mn-ea"/>
          <a:cs typeface="+mn-cs"/>
        </a:defRPr>
      </a:lvl6pPr>
      <a:lvl7pPr marL="16642555" indent="-1280197" algn="l" defTabSz="2560393" rtl="0" eaLnBrk="1" latinLnBrk="0" hangingPunct="1">
        <a:spcBef>
          <a:spcPct val="20000"/>
        </a:spcBef>
        <a:buFont typeface="Arial"/>
        <a:buChar char="•"/>
        <a:defRPr sz="11200" kern="1200">
          <a:solidFill>
            <a:schemeClr val="tx1"/>
          </a:solidFill>
          <a:latin typeface="+mn-lt"/>
          <a:ea typeface="+mn-ea"/>
          <a:cs typeface="+mn-cs"/>
        </a:defRPr>
      </a:lvl7pPr>
      <a:lvl8pPr marL="19202949" indent="-1280197" algn="l" defTabSz="2560393" rtl="0" eaLnBrk="1" latinLnBrk="0" hangingPunct="1">
        <a:spcBef>
          <a:spcPct val="20000"/>
        </a:spcBef>
        <a:buFont typeface="Arial"/>
        <a:buChar char="•"/>
        <a:defRPr sz="11200" kern="1200">
          <a:solidFill>
            <a:schemeClr val="tx1"/>
          </a:solidFill>
          <a:latin typeface="+mn-lt"/>
          <a:ea typeface="+mn-ea"/>
          <a:cs typeface="+mn-cs"/>
        </a:defRPr>
      </a:lvl8pPr>
      <a:lvl9pPr marL="21763342" indent="-1280197" algn="l" defTabSz="2560393"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93" rtl="0" eaLnBrk="1" latinLnBrk="0" hangingPunct="1">
        <a:defRPr sz="10034" kern="1200">
          <a:solidFill>
            <a:schemeClr val="tx1"/>
          </a:solidFill>
          <a:latin typeface="+mn-lt"/>
          <a:ea typeface="+mn-ea"/>
          <a:cs typeface="+mn-cs"/>
        </a:defRPr>
      </a:lvl1pPr>
      <a:lvl2pPr marL="2560393" algn="l" defTabSz="2560393" rtl="0" eaLnBrk="1" latinLnBrk="0" hangingPunct="1">
        <a:defRPr sz="10034" kern="1200">
          <a:solidFill>
            <a:schemeClr val="tx1"/>
          </a:solidFill>
          <a:latin typeface="+mn-lt"/>
          <a:ea typeface="+mn-ea"/>
          <a:cs typeface="+mn-cs"/>
        </a:defRPr>
      </a:lvl2pPr>
      <a:lvl3pPr marL="5120786" algn="l" defTabSz="2560393" rtl="0" eaLnBrk="1" latinLnBrk="0" hangingPunct="1">
        <a:defRPr sz="10034" kern="1200">
          <a:solidFill>
            <a:schemeClr val="tx1"/>
          </a:solidFill>
          <a:latin typeface="+mn-lt"/>
          <a:ea typeface="+mn-ea"/>
          <a:cs typeface="+mn-cs"/>
        </a:defRPr>
      </a:lvl3pPr>
      <a:lvl4pPr marL="7681179" algn="l" defTabSz="2560393" rtl="0" eaLnBrk="1" latinLnBrk="0" hangingPunct="1">
        <a:defRPr sz="10034" kern="1200">
          <a:solidFill>
            <a:schemeClr val="tx1"/>
          </a:solidFill>
          <a:latin typeface="+mn-lt"/>
          <a:ea typeface="+mn-ea"/>
          <a:cs typeface="+mn-cs"/>
        </a:defRPr>
      </a:lvl4pPr>
      <a:lvl5pPr marL="10241573" algn="l" defTabSz="2560393" rtl="0" eaLnBrk="1" latinLnBrk="0" hangingPunct="1">
        <a:defRPr sz="10034" kern="1200">
          <a:solidFill>
            <a:schemeClr val="tx1"/>
          </a:solidFill>
          <a:latin typeface="+mn-lt"/>
          <a:ea typeface="+mn-ea"/>
          <a:cs typeface="+mn-cs"/>
        </a:defRPr>
      </a:lvl5pPr>
      <a:lvl6pPr marL="12801966" algn="l" defTabSz="2560393" rtl="0" eaLnBrk="1" latinLnBrk="0" hangingPunct="1">
        <a:defRPr sz="10034" kern="1200">
          <a:solidFill>
            <a:schemeClr val="tx1"/>
          </a:solidFill>
          <a:latin typeface="+mn-lt"/>
          <a:ea typeface="+mn-ea"/>
          <a:cs typeface="+mn-cs"/>
        </a:defRPr>
      </a:lvl6pPr>
      <a:lvl7pPr marL="15362359" algn="l" defTabSz="2560393" rtl="0" eaLnBrk="1" latinLnBrk="0" hangingPunct="1">
        <a:defRPr sz="10034" kern="1200">
          <a:solidFill>
            <a:schemeClr val="tx1"/>
          </a:solidFill>
          <a:latin typeface="+mn-lt"/>
          <a:ea typeface="+mn-ea"/>
          <a:cs typeface="+mn-cs"/>
        </a:defRPr>
      </a:lvl7pPr>
      <a:lvl8pPr marL="17922752" algn="l" defTabSz="2560393" rtl="0" eaLnBrk="1" latinLnBrk="0" hangingPunct="1">
        <a:defRPr sz="10034" kern="1200">
          <a:solidFill>
            <a:schemeClr val="tx1"/>
          </a:solidFill>
          <a:latin typeface="+mn-lt"/>
          <a:ea typeface="+mn-ea"/>
          <a:cs typeface="+mn-cs"/>
        </a:defRPr>
      </a:lvl8pPr>
      <a:lvl9pPr marL="20483145" algn="l" defTabSz="2560393" rtl="0" eaLnBrk="1" latinLnBrk="0" hangingPunct="1">
        <a:defRPr sz="100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8.png"/><Relationship Id="rId3" Type="http://schemas.openxmlformats.org/officeDocument/2006/relationships/hyperlink" Target="https://whisper.talkbank.org/" TargetMode="External"/><Relationship Id="rId7" Type="http://schemas.openxmlformats.org/officeDocument/2006/relationships/image" Target="../media/image3.png"/><Relationship Id="rId12"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universaldependencies.org/" TargetMode="External"/><Relationship Id="rId11" Type="http://schemas.openxmlformats.org/officeDocument/2006/relationships/image" Target="../media/image6.png"/><Relationship Id="rId5" Type="http://schemas.openxmlformats.org/officeDocument/2006/relationships/image" Target="../media/image2.png"/><Relationship Id="rId10" Type="http://schemas.openxmlformats.org/officeDocument/2006/relationships/hyperlink" Target="https://stanfordnlp.github.io/stanza/performance.html" TargetMode="External"/><Relationship Id="rId4" Type="http://schemas.openxmlformats.org/officeDocument/2006/relationships/image" Target="../media/image1.png"/><Relationship Id="rId9" Type="http://schemas.openxmlformats.org/officeDocument/2006/relationships/image" Target="../media/image5.png"/><Relationship Id="rId1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24837980" y="2729275"/>
            <a:ext cx="184731" cy="1893724"/>
          </a:xfrm>
          <a:prstGeom prst="rect">
            <a:avLst/>
          </a:prstGeom>
          <a:noFill/>
        </p:spPr>
        <p:txBody>
          <a:bodyPr wrap="none" rtlCol="0">
            <a:spAutoFit/>
          </a:bodyPr>
          <a:lstStyle/>
          <a:p>
            <a:endParaRPr lang="en-US" sz="11706" dirty="0"/>
          </a:p>
        </p:txBody>
      </p:sp>
      <p:sp>
        <p:nvSpPr>
          <p:cNvPr id="5" name="Rectangle 4"/>
          <p:cNvSpPr/>
          <p:nvPr/>
        </p:nvSpPr>
        <p:spPr>
          <a:xfrm>
            <a:off x="1167488" y="1471972"/>
            <a:ext cx="48896118" cy="2605970"/>
          </a:xfrm>
          <a:prstGeom prst="rect">
            <a:avLst/>
          </a:prstGeom>
        </p:spPr>
        <p:txBody>
          <a:bodyPr wrap="square">
            <a:spAutoFit/>
          </a:bodyPr>
          <a:lstStyle/>
          <a:p>
            <a:pPr algn="ctr"/>
            <a:r>
              <a:rPr lang="en-US" sz="8400" b="1" dirty="0">
                <a:ea typeface="Times New Roman" panose="02020603050405020304" pitchFamily="18" charset="0"/>
                <a:cs typeface="Aptos" panose="020B0004020202020204" pitchFamily="34" charset="0"/>
              </a:rPr>
              <a:t>Language Transcription and Analysis Web Service</a:t>
            </a:r>
            <a:endParaRPr lang="en-US" sz="8400" dirty="0">
              <a:ea typeface="Aptos" panose="020B0004020202020204" pitchFamily="34" charset="0"/>
              <a:cs typeface="Aptos" panose="020B0004020202020204" pitchFamily="34" charset="0"/>
            </a:endParaRPr>
          </a:p>
          <a:p>
            <a:pPr algn="ctr"/>
            <a:r>
              <a:rPr lang="en-US" sz="3967" dirty="0"/>
              <a:t>Davida Fromm</a:t>
            </a:r>
            <a:r>
              <a:rPr lang="en-US" sz="3967" baseline="30000" dirty="0"/>
              <a:t>a</a:t>
            </a:r>
            <a:r>
              <a:rPr lang="en-US" sz="3967" dirty="0"/>
              <a:t>, Brian MacWhinney</a:t>
            </a:r>
            <a:r>
              <a:rPr lang="en-US" sz="3967" baseline="30000" dirty="0"/>
              <a:t>a</a:t>
            </a:r>
            <a:r>
              <a:rPr lang="en-US" sz="3967" dirty="0"/>
              <a:t>, &amp; Houjun Liu</a:t>
            </a:r>
            <a:r>
              <a:rPr lang="en-US" sz="3967" baseline="30000" dirty="0"/>
              <a:t>b  </a:t>
            </a:r>
            <a:r>
              <a:rPr lang="en-US" sz="3967" dirty="0"/>
              <a:t> </a:t>
            </a:r>
          </a:p>
          <a:p>
            <a:pPr algn="ctr"/>
            <a:r>
              <a:rPr lang="en-US" sz="3967" baseline="30000" dirty="0"/>
              <a:t>a</a:t>
            </a:r>
            <a:r>
              <a:rPr lang="en-US" sz="3967" dirty="0"/>
              <a:t>Carnegie Mellon University, </a:t>
            </a:r>
            <a:r>
              <a:rPr lang="en-US" sz="3967" baseline="30000" dirty="0"/>
              <a:t>b</a:t>
            </a:r>
            <a:r>
              <a:rPr lang="en-US" sz="3967" dirty="0"/>
              <a:t>Stanford University</a:t>
            </a:r>
          </a:p>
        </p:txBody>
      </p:sp>
      <p:sp>
        <p:nvSpPr>
          <p:cNvPr id="8" name="TextBox 7"/>
          <p:cNvSpPr txBox="1"/>
          <p:nvPr/>
        </p:nvSpPr>
        <p:spPr>
          <a:xfrm>
            <a:off x="30330703" y="34966021"/>
            <a:ext cx="10405389" cy="523220"/>
          </a:xfrm>
          <a:prstGeom prst="rect">
            <a:avLst/>
          </a:prstGeom>
          <a:solidFill>
            <a:schemeClr val="accent4"/>
          </a:solidFill>
        </p:spPr>
        <p:txBody>
          <a:bodyPr wrap="square" rtlCol="0">
            <a:spAutoFit/>
          </a:bodyPr>
          <a:lstStyle/>
          <a:p>
            <a:pPr lvl="0"/>
            <a:r>
              <a:rPr lang="en-US" sz="2800" dirty="0">
                <a:solidFill>
                  <a:prstClr val="black"/>
                </a:solidFill>
              </a:rPr>
              <a:t>References &amp; Acknowledgment</a:t>
            </a:r>
          </a:p>
        </p:txBody>
      </p:sp>
      <p:sp>
        <p:nvSpPr>
          <p:cNvPr id="2" name="TextBox 1"/>
          <p:cNvSpPr txBox="1"/>
          <p:nvPr/>
        </p:nvSpPr>
        <p:spPr>
          <a:xfrm>
            <a:off x="1167488" y="5714342"/>
            <a:ext cx="10830827" cy="2862322"/>
          </a:xfrm>
          <a:prstGeom prst="rect">
            <a:avLst/>
          </a:prstGeom>
          <a:noFill/>
        </p:spPr>
        <p:txBody>
          <a:bodyPr wrap="square" rtlCol="0">
            <a:spAutoFit/>
          </a:bodyPr>
          <a:lstStyle/>
          <a:p>
            <a:r>
              <a:rPr lang="en-US" sz="3000" dirty="0">
                <a:solidFill>
                  <a:srgbClr val="000000"/>
                </a:solidFill>
              </a:rPr>
              <a:t>To facilitate </a:t>
            </a:r>
            <a:r>
              <a:rPr lang="en-US" sz="3000" b="1" dirty="0">
                <a:ea typeface="Times New Roman" panose="02020603050405020304" pitchFamily="18" charset="0"/>
              </a:rPr>
              <a:t>free</a:t>
            </a:r>
            <a:r>
              <a:rPr lang="en-US" sz="3000" dirty="0">
                <a:ea typeface="Times New Roman" panose="02020603050405020304" pitchFamily="18" charset="0"/>
              </a:rPr>
              <a:t>, </a:t>
            </a:r>
            <a:r>
              <a:rPr lang="en-US" sz="3000" b="1" dirty="0">
                <a:ea typeface="Times New Roman" panose="02020603050405020304" pitchFamily="18" charset="0"/>
              </a:rPr>
              <a:t>fast</a:t>
            </a:r>
            <a:r>
              <a:rPr lang="en-US" sz="3000" dirty="0">
                <a:ea typeface="Times New Roman" panose="02020603050405020304" pitchFamily="18" charset="0"/>
              </a:rPr>
              <a:t>, and </a:t>
            </a:r>
            <a:r>
              <a:rPr lang="en-US" sz="3000" b="1" dirty="0">
                <a:ea typeface="Times New Roman" panose="02020603050405020304" pitchFamily="18" charset="0"/>
              </a:rPr>
              <a:t>easy</a:t>
            </a:r>
            <a:r>
              <a:rPr lang="en-US" sz="3000" dirty="0">
                <a:ea typeface="Times New Roman" panose="02020603050405020304" pitchFamily="18" charset="0"/>
              </a:rPr>
              <a:t> </a:t>
            </a:r>
            <a:r>
              <a:rPr lang="en-US" sz="3000" b="1" dirty="0">
                <a:ea typeface="Times New Roman" panose="02020603050405020304" pitchFamily="18" charset="0"/>
              </a:rPr>
              <a:t>automated transcription </a:t>
            </a:r>
            <a:r>
              <a:rPr lang="en-US" sz="3000" dirty="0">
                <a:ea typeface="Times New Roman" panose="02020603050405020304" pitchFamily="18" charset="0"/>
              </a:rPr>
              <a:t>and </a:t>
            </a:r>
            <a:r>
              <a:rPr lang="en-US" sz="3000" b="1" dirty="0">
                <a:ea typeface="Times New Roman" panose="02020603050405020304" pitchFamily="18" charset="0"/>
              </a:rPr>
              <a:t>morphosyntactic analysis </a:t>
            </a:r>
            <a:r>
              <a:rPr lang="en-US" sz="3000" dirty="0">
                <a:ea typeface="Times New Roman" panose="02020603050405020304" pitchFamily="18" charset="0"/>
              </a:rPr>
              <a:t>for discourse analysis by clinicians.</a:t>
            </a:r>
            <a:r>
              <a:rPr lang="en-US" sz="3000" dirty="0"/>
              <a:t> </a:t>
            </a:r>
          </a:p>
          <a:p>
            <a:endParaRPr lang="en-US" sz="3000" kern="100" dirty="0">
              <a:ea typeface="Aptos" panose="020B0004020202020204" pitchFamily="34" charset="0"/>
              <a:cs typeface="Times New Roman" panose="02020603050405020304" pitchFamily="18" charset="0"/>
            </a:endParaRPr>
          </a:p>
          <a:p>
            <a:r>
              <a:rPr lang="en-US" sz="3000" kern="100" dirty="0">
                <a:ea typeface="Aptos" panose="020B0004020202020204" pitchFamily="34" charset="0"/>
                <a:cs typeface="Times New Roman" panose="02020603050405020304" pitchFamily="18" charset="0"/>
              </a:rPr>
              <a:t>The aim of this poster presentation is to introduce a new web service for transcription and morphosyntactic tagging that requires no technical expertise [1]. </a:t>
            </a:r>
            <a:endParaRPr lang="en-US" sz="3000" dirty="0">
              <a:solidFill>
                <a:srgbClr val="000000"/>
              </a:solidFill>
            </a:endParaRPr>
          </a:p>
        </p:txBody>
      </p:sp>
      <p:sp>
        <p:nvSpPr>
          <p:cNvPr id="11" name="TextBox 10"/>
          <p:cNvSpPr txBox="1"/>
          <p:nvPr/>
        </p:nvSpPr>
        <p:spPr>
          <a:xfrm>
            <a:off x="1100908" y="4724734"/>
            <a:ext cx="10830826" cy="666786"/>
          </a:xfrm>
          <a:prstGeom prst="rect">
            <a:avLst/>
          </a:prstGeom>
          <a:solidFill>
            <a:schemeClr val="accent4"/>
          </a:solidFill>
        </p:spPr>
        <p:txBody>
          <a:bodyPr wrap="square" rtlCol="0">
            <a:spAutoFit/>
          </a:bodyPr>
          <a:lstStyle/>
          <a:p>
            <a:pPr lvl="0" algn="ctr"/>
            <a:r>
              <a:rPr lang="en-US" sz="3733" dirty="0">
                <a:solidFill>
                  <a:prstClr val="black"/>
                </a:solidFill>
              </a:rPr>
              <a:t>OBJECTIVE</a:t>
            </a:r>
          </a:p>
        </p:txBody>
      </p:sp>
      <p:sp>
        <p:nvSpPr>
          <p:cNvPr id="3" name="TextBox 2"/>
          <p:cNvSpPr txBox="1"/>
          <p:nvPr/>
        </p:nvSpPr>
        <p:spPr>
          <a:xfrm>
            <a:off x="30178785" y="35729655"/>
            <a:ext cx="20441561" cy="1984255"/>
          </a:xfrm>
          <a:prstGeom prst="rect">
            <a:avLst/>
          </a:prstGeom>
          <a:noFill/>
        </p:spPr>
        <p:txBody>
          <a:bodyPr wrap="square" rtlCol="0">
            <a:noAutofit/>
          </a:bodyPr>
          <a:lstStyle/>
          <a:p>
            <a:r>
              <a:rPr lang="en-US" sz="2200" kern="100" dirty="0">
                <a:latin typeface="Times New Roman" panose="02020603050405020304" pitchFamily="18" charset="0"/>
                <a:ea typeface="Aptos" panose="020B0004020202020204" pitchFamily="34" charset="0"/>
                <a:cs typeface="Times New Roman" panose="02020603050405020304" pitchFamily="18" charset="0"/>
              </a:rPr>
              <a:t>[1] Liu, H., &amp; MacWhinney, B. (2024). Morphosyntactic analysis for CHILDES. </a:t>
            </a:r>
            <a:r>
              <a:rPr lang="en-US" sz="2200" i="1" kern="100" dirty="0">
                <a:latin typeface="Times New Roman" panose="02020603050405020304" pitchFamily="18" charset="0"/>
                <a:ea typeface="Aptos" panose="020B0004020202020204" pitchFamily="34" charset="0"/>
                <a:cs typeface="Times New Roman" panose="02020603050405020304" pitchFamily="18" charset="0"/>
              </a:rPr>
              <a:t>Language Development Research 4</a:t>
            </a:r>
            <a:r>
              <a:rPr lang="en-US" sz="2200" kern="100" dirty="0">
                <a:latin typeface="Times New Roman" panose="02020603050405020304" pitchFamily="18" charset="0"/>
                <a:ea typeface="Aptos" panose="020B0004020202020204" pitchFamily="34" charset="0"/>
                <a:cs typeface="Times New Roman" panose="02020603050405020304" pitchFamily="18" charset="0"/>
              </a:rPr>
              <a:t>(1), 233-258.</a:t>
            </a:r>
          </a:p>
          <a:p>
            <a:r>
              <a:rPr lang="en-US" sz="2200" kern="100" dirty="0">
                <a:latin typeface="Times New Roman" panose="02020603050405020304" pitchFamily="18" charset="0"/>
                <a:ea typeface="Aptos" panose="020B0004020202020204" pitchFamily="34" charset="0"/>
                <a:cs typeface="Times New Roman" panose="02020603050405020304" pitchFamily="18" charset="0"/>
              </a:rPr>
              <a:t>[2] Bryant, L., Spencer, E., &amp; Ferguson, A. (2017). Clinical use of linguistic discourse analysis for the assessment of language in aphasia. </a:t>
            </a:r>
            <a:r>
              <a:rPr lang="en-US" sz="2200" i="1" kern="100" dirty="0">
                <a:latin typeface="Times New Roman" panose="02020603050405020304" pitchFamily="18" charset="0"/>
                <a:ea typeface="Aptos" panose="020B0004020202020204" pitchFamily="34" charset="0"/>
                <a:cs typeface="Times New Roman" panose="02020603050405020304" pitchFamily="18" charset="0"/>
              </a:rPr>
              <a:t>Aphasiology</a:t>
            </a:r>
            <a:r>
              <a:rPr lang="en-US" sz="2200" kern="100" dirty="0">
                <a:latin typeface="Times New Roman" panose="02020603050405020304" pitchFamily="18" charset="0"/>
                <a:ea typeface="Aptos" panose="020B0004020202020204" pitchFamily="34" charset="0"/>
                <a:cs typeface="Times New Roman" panose="02020603050405020304" pitchFamily="18" charset="0"/>
              </a:rPr>
              <a:t>, </a:t>
            </a:r>
            <a:r>
              <a:rPr lang="en-US" sz="2200" i="1" kern="100" dirty="0">
                <a:latin typeface="Times New Roman" panose="02020603050405020304" pitchFamily="18" charset="0"/>
                <a:ea typeface="Aptos" panose="020B0004020202020204" pitchFamily="34" charset="0"/>
                <a:cs typeface="Times New Roman" panose="02020603050405020304" pitchFamily="18" charset="0"/>
              </a:rPr>
              <a:t>31</a:t>
            </a:r>
            <a:r>
              <a:rPr lang="en-US" sz="2200" kern="100" dirty="0">
                <a:latin typeface="Times New Roman" panose="02020603050405020304" pitchFamily="18" charset="0"/>
                <a:ea typeface="Aptos" panose="020B0004020202020204" pitchFamily="34" charset="0"/>
                <a:cs typeface="Times New Roman" panose="02020603050405020304" pitchFamily="18" charset="0"/>
              </a:rPr>
              <a:t>(10), 1105-1126.</a:t>
            </a:r>
            <a:endParaRPr lang="en-US" sz="2200" kern="100" dirty="0">
              <a:latin typeface="Aptos" panose="020B0004020202020204" pitchFamily="34" charset="0"/>
              <a:ea typeface="Aptos" panose="020B0004020202020204" pitchFamily="34" charset="0"/>
              <a:cs typeface="Times New Roman" panose="02020603050405020304" pitchFamily="18" charset="0"/>
            </a:endParaRPr>
          </a:p>
          <a:p>
            <a:r>
              <a:rPr lang="en-US" sz="2200" kern="100" dirty="0">
                <a:latin typeface="Times New Roman" panose="02020603050405020304" pitchFamily="18" charset="0"/>
                <a:ea typeface="Aptos" panose="020B0004020202020204" pitchFamily="34" charset="0"/>
                <a:cs typeface="Times New Roman" panose="02020603050405020304" pitchFamily="18" charset="0"/>
              </a:rPr>
              <a:t>[3] Liu, H., MacWhinney, B., Fromm, D., &amp; Lanzi, A. (2023). Automation of language sample analysis. </a:t>
            </a:r>
            <a:r>
              <a:rPr lang="en-US" sz="2200" i="1" kern="100" dirty="0">
                <a:latin typeface="Times New Roman" panose="02020603050405020304" pitchFamily="18" charset="0"/>
                <a:ea typeface="Aptos" panose="020B0004020202020204" pitchFamily="34" charset="0"/>
                <a:cs typeface="Times New Roman" panose="02020603050405020304" pitchFamily="18" charset="0"/>
              </a:rPr>
              <a:t>Journal of Speech, Language, and Hearing Research</a:t>
            </a:r>
            <a:r>
              <a:rPr lang="en-US" sz="2200" kern="100" dirty="0">
                <a:latin typeface="Times New Roman" panose="02020603050405020304" pitchFamily="18" charset="0"/>
                <a:ea typeface="Aptos" panose="020B0004020202020204" pitchFamily="34" charset="0"/>
                <a:cs typeface="Times New Roman" panose="02020603050405020304" pitchFamily="18" charset="0"/>
              </a:rPr>
              <a:t>, </a:t>
            </a:r>
            <a:r>
              <a:rPr lang="en-US" sz="2200" i="1" kern="100" dirty="0">
                <a:latin typeface="Times New Roman" panose="02020603050405020304" pitchFamily="18" charset="0"/>
                <a:ea typeface="Aptos" panose="020B0004020202020204" pitchFamily="34" charset="0"/>
                <a:cs typeface="Times New Roman" panose="02020603050405020304" pitchFamily="18" charset="0"/>
              </a:rPr>
              <a:t>66</a:t>
            </a:r>
            <a:r>
              <a:rPr lang="en-US" sz="2200" kern="100" dirty="0">
                <a:latin typeface="Times New Roman" panose="02020603050405020304" pitchFamily="18" charset="0"/>
                <a:ea typeface="Aptos" panose="020B0004020202020204" pitchFamily="34" charset="0"/>
                <a:cs typeface="Times New Roman" panose="02020603050405020304" pitchFamily="18" charset="0"/>
              </a:rPr>
              <a:t>(7), 2421-2433.</a:t>
            </a:r>
            <a:endParaRPr lang="en-US" sz="2200" kern="100" dirty="0">
              <a:latin typeface="Aptos" panose="020B0004020202020204" pitchFamily="34" charset="0"/>
              <a:ea typeface="Aptos" panose="020B0004020202020204" pitchFamily="34" charset="0"/>
              <a:cs typeface="Times New Roman" panose="02020603050405020304" pitchFamily="18" charset="0"/>
            </a:endParaRPr>
          </a:p>
          <a:p>
            <a:endParaRPr lang="en-US" sz="2200" kern="100" dirty="0">
              <a:latin typeface="Times New Roman" panose="02020603050405020304" pitchFamily="18" charset="0"/>
              <a:ea typeface="Aptos" panose="020B0004020202020204" pitchFamily="34" charset="0"/>
              <a:cs typeface="Times New Roman" panose="02020603050405020304" pitchFamily="18" charset="0"/>
            </a:endParaRPr>
          </a:p>
          <a:p>
            <a:r>
              <a:rPr lang="en-US" sz="2200" dirty="0"/>
              <a:t>This work was funded by NIH-NIDCD grant R01-DC008524 (2022-2027).</a:t>
            </a:r>
          </a:p>
          <a:p>
            <a:pPr indent="-746781"/>
            <a:endParaRPr lang="en-US" sz="2333" dirty="0"/>
          </a:p>
          <a:p>
            <a:pPr indent="-213366"/>
            <a:endParaRPr lang="en-US" sz="2333" dirty="0"/>
          </a:p>
          <a:p>
            <a:pPr indent="-213366"/>
            <a:endParaRPr lang="en-US" sz="2333" dirty="0"/>
          </a:p>
        </p:txBody>
      </p:sp>
      <p:sp>
        <p:nvSpPr>
          <p:cNvPr id="13" name="TextBox 12"/>
          <p:cNvSpPr txBox="1"/>
          <p:nvPr/>
        </p:nvSpPr>
        <p:spPr>
          <a:xfrm>
            <a:off x="1097524" y="9084152"/>
            <a:ext cx="10830826" cy="666786"/>
          </a:xfrm>
          <a:prstGeom prst="rect">
            <a:avLst/>
          </a:prstGeom>
          <a:solidFill>
            <a:schemeClr val="accent4"/>
          </a:solidFill>
        </p:spPr>
        <p:txBody>
          <a:bodyPr wrap="square" rtlCol="0">
            <a:spAutoFit/>
          </a:bodyPr>
          <a:lstStyle/>
          <a:p>
            <a:pPr lvl="0" algn="ctr"/>
            <a:r>
              <a:rPr lang="en-US" sz="3733" dirty="0">
                <a:solidFill>
                  <a:prstClr val="black"/>
                </a:solidFill>
              </a:rPr>
              <a:t>BACKGROUND</a:t>
            </a:r>
          </a:p>
        </p:txBody>
      </p:sp>
      <p:sp>
        <p:nvSpPr>
          <p:cNvPr id="18" name="TextBox 17"/>
          <p:cNvSpPr txBox="1"/>
          <p:nvPr/>
        </p:nvSpPr>
        <p:spPr>
          <a:xfrm>
            <a:off x="13020388" y="30750917"/>
            <a:ext cx="16022455" cy="7083927"/>
          </a:xfrm>
          <a:prstGeom prst="rect">
            <a:avLst/>
          </a:prstGeom>
          <a:noFill/>
        </p:spPr>
        <p:txBody>
          <a:bodyPr wrap="square" rtlCol="0">
            <a:spAutoFit/>
          </a:bodyPr>
          <a:lstStyle/>
          <a:p>
            <a:r>
              <a:rPr lang="en-US" sz="3000" dirty="0"/>
              <a:t>After running the TRANSCRIPTION task, the </a:t>
            </a:r>
            <a:r>
              <a:rPr lang="en-US" sz="3000" dirty="0">
                <a:solidFill>
                  <a:srgbClr val="FF0000"/>
                </a:solidFill>
              </a:rPr>
              <a:t>ASR output needs to be checked by humans </a:t>
            </a:r>
            <a:r>
              <a:rPr lang="en-US" sz="3000" dirty="0"/>
              <a:t>for the following:</a:t>
            </a:r>
          </a:p>
          <a:p>
            <a:endParaRPr lang="en-US" sz="1000" dirty="0"/>
          </a:p>
          <a:p>
            <a:pPr marL="400061" indent="-400061">
              <a:buFont typeface="Arial" panose="020B0604020202020204" pitchFamily="34" charset="0"/>
              <a:buChar char="•"/>
            </a:pPr>
            <a:r>
              <a:rPr lang="en-US" sz="3000" dirty="0"/>
              <a:t>Utterance termination decisions – sometimes need to split utterances, sometimes join</a:t>
            </a:r>
          </a:p>
          <a:p>
            <a:pPr marL="400061" indent="-400061">
              <a:buFont typeface="Arial" panose="020B0604020202020204" pitchFamily="34" charset="0"/>
              <a:buChar char="•"/>
            </a:pPr>
            <a:r>
              <a:rPr lang="en-US" sz="3000" dirty="0"/>
              <a:t>Speaker ID accuracy</a:t>
            </a:r>
          </a:p>
          <a:p>
            <a:pPr marL="400061" indent="-400061">
              <a:buFont typeface="Arial" panose="020B0604020202020204" pitchFamily="34" charset="0"/>
              <a:buChar char="•"/>
            </a:pPr>
            <a:r>
              <a:rPr lang="en-US" sz="3000" dirty="0"/>
              <a:t>Accuracy of words transcribed, including capitalization</a:t>
            </a:r>
          </a:p>
          <a:p>
            <a:pPr marL="400061" indent="-400061">
              <a:buFont typeface="Arial" panose="020B0604020202020204" pitchFamily="34" charset="0"/>
              <a:buChar char="•"/>
            </a:pPr>
            <a:r>
              <a:rPr lang="en-US" sz="3000" dirty="0"/>
              <a:t>Revision and repetition coding</a:t>
            </a:r>
          </a:p>
          <a:p>
            <a:pPr marL="400061" indent="-400061">
              <a:buFont typeface="Arial" panose="020B0604020202020204" pitchFamily="34" charset="0"/>
              <a:buChar char="•"/>
            </a:pPr>
            <a:r>
              <a:rPr lang="en-US" sz="3000" dirty="0"/>
              <a:t>Utterance termination markers – ASR uses only periods at the end of utterances</a:t>
            </a:r>
          </a:p>
          <a:p>
            <a:pPr marL="400061" indent="-400061">
              <a:buFont typeface="Arial" panose="020B0604020202020204" pitchFamily="34" charset="0"/>
              <a:buChar char="•"/>
            </a:pPr>
            <a:r>
              <a:rPr lang="en-US" sz="3000" dirty="0"/>
              <a:t>Other codes of interest – e.g., gem (task) markers, [+ exc] for non-task utterances, underscores and fillers for &amp;-you_know and &amp;-like</a:t>
            </a:r>
          </a:p>
          <a:p>
            <a:endParaRPr lang="en-US" sz="3000" dirty="0"/>
          </a:p>
          <a:p>
            <a:pPr>
              <a:lnSpc>
                <a:spcPct val="150000"/>
              </a:lnSpc>
            </a:pPr>
            <a:r>
              <a:rPr lang="en-US" sz="3000" dirty="0">
                <a:ea typeface="Aptos" panose="020B0004020202020204" pitchFamily="34" charset="0"/>
              </a:rPr>
              <a:t>Then repeat steps 2-5 above using the checked transcript and choosing the MORPHOSYNTACTIC ANALYSIS task to get a new version of the transcript within a couple seconds with %mor tiers showing the universal dependency codes and %gra tiers showing grammatical relations for each of the words</a:t>
            </a:r>
            <a:r>
              <a:rPr lang="en-US" sz="3000" dirty="0"/>
              <a:t> .</a:t>
            </a:r>
          </a:p>
          <a:p>
            <a:endParaRPr lang="en-US" sz="933" dirty="0"/>
          </a:p>
        </p:txBody>
      </p:sp>
      <p:sp>
        <p:nvSpPr>
          <p:cNvPr id="37" name="TextBox 36"/>
          <p:cNvSpPr txBox="1"/>
          <p:nvPr/>
        </p:nvSpPr>
        <p:spPr>
          <a:xfrm>
            <a:off x="13020389" y="7645006"/>
            <a:ext cx="11101084" cy="553998"/>
          </a:xfrm>
          <a:prstGeom prst="rect">
            <a:avLst/>
          </a:prstGeom>
          <a:noFill/>
        </p:spPr>
        <p:txBody>
          <a:bodyPr wrap="square" rtlCol="0">
            <a:spAutoFit/>
          </a:bodyPr>
          <a:lstStyle/>
          <a:p>
            <a:r>
              <a:rPr lang="en-US" sz="3000" dirty="0"/>
              <a:t>Figure 1. Log in page</a:t>
            </a:r>
          </a:p>
        </p:txBody>
      </p:sp>
      <p:sp>
        <p:nvSpPr>
          <p:cNvPr id="7" name="TextBox 6">
            <a:extLst>
              <a:ext uri="{FF2B5EF4-FFF2-40B4-BE49-F238E27FC236}">
                <a16:creationId xmlns:a16="http://schemas.microsoft.com/office/drawing/2014/main" id="{E488746F-B0F0-7387-B72E-21849CCAA953}"/>
              </a:ext>
            </a:extLst>
          </p:cNvPr>
          <p:cNvSpPr txBox="1"/>
          <p:nvPr/>
        </p:nvSpPr>
        <p:spPr>
          <a:xfrm>
            <a:off x="1097524" y="10034656"/>
            <a:ext cx="10830825" cy="10887512"/>
          </a:xfrm>
          <a:prstGeom prst="rect">
            <a:avLst/>
          </a:prstGeom>
          <a:noFill/>
        </p:spPr>
        <p:txBody>
          <a:bodyPr wrap="square" rtlCol="0">
            <a:noAutofit/>
          </a:bodyPr>
          <a:lstStyle/>
          <a:p>
            <a:pPr defTabSz="2560393">
              <a:defRPr/>
            </a:pPr>
            <a:r>
              <a:rPr lang="en-US" sz="3000" b="1" dirty="0">
                <a:solidFill>
                  <a:prstClr val="black"/>
                </a:solidFill>
              </a:rPr>
              <a:t>Spontaneous speech is the most ecologically valid measure </a:t>
            </a:r>
            <a:r>
              <a:rPr lang="en-US" sz="3000" dirty="0">
                <a:solidFill>
                  <a:prstClr val="black"/>
                </a:solidFill>
              </a:rPr>
              <a:t>of communication abilities and the most important skill people with aphasia (PWA) want to improve.</a:t>
            </a:r>
          </a:p>
          <a:p>
            <a:endParaRPr lang="en-US" sz="3000" dirty="0"/>
          </a:p>
          <a:p>
            <a:r>
              <a:rPr lang="en-US" sz="3000" dirty="0"/>
              <a:t>Yet, </a:t>
            </a:r>
            <a:r>
              <a:rPr lang="en-US" sz="3000" b="1" dirty="0"/>
              <a:t>transcription and discourse analysis are labor-intensive and require expertise</a:t>
            </a:r>
            <a:r>
              <a:rPr lang="en-US" sz="3000" dirty="0"/>
              <a:t> that prevents many clinicians from analyzing connected speech samples [2].</a:t>
            </a:r>
          </a:p>
          <a:p>
            <a:endParaRPr lang="en-US" sz="3000" dirty="0"/>
          </a:p>
          <a:p>
            <a:r>
              <a:rPr lang="en-US" sz="3000" dirty="0"/>
              <a:t>Tools like CLAN </a:t>
            </a:r>
            <a:r>
              <a:rPr lang="en-US" sz="3000" dirty="0">
                <a:ea typeface="Aptos" panose="020B0004020202020204" pitchFamily="34" charset="0"/>
              </a:rPr>
              <a:t>( https://dali.talkbank.org/clan/ ) make transcribing and analyzing language less onerous, but  CLAN may not be  available to everyone, and many potential users may not have the time to learn how to use the time-saving tools.</a:t>
            </a:r>
            <a:r>
              <a:rPr lang="en-US" sz="3000" dirty="0"/>
              <a:t> </a:t>
            </a:r>
          </a:p>
          <a:p>
            <a:endParaRPr lang="en-US" sz="3000" dirty="0"/>
          </a:p>
          <a:p>
            <a:r>
              <a:rPr lang="en-US" sz="3000" kern="100" dirty="0">
                <a:ea typeface="Aptos" panose="020B0004020202020204" pitchFamily="34" charset="0"/>
                <a:cs typeface="Times New Roman" panose="02020603050405020304" pitchFamily="18" charset="0"/>
              </a:rPr>
              <a:t>Recent advancements in automatic speech recognition (ASR) and natural language processing (NLP) have made it possible to develop an automated pipeline, Batchalign2, to create CHAT transcripts from audio or video files [3]. This has had a huge impact on speeding up the transcription process.</a:t>
            </a:r>
          </a:p>
          <a:p>
            <a:endParaRPr lang="en-US" sz="3200" kern="100" dirty="0">
              <a:ea typeface="Aptos" panose="020B0004020202020204" pitchFamily="34" charset="0"/>
              <a:cs typeface="Times New Roman" panose="02020603050405020304" pitchFamily="18" charset="0"/>
            </a:endParaRPr>
          </a:p>
          <a:p>
            <a:r>
              <a:rPr lang="en-US" sz="3000" kern="100" dirty="0">
                <a:ea typeface="Aptos" panose="020B0004020202020204" pitchFamily="34" charset="0"/>
                <a:cs typeface="Times New Roman" panose="02020603050405020304" pitchFamily="18" charset="0"/>
              </a:rPr>
              <a:t>Yet, this pipeline is not feasible for many users who could benefit from it. For example, they may be unable to install Python, which is necessary for using the pipeline, or they may not have enough memory on their computer to run the ASR program. </a:t>
            </a:r>
            <a:endParaRPr lang="en-US" sz="2800" dirty="0"/>
          </a:p>
        </p:txBody>
      </p:sp>
      <p:sp>
        <p:nvSpPr>
          <p:cNvPr id="10" name="TextBox 9">
            <a:extLst>
              <a:ext uri="{FF2B5EF4-FFF2-40B4-BE49-F238E27FC236}">
                <a16:creationId xmlns:a16="http://schemas.microsoft.com/office/drawing/2014/main" id="{1FCD6295-E609-F3E7-F1A1-C43EFE5F3E95}"/>
              </a:ext>
            </a:extLst>
          </p:cNvPr>
          <p:cNvSpPr txBox="1"/>
          <p:nvPr/>
        </p:nvSpPr>
        <p:spPr>
          <a:xfrm>
            <a:off x="13020389" y="4704268"/>
            <a:ext cx="16051280" cy="666786"/>
          </a:xfrm>
          <a:prstGeom prst="rect">
            <a:avLst/>
          </a:prstGeom>
          <a:solidFill>
            <a:schemeClr val="accent4"/>
          </a:solidFill>
        </p:spPr>
        <p:txBody>
          <a:bodyPr wrap="square" rtlCol="0">
            <a:spAutoFit/>
          </a:bodyPr>
          <a:lstStyle/>
          <a:p>
            <a:pPr lvl="0" algn="ctr"/>
            <a:r>
              <a:rPr lang="en-US" sz="3733" dirty="0">
                <a:solidFill>
                  <a:prstClr val="black"/>
                </a:solidFill>
              </a:rPr>
              <a:t>METHOD</a:t>
            </a:r>
          </a:p>
        </p:txBody>
      </p:sp>
      <p:sp>
        <p:nvSpPr>
          <p:cNvPr id="12" name="TextBox 11">
            <a:extLst>
              <a:ext uri="{FF2B5EF4-FFF2-40B4-BE49-F238E27FC236}">
                <a16:creationId xmlns:a16="http://schemas.microsoft.com/office/drawing/2014/main" id="{A09FE203-25EC-B715-40CC-96DC88EEB1C0}"/>
              </a:ext>
            </a:extLst>
          </p:cNvPr>
          <p:cNvSpPr txBox="1"/>
          <p:nvPr/>
        </p:nvSpPr>
        <p:spPr>
          <a:xfrm>
            <a:off x="13223622" y="5948392"/>
            <a:ext cx="15848046" cy="666786"/>
          </a:xfrm>
          <a:prstGeom prst="rect">
            <a:avLst/>
          </a:prstGeom>
          <a:noFill/>
        </p:spPr>
        <p:txBody>
          <a:bodyPr wrap="square" rtlCol="0">
            <a:spAutoFit/>
          </a:bodyPr>
          <a:lstStyle/>
          <a:p>
            <a:r>
              <a:rPr lang="en-US" sz="3733" dirty="0">
                <a:latin typeface="Times New Roman" panose="02020603050405020304" pitchFamily="18" charset="0"/>
                <a:ea typeface="Aptos" panose="020B0004020202020204" pitchFamily="34" charset="0"/>
              </a:rPr>
              <a:t>Go to this web address -- </a:t>
            </a:r>
            <a:r>
              <a:rPr lang="en-US" sz="3733" u="sng" dirty="0">
                <a:solidFill>
                  <a:srgbClr val="467886"/>
                </a:solidFill>
                <a:latin typeface="Times New Roman" panose="02020603050405020304" pitchFamily="18" charset="0"/>
                <a:ea typeface="Aptos" panose="020B0004020202020204" pitchFamily="34" charset="0"/>
                <a:cs typeface="Times New Roman" panose="02020603050405020304" pitchFamily="18" charset="0"/>
                <a:hlinkClick r:id="rId3"/>
              </a:rPr>
              <a:t>https://whisper.talkbank.org/</a:t>
            </a:r>
            <a:r>
              <a:rPr lang="en-US" sz="3733" dirty="0">
                <a:latin typeface="Times New Roman" panose="02020603050405020304" pitchFamily="18" charset="0"/>
                <a:ea typeface="Aptos" panose="020B0004020202020204" pitchFamily="34" charset="0"/>
              </a:rPr>
              <a:t> -- to log in. </a:t>
            </a:r>
            <a:endParaRPr lang="en-US" sz="3733" dirty="0"/>
          </a:p>
        </p:txBody>
      </p:sp>
      <p:pic>
        <p:nvPicPr>
          <p:cNvPr id="17" name="Picture 16" descr="A screenshot of a chat&#10;&#10;AI-generated content may be incorrect.">
            <a:extLst>
              <a:ext uri="{FF2B5EF4-FFF2-40B4-BE49-F238E27FC236}">
                <a16:creationId xmlns:a16="http://schemas.microsoft.com/office/drawing/2014/main" id="{FC6A3B01-433A-9705-F0EF-29CC0D1DC9A4}"/>
              </a:ext>
            </a:extLst>
          </p:cNvPr>
          <p:cNvPicPr>
            <a:picLocks noChangeAspect="1"/>
          </p:cNvPicPr>
          <p:nvPr/>
        </p:nvPicPr>
        <p:blipFill>
          <a:blip r:embed="rId4"/>
          <a:stretch>
            <a:fillRect/>
          </a:stretch>
        </p:blipFill>
        <p:spPr>
          <a:xfrm>
            <a:off x="13137873" y="8562351"/>
            <a:ext cx="7127941" cy="3360722"/>
          </a:xfrm>
          <a:prstGeom prst="rect">
            <a:avLst/>
          </a:prstGeom>
        </p:spPr>
      </p:pic>
      <p:sp>
        <p:nvSpPr>
          <p:cNvPr id="19" name="TextBox 18">
            <a:extLst>
              <a:ext uri="{FF2B5EF4-FFF2-40B4-BE49-F238E27FC236}">
                <a16:creationId xmlns:a16="http://schemas.microsoft.com/office/drawing/2014/main" id="{021B7BB6-EBD6-00EE-2AC8-8043DA476E65}"/>
              </a:ext>
            </a:extLst>
          </p:cNvPr>
          <p:cNvSpPr txBox="1"/>
          <p:nvPr/>
        </p:nvSpPr>
        <p:spPr>
          <a:xfrm>
            <a:off x="20265814" y="10032688"/>
            <a:ext cx="8805853" cy="1015663"/>
          </a:xfrm>
          <a:prstGeom prst="rect">
            <a:avLst/>
          </a:prstGeom>
          <a:noFill/>
        </p:spPr>
        <p:txBody>
          <a:bodyPr wrap="square" rtlCol="0">
            <a:spAutoFit/>
          </a:bodyPr>
          <a:lstStyle/>
          <a:p>
            <a:pPr marL="533415" indent="-533415">
              <a:buAutoNum type="arabicPeriod"/>
            </a:pPr>
            <a:r>
              <a:rPr lang="en-US" sz="3000" b="1" dirty="0"/>
              <a:t>LOG IN </a:t>
            </a:r>
            <a:r>
              <a:rPr lang="en-US" sz="3000" dirty="0"/>
              <a:t>– The service is hosted by TalkBank based on an agreement to contribute data</a:t>
            </a:r>
          </a:p>
        </p:txBody>
      </p:sp>
      <p:sp>
        <p:nvSpPr>
          <p:cNvPr id="24" name="TextBox 23">
            <a:extLst>
              <a:ext uri="{FF2B5EF4-FFF2-40B4-BE49-F238E27FC236}">
                <a16:creationId xmlns:a16="http://schemas.microsoft.com/office/drawing/2014/main" id="{9CFC3E62-A5FE-9FC5-6CB4-3CEA8ECA9399}"/>
              </a:ext>
            </a:extLst>
          </p:cNvPr>
          <p:cNvSpPr txBox="1"/>
          <p:nvPr/>
        </p:nvSpPr>
        <p:spPr>
          <a:xfrm>
            <a:off x="13020390" y="12411656"/>
            <a:ext cx="11101084" cy="553998"/>
          </a:xfrm>
          <a:prstGeom prst="rect">
            <a:avLst/>
          </a:prstGeom>
          <a:noFill/>
        </p:spPr>
        <p:txBody>
          <a:bodyPr wrap="square" rtlCol="0">
            <a:spAutoFit/>
          </a:bodyPr>
          <a:lstStyle/>
          <a:p>
            <a:r>
              <a:rPr lang="en-US" sz="3000" dirty="0"/>
              <a:t>Figure 2. Welcome screen</a:t>
            </a:r>
          </a:p>
        </p:txBody>
      </p:sp>
      <p:sp>
        <p:nvSpPr>
          <p:cNvPr id="25" name="TextBox 24">
            <a:extLst>
              <a:ext uri="{FF2B5EF4-FFF2-40B4-BE49-F238E27FC236}">
                <a16:creationId xmlns:a16="http://schemas.microsoft.com/office/drawing/2014/main" id="{79512724-9571-F432-1891-F939C2E633E3}"/>
              </a:ext>
            </a:extLst>
          </p:cNvPr>
          <p:cNvSpPr txBox="1"/>
          <p:nvPr/>
        </p:nvSpPr>
        <p:spPr>
          <a:xfrm>
            <a:off x="15223430" y="18935517"/>
            <a:ext cx="11341062" cy="553998"/>
          </a:xfrm>
          <a:prstGeom prst="rect">
            <a:avLst/>
          </a:prstGeom>
          <a:noFill/>
        </p:spPr>
        <p:txBody>
          <a:bodyPr wrap="square" rtlCol="0">
            <a:spAutoFit/>
          </a:bodyPr>
          <a:lstStyle/>
          <a:p>
            <a:r>
              <a:rPr lang="en-US" sz="3000" dirty="0"/>
              <a:t>Figure 3. Job status pages – RUNNING, COMPLETED with download link</a:t>
            </a:r>
          </a:p>
        </p:txBody>
      </p:sp>
      <p:sp>
        <p:nvSpPr>
          <p:cNvPr id="26" name="TextBox 25">
            <a:extLst>
              <a:ext uri="{FF2B5EF4-FFF2-40B4-BE49-F238E27FC236}">
                <a16:creationId xmlns:a16="http://schemas.microsoft.com/office/drawing/2014/main" id="{D1557BCD-031C-095D-04E6-88FB19DBADD3}"/>
              </a:ext>
            </a:extLst>
          </p:cNvPr>
          <p:cNvSpPr txBox="1"/>
          <p:nvPr/>
        </p:nvSpPr>
        <p:spPr>
          <a:xfrm>
            <a:off x="16677433" y="24522352"/>
            <a:ext cx="11101084" cy="553998"/>
          </a:xfrm>
          <a:prstGeom prst="rect">
            <a:avLst/>
          </a:prstGeom>
          <a:noFill/>
        </p:spPr>
        <p:txBody>
          <a:bodyPr wrap="square" rtlCol="0">
            <a:spAutoFit/>
          </a:bodyPr>
          <a:lstStyle/>
          <a:p>
            <a:r>
              <a:rPr lang="en-US" sz="3000" dirty="0"/>
              <a:t>Figure 5. Download page</a:t>
            </a:r>
          </a:p>
        </p:txBody>
      </p:sp>
      <p:pic>
        <p:nvPicPr>
          <p:cNvPr id="32" name="Picture 31" descr="A screenshot of a computer&#10;&#10;AI-generated content may be incorrect.">
            <a:extLst>
              <a:ext uri="{FF2B5EF4-FFF2-40B4-BE49-F238E27FC236}">
                <a16:creationId xmlns:a16="http://schemas.microsoft.com/office/drawing/2014/main" id="{6FEB05CA-28E2-DDF1-9B08-8AC286A05720}"/>
              </a:ext>
            </a:extLst>
          </p:cNvPr>
          <p:cNvPicPr>
            <a:picLocks noChangeAspect="1"/>
          </p:cNvPicPr>
          <p:nvPr/>
        </p:nvPicPr>
        <p:blipFill>
          <a:blip r:embed="rId5"/>
          <a:stretch>
            <a:fillRect/>
          </a:stretch>
        </p:blipFill>
        <p:spPr>
          <a:xfrm>
            <a:off x="13137873" y="13163531"/>
            <a:ext cx="4922374" cy="4829500"/>
          </a:xfrm>
          <a:prstGeom prst="rect">
            <a:avLst/>
          </a:prstGeom>
        </p:spPr>
      </p:pic>
      <p:sp>
        <p:nvSpPr>
          <p:cNvPr id="34" name="TextBox 33">
            <a:extLst>
              <a:ext uri="{FF2B5EF4-FFF2-40B4-BE49-F238E27FC236}">
                <a16:creationId xmlns:a16="http://schemas.microsoft.com/office/drawing/2014/main" id="{E676DCD7-C93D-87F7-ED7B-59D825BA84F2}"/>
              </a:ext>
            </a:extLst>
          </p:cNvPr>
          <p:cNvSpPr txBox="1"/>
          <p:nvPr/>
        </p:nvSpPr>
        <p:spPr>
          <a:xfrm>
            <a:off x="20265814" y="12602034"/>
            <a:ext cx="8993506" cy="5632311"/>
          </a:xfrm>
          <a:prstGeom prst="rect">
            <a:avLst/>
          </a:prstGeom>
          <a:noFill/>
        </p:spPr>
        <p:txBody>
          <a:bodyPr wrap="square" rtlCol="0">
            <a:spAutoFit/>
          </a:bodyPr>
          <a:lstStyle/>
          <a:p>
            <a:pPr marL="533415" indent="-533415">
              <a:buAutoNum type="arabicPeriod" startAt="2"/>
            </a:pPr>
            <a:r>
              <a:rPr lang="en-US" sz="3000" b="1" dirty="0"/>
              <a:t>Select the task</a:t>
            </a:r>
            <a:r>
              <a:rPr lang="en-US" sz="3000" dirty="0"/>
              <a:t>:</a:t>
            </a:r>
          </a:p>
          <a:p>
            <a:pPr marL="400061" indent="-400061">
              <a:buFont typeface="Arial" panose="020B0604020202020204" pitchFamily="34" charset="0"/>
              <a:buChar char="•"/>
            </a:pPr>
            <a:r>
              <a:rPr lang="en-US" sz="3000" dirty="0"/>
              <a:t>Transcription</a:t>
            </a:r>
          </a:p>
          <a:p>
            <a:pPr marL="400061" indent="-400061">
              <a:buFont typeface="Arial" panose="020B0604020202020204" pitchFamily="34" charset="0"/>
              <a:buChar char="•"/>
            </a:pPr>
            <a:r>
              <a:rPr lang="en-US" sz="3000" dirty="0"/>
              <a:t>Morphosyntactic analysis (using Universal Dependencies -- </a:t>
            </a:r>
            <a:r>
              <a:rPr lang="en-US" sz="3000" dirty="0">
                <a:hlinkClick r:id="rId6"/>
              </a:rPr>
              <a:t>https://universaldependencies.org/</a:t>
            </a:r>
            <a:r>
              <a:rPr lang="en-US" sz="3000" dirty="0"/>
              <a:t>) </a:t>
            </a:r>
          </a:p>
          <a:p>
            <a:endParaRPr lang="en-US" sz="3000" dirty="0"/>
          </a:p>
          <a:p>
            <a:pPr marL="533415" indent="-533415">
              <a:buAutoNum type="arabicPeriod" startAt="3"/>
            </a:pPr>
            <a:r>
              <a:rPr lang="en-US" sz="3000" b="1" dirty="0"/>
              <a:t>Input language code</a:t>
            </a:r>
            <a:r>
              <a:rPr lang="en-US" sz="3000" dirty="0"/>
              <a:t> (e.g., eng)</a:t>
            </a:r>
          </a:p>
          <a:p>
            <a:endParaRPr lang="en-US" sz="3000" dirty="0"/>
          </a:p>
          <a:p>
            <a:pPr marL="533415" indent="-533415">
              <a:buAutoNum type="arabicPeriod" startAt="4"/>
            </a:pPr>
            <a:r>
              <a:rPr lang="en-US" sz="3000" b="1" dirty="0"/>
              <a:t>Enter # of speakers</a:t>
            </a:r>
          </a:p>
          <a:p>
            <a:endParaRPr lang="en-US" sz="3000" b="1" dirty="0"/>
          </a:p>
          <a:p>
            <a:r>
              <a:rPr lang="en-US" sz="3000" b="1" dirty="0"/>
              <a:t>5.  Choose media file from your computer</a:t>
            </a:r>
          </a:p>
          <a:p>
            <a:endParaRPr lang="en-US" sz="3000" b="1" dirty="0"/>
          </a:p>
          <a:p>
            <a:r>
              <a:rPr lang="en-US" sz="3000" b="1" dirty="0"/>
              <a:t>6.  Press S</a:t>
            </a:r>
            <a:r>
              <a:rPr lang="en-US" sz="3000" b="1" i="1" dirty="0"/>
              <a:t>ubmit </a:t>
            </a:r>
            <a:r>
              <a:rPr lang="en-US" sz="3000" b="1" dirty="0"/>
              <a:t>button</a:t>
            </a:r>
            <a:endParaRPr lang="en-US" sz="3000" dirty="0"/>
          </a:p>
        </p:txBody>
      </p:sp>
      <p:pic>
        <p:nvPicPr>
          <p:cNvPr id="9" name="Picture 8">
            <a:extLst>
              <a:ext uri="{FF2B5EF4-FFF2-40B4-BE49-F238E27FC236}">
                <a16:creationId xmlns:a16="http://schemas.microsoft.com/office/drawing/2014/main" id="{9196846A-2E28-22CF-F43C-375644AFD581}"/>
              </a:ext>
            </a:extLst>
          </p:cNvPr>
          <p:cNvPicPr>
            <a:picLocks noChangeAspect="1"/>
          </p:cNvPicPr>
          <p:nvPr/>
        </p:nvPicPr>
        <p:blipFill>
          <a:blip r:embed="rId7"/>
          <a:stretch>
            <a:fillRect/>
          </a:stretch>
        </p:blipFill>
        <p:spPr>
          <a:xfrm>
            <a:off x="14547869" y="20198057"/>
            <a:ext cx="4922374" cy="3743777"/>
          </a:xfrm>
          <a:prstGeom prst="rect">
            <a:avLst/>
          </a:prstGeom>
        </p:spPr>
      </p:pic>
      <p:pic>
        <p:nvPicPr>
          <p:cNvPr id="20" name="Picture 19">
            <a:extLst>
              <a:ext uri="{FF2B5EF4-FFF2-40B4-BE49-F238E27FC236}">
                <a16:creationId xmlns:a16="http://schemas.microsoft.com/office/drawing/2014/main" id="{F2DFC8A9-4892-711B-001C-3AD297D12DDC}"/>
              </a:ext>
            </a:extLst>
          </p:cNvPr>
          <p:cNvPicPr>
            <a:picLocks noChangeAspect="1"/>
          </p:cNvPicPr>
          <p:nvPr/>
        </p:nvPicPr>
        <p:blipFill>
          <a:blip r:embed="rId8"/>
          <a:stretch>
            <a:fillRect/>
          </a:stretch>
        </p:blipFill>
        <p:spPr>
          <a:xfrm>
            <a:off x="17088087" y="25477074"/>
            <a:ext cx="6435584" cy="3743777"/>
          </a:xfrm>
          <a:prstGeom prst="rect">
            <a:avLst/>
          </a:prstGeom>
        </p:spPr>
      </p:pic>
      <p:pic>
        <p:nvPicPr>
          <p:cNvPr id="23" name="Picture 22">
            <a:extLst>
              <a:ext uri="{FF2B5EF4-FFF2-40B4-BE49-F238E27FC236}">
                <a16:creationId xmlns:a16="http://schemas.microsoft.com/office/drawing/2014/main" id="{E510C5C0-FCE9-49E2-A54E-2C6AECAD9B9D}"/>
              </a:ext>
            </a:extLst>
          </p:cNvPr>
          <p:cNvPicPr>
            <a:picLocks noChangeAspect="1"/>
          </p:cNvPicPr>
          <p:nvPr/>
        </p:nvPicPr>
        <p:blipFill>
          <a:blip r:embed="rId9"/>
          <a:stretch>
            <a:fillRect/>
          </a:stretch>
        </p:blipFill>
        <p:spPr>
          <a:xfrm>
            <a:off x="21805551" y="20170455"/>
            <a:ext cx="5471401" cy="3863691"/>
          </a:xfrm>
          <a:prstGeom prst="rect">
            <a:avLst/>
          </a:prstGeom>
        </p:spPr>
      </p:pic>
      <p:cxnSp>
        <p:nvCxnSpPr>
          <p:cNvPr id="42" name="Straight Arrow Connector 41">
            <a:extLst>
              <a:ext uri="{FF2B5EF4-FFF2-40B4-BE49-F238E27FC236}">
                <a16:creationId xmlns:a16="http://schemas.microsoft.com/office/drawing/2014/main" id="{60C26BCE-884F-1F8A-BC1E-C19774F07274}"/>
              </a:ext>
            </a:extLst>
          </p:cNvPr>
          <p:cNvCxnSpPr>
            <a:cxnSpLocks/>
          </p:cNvCxnSpPr>
          <p:nvPr/>
        </p:nvCxnSpPr>
        <p:spPr>
          <a:xfrm>
            <a:off x="16441415" y="21998239"/>
            <a:ext cx="5281280" cy="755313"/>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sp>
        <p:nvSpPr>
          <p:cNvPr id="46" name="TextBox 45">
            <a:extLst>
              <a:ext uri="{FF2B5EF4-FFF2-40B4-BE49-F238E27FC236}">
                <a16:creationId xmlns:a16="http://schemas.microsoft.com/office/drawing/2014/main" id="{56970086-9DF6-2B0F-0C01-7CC988E2D258}"/>
              </a:ext>
            </a:extLst>
          </p:cNvPr>
          <p:cNvSpPr txBox="1"/>
          <p:nvPr/>
        </p:nvSpPr>
        <p:spPr>
          <a:xfrm>
            <a:off x="30080067" y="4749869"/>
            <a:ext cx="20187917" cy="666786"/>
          </a:xfrm>
          <a:prstGeom prst="rect">
            <a:avLst/>
          </a:prstGeom>
          <a:solidFill>
            <a:schemeClr val="accent4"/>
          </a:solidFill>
        </p:spPr>
        <p:txBody>
          <a:bodyPr wrap="square" rtlCol="0">
            <a:spAutoFit/>
          </a:bodyPr>
          <a:lstStyle/>
          <a:p>
            <a:pPr lvl="0" algn="ctr"/>
            <a:r>
              <a:rPr lang="en-US" sz="3733" dirty="0">
                <a:solidFill>
                  <a:prstClr val="black"/>
                </a:solidFill>
              </a:rPr>
              <a:t>RESULTS – FINAL PRODUCT</a:t>
            </a:r>
          </a:p>
        </p:txBody>
      </p:sp>
      <p:sp>
        <p:nvSpPr>
          <p:cNvPr id="47" name="TextBox 46">
            <a:extLst>
              <a:ext uri="{FF2B5EF4-FFF2-40B4-BE49-F238E27FC236}">
                <a16:creationId xmlns:a16="http://schemas.microsoft.com/office/drawing/2014/main" id="{389F4DAA-B965-5E5B-F253-22D351565538}"/>
              </a:ext>
            </a:extLst>
          </p:cNvPr>
          <p:cNvSpPr txBox="1"/>
          <p:nvPr/>
        </p:nvSpPr>
        <p:spPr>
          <a:xfrm>
            <a:off x="30330703" y="32354189"/>
            <a:ext cx="20187918" cy="666786"/>
          </a:xfrm>
          <a:prstGeom prst="rect">
            <a:avLst/>
          </a:prstGeom>
          <a:solidFill>
            <a:schemeClr val="accent4"/>
          </a:solidFill>
        </p:spPr>
        <p:txBody>
          <a:bodyPr wrap="square" rtlCol="0">
            <a:spAutoFit/>
          </a:bodyPr>
          <a:lstStyle/>
          <a:p>
            <a:pPr lvl="0" algn="ctr"/>
            <a:r>
              <a:rPr lang="en-US" sz="3733" dirty="0">
                <a:solidFill>
                  <a:prstClr val="black"/>
                </a:solidFill>
              </a:rPr>
              <a:t>LIMITATIONS</a:t>
            </a:r>
          </a:p>
        </p:txBody>
      </p:sp>
      <p:sp>
        <p:nvSpPr>
          <p:cNvPr id="48" name="TextBox 47">
            <a:extLst>
              <a:ext uri="{FF2B5EF4-FFF2-40B4-BE49-F238E27FC236}">
                <a16:creationId xmlns:a16="http://schemas.microsoft.com/office/drawing/2014/main" id="{B6731D9B-C33E-58BA-2685-E52976441C98}"/>
              </a:ext>
            </a:extLst>
          </p:cNvPr>
          <p:cNvSpPr txBox="1"/>
          <p:nvPr/>
        </p:nvSpPr>
        <p:spPr>
          <a:xfrm>
            <a:off x="30178785" y="33209950"/>
            <a:ext cx="20540279" cy="1567096"/>
          </a:xfrm>
          <a:prstGeom prst="rect">
            <a:avLst/>
          </a:prstGeom>
          <a:noFill/>
        </p:spPr>
        <p:txBody>
          <a:bodyPr wrap="square" rtlCol="0">
            <a:spAutoFit/>
          </a:bodyPr>
          <a:lstStyle/>
          <a:p>
            <a:pPr marL="533415" indent="-533415">
              <a:spcAft>
                <a:spcPts val="700"/>
              </a:spcAft>
              <a:buAutoNum type="arabicPeriod"/>
            </a:pPr>
            <a:r>
              <a:rPr lang="en-US" sz="3000" dirty="0"/>
              <a:t>The process is not fully automatic. A human still needs to check the file for accuracy and do some cleanup.</a:t>
            </a:r>
          </a:p>
          <a:p>
            <a:pPr marL="533415" indent="-533415">
              <a:spcAft>
                <a:spcPts val="700"/>
              </a:spcAft>
              <a:buAutoNum type="arabicPeriod"/>
            </a:pPr>
            <a:r>
              <a:rPr lang="en-US" sz="3000" dirty="0"/>
              <a:t>It works on MANY languages -- </a:t>
            </a:r>
            <a:r>
              <a:rPr lang="en-US" sz="3000" dirty="0">
                <a:hlinkClick r:id="rId10"/>
              </a:rPr>
              <a:t>https://stanfordnlp.github.io/stanza/performance.html</a:t>
            </a:r>
            <a:r>
              <a:rPr lang="en-US" sz="3000" dirty="0"/>
              <a:t> -- but some languages for some tasks work better than others.</a:t>
            </a:r>
          </a:p>
        </p:txBody>
      </p:sp>
      <p:sp>
        <p:nvSpPr>
          <p:cNvPr id="16" name="TextBox 15">
            <a:extLst>
              <a:ext uri="{FF2B5EF4-FFF2-40B4-BE49-F238E27FC236}">
                <a16:creationId xmlns:a16="http://schemas.microsoft.com/office/drawing/2014/main" id="{20253380-C7FF-3434-3E88-167BC0460BB7}"/>
              </a:ext>
            </a:extLst>
          </p:cNvPr>
          <p:cNvSpPr txBox="1"/>
          <p:nvPr/>
        </p:nvSpPr>
        <p:spPr>
          <a:xfrm>
            <a:off x="13020388" y="29775794"/>
            <a:ext cx="16051279" cy="666786"/>
          </a:xfrm>
          <a:prstGeom prst="rect">
            <a:avLst/>
          </a:prstGeom>
          <a:solidFill>
            <a:schemeClr val="accent4"/>
          </a:solidFill>
        </p:spPr>
        <p:txBody>
          <a:bodyPr wrap="square" rtlCol="0">
            <a:spAutoFit/>
          </a:bodyPr>
          <a:lstStyle/>
          <a:p>
            <a:pPr lvl="0" algn="ctr"/>
            <a:r>
              <a:rPr lang="en-US" sz="3733" dirty="0">
                <a:solidFill>
                  <a:prstClr val="black"/>
                </a:solidFill>
              </a:rPr>
              <a:t>RESULTS – FIRST PASS</a:t>
            </a:r>
          </a:p>
        </p:txBody>
      </p:sp>
      <p:sp>
        <p:nvSpPr>
          <p:cNvPr id="27" name="TextBox 26">
            <a:extLst>
              <a:ext uri="{FF2B5EF4-FFF2-40B4-BE49-F238E27FC236}">
                <a16:creationId xmlns:a16="http://schemas.microsoft.com/office/drawing/2014/main" id="{7F74733E-F9A9-5F57-C42E-1B52EB5A7E68}"/>
              </a:ext>
            </a:extLst>
          </p:cNvPr>
          <p:cNvSpPr txBox="1"/>
          <p:nvPr/>
        </p:nvSpPr>
        <p:spPr>
          <a:xfrm>
            <a:off x="1097524" y="21369900"/>
            <a:ext cx="10758853" cy="1241237"/>
          </a:xfrm>
          <a:prstGeom prst="rect">
            <a:avLst/>
          </a:prstGeom>
          <a:solidFill>
            <a:schemeClr val="accent4"/>
          </a:solidFill>
        </p:spPr>
        <p:txBody>
          <a:bodyPr wrap="square" rtlCol="0">
            <a:spAutoFit/>
          </a:bodyPr>
          <a:lstStyle/>
          <a:p>
            <a:pPr lvl="0" algn="ctr"/>
            <a:r>
              <a:rPr lang="en-US" sz="3733" dirty="0">
                <a:solidFill>
                  <a:prstClr val="black"/>
                </a:solidFill>
              </a:rPr>
              <a:t>ASR RESOURCES at TALKBANK </a:t>
            </a:r>
          </a:p>
          <a:p>
            <a:pPr lvl="0" algn="ctr"/>
            <a:r>
              <a:rPr lang="en-US" sz="3733" dirty="0">
                <a:solidFill>
                  <a:prstClr val="black"/>
                </a:solidFill>
              </a:rPr>
              <a:t>https://talkbank.org/</a:t>
            </a:r>
          </a:p>
        </p:txBody>
      </p:sp>
      <p:pic>
        <p:nvPicPr>
          <p:cNvPr id="30" name="Picture 29" descr="A close-up of a screen&#10;&#10;AI-generated content may be incorrect.">
            <a:extLst>
              <a:ext uri="{FF2B5EF4-FFF2-40B4-BE49-F238E27FC236}">
                <a16:creationId xmlns:a16="http://schemas.microsoft.com/office/drawing/2014/main" id="{4A49F05E-4A57-564D-576B-AE6B14C1E2D2}"/>
              </a:ext>
            </a:extLst>
          </p:cNvPr>
          <p:cNvPicPr>
            <a:picLocks noChangeAspect="1"/>
          </p:cNvPicPr>
          <p:nvPr/>
        </p:nvPicPr>
        <p:blipFill>
          <a:blip r:embed="rId11"/>
          <a:stretch>
            <a:fillRect/>
          </a:stretch>
        </p:blipFill>
        <p:spPr>
          <a:xfrm>
            <a:off x="1167488" y="27698736"/>
            <a:ext cx="6082264" cy="3810022"/>
          </a:xfrm>
          <a:prstGeom prst="rect">
            <a:avLst/>
          </a:prstGeom>
        </p:spPr>
      </p:pic>
      <p:pic>
        <p:nvPicPr>
          <p:cNvPr id="33" name="Picture 32" descr="A red and white logo&#10;&#10;AI-generated content may be incorrect.">
            <a:extLst>
              <a:ext uri="{FF2B5EF4-FFF2-40B4-BE49-F238E27FC236}">
                <a16:creationId xmlns:a16="http://schemas.microsoft.com/office/drawing/2014/main" id="{149793B0-47E8-491B-A028-2100A9FBF515}"/>
              </a:ext>
            </a:extLst>
          </p:cNvPr>
          <p:cNvPicPr>
            <a:picLocks noChangeAspect="1"/>
          </p:cNvPicPr>
          <p:nvPr/>
        </p:nvPicPr>
        <p:blipFill>
          <a:blip r:embed="rId12"/>
          <a:stretch>
            <a:fillRect/>
          </a:stretch>
        </p:blipFill>
        <p:spPr>
          <a:xfrm>
            <a:off x="45599258" y="690890"/>
            <a:ext cx="3749890" cy="3749890"/>
          </a:xfrm>
          <a:prstGeom prst="rect">
            <a:avLst/>
          </a:prstGeom>
        </p:spPr>
      </p:pic>
      <p:sp>
        <p:nvSpPr>
          <p:cNvPr id="14" name="TextBox 13">
            <a:extLst>
              <a:ext uri="{FF2B5EF4-FFF2-40B4-BE49-F238E27FC236}">
                <a16:creationId xmlns:a16="http://schemas.microsoft.com/office/drawing/2014/main" id="{959146C2-D930-D13A-2D03-B788BAF198E9}"/>
              </a:ext>
            </a:extLst>
          </p:cNvPr>
          <p:cNvSpPr txBox="1"/>
          <p:nvPr/>
        </p:nvSpPr>
        <p:spPr>
          <a:xfrm>
            <a:off x="21969927" y="7653883"/>
            <a:ext cx="3022879" cy="666786"/>
          </a:xfrm>
          <a:prstGeom prst="rect">
            <a:avLst/>
          </a:prstGeom>
          <a:noFill/>
        </p:spPr>
        <p:txBody>
          <a:bodyPr wrap="none" rtlCol="0">
            <a:spAutoFit/>
          </a:bodyPr>
          <a:lstStyle/>
          <a:p>
            <a:r>
              <a:rPr lang="en-US" sz="3733" b="1" u="sng" dirty="0"/>
              <a:t>6 Simple steps</a:t>
            </a:r>
          </a:p>
        </p:txBody>
      </p:sp>
      <p:sp>
        <p:nvSpPr>
          <p:cNvPr id="15" name="TextBox 14">
            <a:extLst>
              <a:ext uri="{FF2B5EF4-FFF2-40B4-BE49-F238E27FC236}">
                <a16:creationId xmlns:a16="http://schemas.microsoft.com/office/drawing/2014/main" id="{B8DADF52-0D5A-E1E1-AB30-03C49625B76B}"/>
              </a:ext>
            </a:extLst>
          </p:cNvPr>
          <p:cNvSpPr txBox="1"/>
          <p:nvPr/>
        </p:nvSpPr>
        <p:spPr>
          <a:xfrm>
            <a:off x="3536541" y="29182826"/>
            <a:ext cx="9124382" cy="553998"/>
          </a:xfrm>
          <a:prstGeom prst="rect">
            <a:avLst/>
          </a:prstGeom>
          <a:noFill/>
        </p:spPr>
        <p:txBody>
          <a:bodyPr wrap="square" rtlCol="0">
            <a:spAutoFit/>
          </a:bodyPr>
          <a:lstStyle/>
          <a:p>
            <a:r>
              <a:rPr lang="en-US" sz="3000" dirty="0">
                <a:solidFill>
                  <a:srgbClr val="FF0000"/>
                </a:solidFill>
              </a:rPr>
              <a:t>github repository for batchalign and other TalkBank tools</a:t>
            </a:r>
          </a:p>
        </p:txBody>
      </p:sp>
      <p:sp>
        <p:nvSpPr>
          <p:cNvPr id="21" name="TextBox 20">
            <a:extLst>
              <a:ext uri="{FF2B5EF4-FFF2-40B4-BE49-F238E27FC236}">
                <a16:creationId xmlns:a16="http://schemas.microsoft.com/office/drawing/2014/main" id="{EB460189-60FD-9640-C705-704B25219B13}"/>
              </a:ext>
            </a:extLst>
          </p:cNvPr>
          <p:cNvSpPr txBox="1"/>
          <p:nvPr/>
        </p:nvSpPr>
        <p:spPr>
          <a:xfrm>
            <a:off x="4472384" y="29928035"/>
            <a:ext cx="7825959" cy="553998"/>
          </a:xfrm>
          <a:prstGeom prst="rect">
            <a:avLst/>
          </a:prstGeom>
          <a:noFill/>
        </p:spPr>
        <p:txBody>
          <a:bodyPr wrap="square" rtlCol="0">
            <a:spAutoFit/>
          </a:bodyPr>
          <a:lstStyle/>
          <a:p>
            <a:r>
              <a:rPr lang="en-US" sz="3000" dirty="0">
                <a:solidFill>
                  <a:srgbClr val="FF0000"/>
                </a:solidFill>
              </a:rPr>
              <a:t>pdf file with instructions for installing batchalign</a:t>
            </a:r>
          </a:p>
        </p:txBody>
      </p:sp>
      <p:sp>
        <p:nvSpPr>
          <p:cNvPr id="22" name="TextBox 21">
            <a:extLst>
              <a:ext uri="{FF2B5EF4-FFF2-40B4-BE49-F238E27FC236}">
                <a16:creationId xmlns:a16="http://schemas.microsoft.com/office/drawing/2014/main" id="{27A5BD15-00CF-1ABA-F5C6-0A9DA9031F06}"/>
              </a:ext>
            </a:extLst>
          </p:cNvPr>
          <p:cNvSpPr txBox="1"/>
          <p:nvPr/>
        </p:nvSpPr>
        <p:spPr>
          <a:xfrm>
            <a:off x="4951010" y="30650456"/>
            <a:ext cx="6763425" cy="1015663"/>
          </a:xfrm>
          <a:prstGeom prst="rect">
            <a:avLst/>
          </a:prstGeom>
          <a:noFill/>
        </p:spPr>
        <p:txBody>
          <a:bodyPr wrap="square" rtlCol="0">
            <a:spAutoFit/>
          </a:bodyPr>
          <a:lstStyle/>
          <a:p>
            <a:r>
              <a:rPr lang="en-US" sz="3000" dirty="0">
                <a:solidFill>
                  <a:srgbClr val="FF0000"/>
                </a:solidFill>
              </a:rPr>
              <a:t>pdf file with instructions for human checking of ASR transcript</a:t>
            </a:r>
          </a:p>
        </p:txBody>
      </p:sp>
      <p:sp>
        <p:nvSpPr>
          <p:cNvPr id="28" name="TextBox 27">
            <a:extLst>
              <a:ext uri="{FF2B5EF4-FFF2-40B4-BE49-F238E27FC236}">
                <a16:creationId xmlns:a16="http://schemas.microsoft.com/office/drawing/2014/main" id="{79BF7AE8-168E-3219-E1F0-FA6A780F13F1}"/>
              </a:ext>
            </a:extLst>
          </p:cNvPr>
          <p:cNvSpPr txBox="1"/>
          <p:nvPr/>
        </p:nvSpPr>
        <p:spPr>
          <a:xfrm>
            <a:off x="30178785" y="29234195"/>
            <a:ext cx="15077626" cy="3477875"/>
          </a:xfrm>
          <a:prstGeom prst="rect">
            <a:avLst/>
          </a:prstGeom>
          <a:noFill/>
        </p:spPr>
        <p:txBody>
          <a:bodyPr wrap="square" rtlCol="0">
            <a:spAutoFit/>
          </a:bodyPr>
          <a:lstStyle/>
          <a:p>
            <a:r>
              <a:rPr lang="en-US" sz="3000" dirty="0"/>
              <a:t>1. </a:t>
            </a:r>
            <a:r>
              <a:rPr lang="en-US" sz="3000" dirty="0">
                <a:solidFill>
                  <a:srgbClr val="1A1A1A"/>
                </a:solidFill>
                <a:effectLst/>
              </a:rPr>
              <a:t>Add ability to run on a whole folder of uploaded files at once</a:t>
            </a:r>
          </a:p>
          <a:p>
            <a:endParaRPr lang="en-US" sz="1000" dirty="0">
              <a:solidFill>
                <a:srgbClr val="1A1A1A"/>
              </a:solidFill>
              <a:latin typeface="Arial" panose="020B0604020202020204" pitchFamily="34" charset="0"/>
            </a:endParaRPr>
          </a:p>
          <a:p>
            <a:r>
              <a:rPr lang="en-US" sz="3000" dirty="0">
                <a:solidFill>
                  <a:srgbClr val="1A1A1A"/>
                </a:solidFill>
                <a:effectLst/>
              </a:rPr>
              <a:t>2. Add ability to insert an English translation line for non-English materials</a:t>
            </a:r>
          </a:p>
          <a:p>
            <a:endParaRPr lang="en-US" sz="1000" dirty="0">
              <a:solidFill>
                <a:srgbClr val="1A1A1A"/>
              </a:solidFill>
              <a:effectLst/>
              <a:latin typeface="Arial" panose="020B0604020202020204" pitchFamily="34" charset="0"/>
            </a:endParaRPr>
          </a:p>
          <a:p>
            <a:r>
              <a:rPr lang="en-US" sz="3000" dirty="0">
                <a:solidFill>
                  <a:srgbClr val="1A1A1A"/>
                </a:solidFill>
              </a:rPr>
              <a:t>3. </a:t>
            </a:r>
            <a:r>
              <a:rPr lang="en-US" sz="3000" dirty="0">
                <a:solidFill>
                  <a:srgbClr val="1A1A1A"/>
                </a:solidFill>
                <a:effectLst/>
              </a:rPr>
              <a:t>Based on #2, add ability to run on the web of the CLAN programs including EVAL and FluCalc</a:t>
            </a:r>
          </a:p>
          <a:p>
            <a:endParaRPr lang="en-US" sz="1000" dirty="0">
              <a:solidFill>
                <a:srgbClr val="1A1A1A"/>
              </a:solidFill>
              <a:effectLst/>
              <a:latin typeface="Arial" panose="020B0604020202020204" pitchFamily="34" charset="0"/>
            </a:endParaRPr>
          </a:p>
          <a:p>
            <a:r>
              <a:rPr lang="en-US" sz="3000" dirty="0">
                <a:solidFill>
                  <a:srgbClr val="1A1A1A"/>
                </a:solidFill>
                <a:latin typeface="Arial" panose="020B0604020202020204" pitchFamily="34" charset="0"/>
              </a:rPr>
              <a:t>4. </a:t>
            </a:r>
            <a:r>
              <a:rPr lang="en-US" sz="3000" dirty="0">
                <a:solidFill>
                  <a:srgbClr val="1A1A1A"/>
                </a:solidFill>
              </a:rPr>
              <a:t>Add acoustic analysis</a:t>
            </a:r>
            <a:endParaRPr lang="en-US" sz="3000" dirty="0">
              <a:solidFill>
                <a:srgbClr val="1A1A1A"/>
              </a:solidFill>
              <a:latin typeface="Arial" panose="020B0604020202020204" pitchFamily="34" charset="0"/>
            </a:endParaRPr>
          </a:p>
          <a:p>
            <a:endParaRPr lang="en-US" sz="1000" dirty="0">
              <a:solidFill>
                <a:srgbClr val="1A1A1A"/>
              </a:solidFill>
              <a:effectLst/>
              <a:latin typeface="Arial" panose="020B0604020202020204" pitchFamily="34" charset="0"/>
            </a:endParaRPr>
          </a:p>
          <a:p>
            <a:r>
              <a:rPr lang="en-US" sz="3000" dirty="0">
                <a:solidFill>
                  <a:srgbClr val="1A1A1A"/>
                </a:solidFill>
                <a:latin typeface="Arial" panose="020B0604020202020204" pitchFamily="34" charset="0"/>
              </a:rPr>
              <a:t>5</a:t>
            </a:r>
            <a:r>
              <a:rPr lang="en-US" sz="3000" dirty="0">
                <a:solidFill>
                  <a:srgbClr val="1A1A1A"/>
                </a:solidFill>
              </a:rPr>
              <a:t>. Add ability to analyze accuracy of script productions</a:t>
            </a:r>
            <a:endParaRPr lang="en-US" sz="3000" dirty="0">
              <a:solidFill>
                <a:srgbClr val="1A1A1A"/>
              </a:solidFill>
              <a:effectLst/>
            </a:endParaRPr>
          </a:p>
          <a:p>
            <a:endParaRPr lang="en-US" sz="3000" dirty="0"/>
          </a:p>
        </p:txBody>
      </p:sp>
      <p:sp>
        <p:nvSpPr>
          <p:cNvPr id="35" name="TextBox 34">
            <a:extLst>
              <a:ext uri="{FF2B5EF4-FFF2-40B4-BE49-F238E27FC236}">
                <a16:creationId xmlns:a16="http://schemas.microsoft.com/office/drawing/2014/main" id="{4596765C-A53C-3C16-9E5A-E6E6C9B14C19}"/>
              </a:ext>
            </a:extLst>
          </p:cNvPr>
          <p:cNvSpPr txBox="1"/>
          <p:nvPr/>
        </p:nvSpPr>
        <p:spPr>
          <a:xfrm>
            <a:off x="30330704" y="28366303"/>
            <a:ext cx="20187917" cy="666786"/>
          </a:xfrm>
          <a:prstGeom prst="rect">
            <a:avLst/>
          </a:prstGeom>
          <a:solidFill>
            <a:schemeClr val="accent4"/>
          </a:solidFill>
        </p:spPr>
        <p:txBody>
          <a:bodyPr wrap="square" rtlCol="0">
            <a:spAutoFit/>
          </a:bodyPr>
          <a:lstStyle/>
          <a:p>
            <a:pPr lvl="0" algn="ctr"/>
            <a:r>
              <a:rPr lang="en-US" sz="3733" dirty="0">
                <a:solidFill>
                  <a:prstClr val="black"/>
                </a:solidFill>
              </a:rPr>
              <a:t>FUTURE WORK</a:t>
            </a:r>
          </a:p>
        </p:txBody>
      </p:sp>
      <p:sp>
        <p:nvSpPr>
          <p:cNvPr id="29" name="TextBox 28">
            <a:extLst>
              <a:ext uri="{FF2B5EF4-FFF2-40B4-BE49-F238E27FC236}">
                <a16:creationId xmlns:a16="http://schemas.microsoft.com/office/drawing/2014/main" id="{1F0AC706-BBD4-CB5B-AE9C-FE9AEDB4773F}"/>
              </a:ext>
            </a:extLst>
          </p:cNvPr>
          <p:cNvSpPr txBox="1"/>
          <p:nvPr/>
        </p:nvSpPr>
        <p:spPr>
          <a:xfrm>
            <a:off x="1167488" y="34027228"/>
            <a:ext cx="10774111" cy="3970254"/>
          </a:xfrm>
          <a:prstGeom prst="rect">
            <a:avLst/>
          </a:prstGeom>
          <a:noFill/>
        </p:spPr>
        <p:txBody>
          <a:bodyPr wrap="square" rtlCol="0">
            <a:spAutoFit/>
          </a:bodyPr>
          <a:lstStyle/>
          <a:p>
            <a:pPr indent="-400061">
              <a:buFont typeface="Arial" panose="020B0604020202020204" pitchFamily="34" charset="0"/>
              <a:buChar char="•"/>
            </a:pPr>
            <a:r>
              <a:rPr lang="en-US" sz="3000" dirty="0">
                <a:solidFill>
                  <a:srgbClr val="FF0000"/>
                </a:solidFill>
              </a:rPr>
              <a:t>Stanza models </a:t>
            </a:r>
            <a:r>
              <a:rPr lang="en-US" sz="3000" dirty="0"/>
              <a:t>--  a Python library created by the Stanford NLP Group that provides a suite of tools for analyzing and processing text in many human languages  -- </a:t>
            </a:r>
            <a:r>
              <a:rPr lang="en-US" sz="3000" dirty="0">
                <a:solidFill>
                  <a:srgbClr val="FF0000"/>
                </a:solidFill>
              </a:rPr>
              <a:t>are downloaded to CMU computers</a:t>
            </a:r>
          </a:p>
          <a:p>
            <a:endParaRPr lang="en-US" sz="1000" dirty="0">
              <a:solidFill>
                <a:srgbClr val="FF0000"/>
              </a:solidFill>
            </a:endParaRPr>
          </a:p>
          <a:p>
            <a:pPr indent="-400061">
              <a:buFont typeface="Arial" panose="020B0604020202020204" pitchFamily="34" charset="0"/>
              <a:buChar char="•"/>
            </a:pPr>
            <a:r>
              <a:rPr lang="en-US" sz="3000" dirty="0">
                <a:solidFill>
                  <a:srgbClr val="FF0000"/>
                </a:solidFill>
              </a:rPr>
              <a:t>The input files are transferred securely via https</a:t>
            </a:r>
          </a:p>
          <a:p>
            <a:endParaRPr lang="en-US" sz="1000" dirty="0">
              <a:solidFill>
                <a:srgbClr val="FF0000"/>
              </a:solidFill>
            </a:endParaRPr>
          </a:p>
          <a:p>
            <a:pPr indent="-400061">
              <a:buFont typeface="Arial" panose="020B0604020202020204" pitchFamily="34" charset="0"/>
              <a:buChar char="•"/>
            </a:pPr>
            <a:r>
              <a:rPr lang="en-US" sz="3000" dirty="0">
                <a:solidFill>
                  <a:srgbClr val="FF0000"/>
                </a:solidFill>
              </a:rPr>
              <a:t>We perform the analysis entirely locally to CMU computers</a:t>
            </a:r>
          </a:p>
          <a:p>
            <a:endParaRPr lang="en-US" sz="1000" dirty="0">
              <a:solidFill>
                <a:srgbClr val="FF0000"/>
              </a:solidFill>
            </a:endParaRPr>
          </a:p>
          <a:p>
            <a:pPr indent="-400061">
              <a:buFont typeface="Arial" panose="020B0604020202020204" pitchFamily="34" charset="0"/>
              <a:buChar char="•"/>
            </a:pPr>
            <a:r>
              <a:rPr lang="en-US" sz="3000" dirty="0">
                <a:solidFill>
                  <a:srgbClr val="FF0000"/>
                </a:solidFill>
              </a:rPr>
              <a:t>We forward the results back again via https to the user</a:t>
            </a:r>
            <a:endParaRPr lang="en-US" sz="3000" dirty="0">
              <a:solidFill>
                <a:srgbClr val="FF0000"/>
              </a:solidFill>
              <a:latin typeface="Arial" panose="020B0604020202020204" pitchFamily="34" charset="0"/>
            </a:endParaRPr>
          </a:p>
          <a:p>
            <a:pPr>
              <a:lnSpc>
                <a:spcPct val="150000"/>
              </a:lnSpc>
            </a:pPr>
            <a:endParaRPr lang="en-US" sz="933" dirty="0">
              <a:solidFill>
                <a:srgbClr val="222222"/>
              </a:solidFill>
              <a:latin typeface="Arial" panose="020B0604020202020204" pitchFamily="34" charset="0"/>
            </a:endParaRPr>
          </a:p>
          <a:p>
            <a:endParaRPr lang="en-US" sz="2800" dirty="0"/>
          </a:p>
        </p:txBody>
      </p:sp>
      <p:sp>
        <p:nvSpPr>
          <p:cNvPr id="31" name="Oval Callout 30">
            <a:extLst>
              <a:ext uri="{FF2B5EF4-FFF2-40B4-BE49-F238E27FC236}">
                <a16:creationId xmlns:a16="http://schemas.microsoft.com/office/drawing/2014/main" id="{6C7303E5-581B-197A-EAEF-2AB39C88908F}"/>
              </a:ext>
            </a:extLst>
          </p:cNvPr>
          <p:cNvSpPr/>
          <p:nvPr/>
        </p:nvSpPr>
        <p:spPr>
          <a:xfrm>
            <a:off x="1097524" y="22966441"/>
            <a:ext cx="4499265" cy="1576531"/>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3267" dirty="0"/>
              <a:t>Where can I GET batchalign? </a:t>
            </a:r>
          </a:p>
        </p:txBody>
      </p:sp>
      <p:sp>
        <p:nvSpPr>
          <p:cNvPr id="39" name="Oval Callout 38">
            <a:extLst>
              <a:ext uri="{FF2B5EF4-FFF2-40B4-BE49-F238E27FC236}">
                <a16:creationId xmlns:a16="http://schemas.microsoft.com/office/drawing/2014/main" id="{66E5549D-9B82-94AD-B3B5-D27D41130B67}"/>
              </a:ext>
            </a:extLst>
          </p:cNvPr>
          <p:cNvSpPr/>
          <p:nvPr/>
        </p:nvSpPr>
        <p:spPr>
          <a:xfrm>
            <a:off x="7455072" y="22952580"/>
            <a:ext cx="4499265" cy="2254678"/>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3267" dirty="0"/>
              <a:t>What does it take to INSTALL and USE batchalign?</a:t>
            </a:r>
          </a:p>
        </p:txBody>
      </p:sp>
      <p:sp>
        <p:nvSpPr>
          <p:cNvPr id="43" name="Oval Callout 42">
            <a:extLst>
              <a:ext uri="{FF2B5EF4-FFF2-40B4-BE49-F238E27FC236}">
                <a16:creationId xmlns:a16="http://schemas.microsoft.com/office/drawing/2014/main" id="{9D17ECEA-F271-F881-AFBE-7564DB52D25C}"/>
              </a:ext>
            </a:extLst>
          </p:cNvPr>
          <p:cNvSpPr/>
          <p:nvPr/>
        </p:nvSpPr>
        <p:spPr>
          <a:xfrm>
            <a:off x="3656034" y="25050655"/>
            <a:ext cx="4499265" cy="2211354"/>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r>
              <a:rPr lang="en-US" sz="3267" dirty="0"/>
              <a:t>How do I CHECK and CLEAN UP A batchalign file?</a:t>
            </a:r>
          </a:p>
        </p:txBody>
      </p:sp>
      <p:sp>
        <p:nvSpPr>
          <p:cNvPr id="51" name="Oval Callout 50">
            <a:extLst>
              <a:ext uri="{FF2B5EF4-FFF2-40B4-BE49-F238E27FC236}">
                <a16:creationId xmlns:a16="http://schemas.microsoft.com/office/drawing/2014/main" id="{9B154AE8-35F1-FE53-50A5-6158635B574D}"/>
              </a:ext>
            </a:extLst>
          </p:cNvPr>
          <p:cNvSpPr/>
          <p:nvPr/>
        </p:nvSpPr>
        <p:spPr>
          <a:xfrm>
            <a:off x="3417120" y="32108552"/>
            <a:ext cx="7044751" cy="1576531"/>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3267" dirty="0"/>
              <a:t>What about PRIVACY and CONFIDENTIALITY?</a:t>
            </a:r>
          </a:p>
        </p:txBody>
      </p:sp>
      <p:sp>
        <p:nvSpPr>
          <p:cNvPr id="6" name="Down Arrow 5">
            <a:extLst>
              <a:ext uri="{FF2B5EF4-FFF2-40B4-BE49-F238E27FC236}">
                <a16:creationId xmlns:a16="http://schemas.microsoft.com/office/drawing/2014/main" id="{81BE1F12-F511-9CC6-F7ED-29D024A615FF}"/>
              </a:ext>
            </a:extLst>
          </p:cNvPr>
          <p:cNvSpPr/>
          <p:nvPr/>
        </p:nvSpPr>
        <p:spPr>
          <a:xfrm>
            <a:off x="23170652" y="8612146"/>
            <a:ext cx="501279" cy="1185111"/>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835C60B4-C077-42C7-E39C-BC850AA04258}"/>
              </a:ext>
            </a:extLst>
          </p:cNvPr>
          <p:cNvSpPr txBox="1"/>
          <p:nvPr/>
        </p:nvSpPr>
        <p:spPr>
          <a:xfrm>
            <a:off x="30080066" y="6389337"/>
            <a:ext cx="20438555" cy="20805696"/>
          </a:xfrm>
          <a:prstGeom prst="rect">
            <a:avLst/>
          </a:prstGeom>
          <a:noFill/>
        </p:spPr>
        <p:txBody>
          <a:bodyPr wrap="square" rtlCol="0">
            <a:spAutoFit/>
          </a:bodyPr>
          <a:lstStyle/>
          <a:p>
            <a:r>
              <a:rPr lang="en-US" sz="3000" dirty="0"/>
              <a:t>@Begin</a:t>
            </a:r>
          </a:p>
          <a:p>
            <a:r>
              <a:rPr lang="en-US" sz="2800" dirty="0"/>
              <a:t>@Languages:	eng</a:t>
            </a:r>
          </a:p>
          <a:p>
            <a:r>
              <a:rPr lang="en-US" sz="2800" dirty="0"/>
              <a:t>@Participants:	PAR Participant, INV Investigator</a:t>
            </a:r>
          </a:p>
          <a:p>
            <a:r>
              <a:rPr lang="en-US" sz="2800" dirty="0"/>
              <a:t>@Options:	multi</a:t>
            </a:r>
          </a:p>
          <a:p>
            <a:r>
              <a:rPr lang="en-US" sz="2800" dirty="0"/>
              <a:t>@ID:	eng|Fridriksson|PAR|||||Participant|||</a:t>
            </a:r>
          </a:p>
          <a:p>
            <a:r>
              <a:rPr lang="en-US" sz="2800" dirty="0"/>
              <a:t>@ID:	eng|Fridriksson |INV|||||Investigator|||</a:t>
            </a:r>
          </a:p>
          <a:p>
            <a:r>
              <a:rPr lang="en-US" sz="2800" dirty="0"/>
              <a:t>@Media:	red7, audio</a:t>
            </a:r>
          </a:p>
          <a:p>
            <a:r>
              <a:rPr lang="en-US" sz="2800" dirty="0"/>
              <a:t>*PAR:	&lt;the guy&gt; [//] the lady's pouring a drink . •</a:t>
            </a:r>
          </a:p>
          <a:p>
            <a:r>
              <a:rPr lang="en-US" sz="2800" dirty="0"/>
              <a:t>%mor:	det|the-Def-Art noun|lady~part|s verb|pour-Ger-S det|a-Ind-Art noun|drink-Acc .</a:t>
            </a:r>
          </a:p>
          <a:p>
            <a:r>
              <a:rPr lang="en-US" sz="2800" dirty="0"/>
              <a:t>%gra:	1|2|DET 2|4|NSUBJ 3|2|CASE 4|6|ROOT 5|6|DET 6|4|OBJ 7|4|PUNCT</a:t>
            </a:r>
          </a:p>
          <a:p>
            <a:r>
              <a:rPr lang="en-US" sz="2800" dirty="0"/>
              <a:t>%wor:	the •1385_1605• guy •1665_1885• the •1985_2205• lady's •2385_2805• pouring •3195_3685• a •3725_3845• drink 	•3845_4085• .</a:t>
            </a:r>
          </a:p>
          <a:p>
            <a:r>
              <a:rPr lang="en-US" sz="2800" dirty="0"/>
              <a:t>*PAR:	they're having a picnic . •</a:t>
            </a:r>
          </a:p>
          <a:p>
            <a:r>
              <a:rPr lang="en-US" sz="2800" dirty="0"/>
              <a:t>%mor:	pron|they-Prs-Nom-P3~aux|be-Fin-Ind-Pres-P3 verb|have-Part-Pres-S det|a-Ind-Art noun|picnic-Acc .</a:t>
            </a:r>
          </a:p>
          <a:p>
            <a:r>
              <a:rPr lang="en-US" sz="2800" dirty="0"/>
              <a:t>%gra:	1|3|NSUBJ 2|3|AUX 3|5|ROOT 4|5|DET 5|3|OBJ 6|3|PUNCT</a:t>
            </a:r>
          </a:p>
          <a:p>
            <a:r>
              <a:rPr lang="en-US" sz="2800" dirty="0"/>
              <a:t>%wor:	they're •4795_5285• having •5285_5405• a •5525_5645• picnic •5645_5885• .</a:t>
            </a:r>
          </a:p>
          <a:p>
            <a:r>
              <a:rPr lang="en-US" sz="2800" dirty="0"/>
              <a:t>*PAR:	the &amp;-uh boy is flying a kite . •</a:t>
            </a:r>
          </a:p>
          <a:p>
            <a:r>
              <a:rPr lang="en-US" sz="2800" dirty="0"/>
              <a:t>%mor:	det|the-Def-Art noun|boy aux|be-Fin-Ind-Pres-S3 verb|fly-Part-Pres-S det|a-Ind-Art noun|kite-Acc .</a:t>
            </a:r>
          </a:p>
          <a:p>
            <a:r>
              <a:rPr lang="en-US" sz="2800" dirty="0"/>
              <a:t>%gra:	1|2|DET 2|4|NSUBJ 3|4|AUX 4|6|ROOT 5|6|DET 6|4|OBJ 7|4|PUNCT</a:t>
            </a:r>
          </a:p>
          <a:p>
            <a:r>
              <a:rPr lang="en-US" sz="2800" dirty="0"/>
              <a:t>%wor:	the •7785_8005• uh •8065_8285• boy •10385_10605• is •10745_10965• flying •11985_12405• a •12565_12685• 	kite •12795_13085• .</a:t>
            </a:r>
          </a:p>
          <a:p>
            <a:r>
              <a:rPr lang="en-US" sz="2800" dirty="0"/>
              <a:t>*PAR:	his dog is playing [/] playing around . •</a:t>
            </a:r>
          </a:p>
          <a:p>
            <a:r>
              <a:rPr lang="en-US" sz="2800" dirty="0"/>
              <a:t>%mor:	pron|his-Prs-Gen-S3 noun|dog aux|be-Fin-Ind-Pres-S3 verb|play-Part-Pres-S adv|around .</a:t>
            </a:r>
          </a:p>
          <a:p>
            <a:r>
              <a:rPr lang="en-US" sz="2800" dirty="0"/>
              <a:t>%gra:	1|2|NMOD-POSS 2|4|NSUBJ 3|4|AUX 4|5|ROOT 5|4|ADVMOD 6|4|PUNCT</a:t>
            </a:r>
          </a:p>
          <a:p>
            <a:r>
              <a:rPr lang="en-US" sz="2800" dirty="0"/>
              <a:t>%wor:	his •14105_14325• dog •14665_14885• is •14985_15205• playing •15555_16045• playing •16955_17445• around 	•17465_17885• .</a:t>
            </a:r>
          </a:p>
          <a:p>
            <a:r>
              <a:rPr lang="en-US" sz="2800" dirty="0"/>
              <a:t>*PAR:	&amp;-uh the [//] on the other side of the dog is the man &amp;-uh fishing . •</a:t>
            </a:r>
          </a:p>
          <a:p>
            <a:r>
              <a:rPr lang="en-US" sz="2800" dirty="0"/>
              <a:t>%mor:	adp|on det|the-Def-Art adj|other-S1 noun|side adp|of det|the-Def-Art noun|dog aux|be-Fin-Ind-Pres-S3 det|the-Def-	Art noun|man noun|fishing-Ger .</a:t>
            </a:r>
          </a:p>
          <a:p>
            <a:r>
              <a:rPr lang="en-US" sz="2800" dirty="0"/>
              <a:t>%gra:	1|4|CASE 2|4|DET 3|4|AMOD 4|11|OBL 5|7|CASE 6|7|DET 7|4|NMOD 8|11|COP 9|11|DET 10|11|COMPOUND 	11|11|ROOT 12|11|PUNCT</a:t>
            </a:r>
          </a:p>
          <a:p>
            <a:r>
              <a:rPr lang="en-US" sz="2800" dirty="0"/>
              <a:t>%wor:	uh •19425_19645• the •20505_20725• on •23105_23325• the •23325_23485• other •23485_23605• side 	•23605_23885• of •23885_24045• the •24045_24205• dog •24465_24685• is •24785_25005• the •25025_25245• 	man •26965_27185• uh •27405_27625• fishing •27855_28345• .</a:t>
            </a:r>
          </a:p>
          <a:p>
            <a:r>
              <a:rPr lang="en-US" sz="2800" dirty="0"/>
              <a:t>*PAR:	and this one is this boy is playing in the water . •</a:t>
            </a:r>
          </a:p>
          <a:p>
            <a:r>
              <a:rPr lang="en-US" sz="2800" dirty="0"/>
              <a:t>%mor:	cconj|and det|this-Def-Dem-Sing noun|one aux|be-Fin-Ind-Pres-S3 det|this-Def-Dem-Sing noun|boy aux|be-Fin-Ind-	Pres-S3 verb|play-Part-Pres-S adp|in det|the-Def-Art noun|water .</a:t>
            </a:r>
          </a:p>
          <a:p>
            <a:r>
              <a:rPr lang="en-US" sz="2800" dirty="0"/>
              <a:t>%gra:	1|8|CC 2|3|DET 3|8|NSUBJ-OUTER 4|8|COP 5|6|DET 6|8|NSUBJ 7|8|AUX 8|11|ROOT 9|11|CASE 10|11|DET 	11|8|OBL 12|8|PUNCT</a:t>
            </a:r>
          </a:p>
          <a:p>
            <a:r>
              <a:rPr lang="en-US" sz="2800" dirty="0"/>
              <a:t>%wor:	and •30435_30655• this •30925_31215• one •31235_31455• is •31595_31815• this •32005_32295• boy 	•32355_32575• is •32675_32895• playing •33165_33655• in •34955_35175• the •35175_35295• water 	•35295_35575• .</a:t>
            </a:r>
          </a:p>
          <a:p>
            <a:r>
              <a:rPr lang="en-US" sz="2800" dirty="0"/>
              <a:t>*PAR:	and the sailboat is moving around . •</a:t>
            </a:r>
          </a:p>
          <a:p>
            <a:r>
              <a:rPr lang="en-US" sz="2800" dirty="0"/>
              <a:t>%mor:	cconj|and det|the-Def-Art noun|sailboat aux|be-Fin-Ind-Pres-S3 verb|move-Part-Pres-S adv|around .</a:t>
            </a:r>
          </a:p>
          <a:p>
            <a:r>
              <a:rPr lang="en-US" sz="2800" dirty="0"/>
              <a:t>%gra:	1|5|CC 2|3|DET 3|5|NSUBJ 4|5|AUX 5|6|ROOT 6|5|ADVMOD 7|5|PUNCT</a:t>
            </a:r>
          </a:p>
          <a:p>
            <a:r>
              <a:rPr lang="en-US" sz="2800" dirty="0"/>
              <a:t>%wor:	and •35755_35975• the •36435_36655• sailboat •36845_37615• is •37755_37975• moving •37975_38375• around 	•38535_38895• .</a:t>
            </a:r>
          </a:p>
        </p:txBody>
      </p:sp>
      <p:sp>
        <p:nvSpPr>
          <p:cNvPr id="49" name="TextBox 48">
            <a:extLst>
              <a:ext uri="{FF2B5EF4-FFF2-40B4-BE49-F238E27FC236}">
                <a16:creationId xmlns:a16="http://schemas.microsoft.com/office/drawing/2014/main" id="{1BCE4984-FAA1-A1D7-0CDE-C8EF7D3A46E9}"/>
              </a:ext>
            </a:extLst>
          </p:cNvPr>
          <p:cNvSpPr txBox="1"/>
          <p:nvPr/>
        </p:nvSpPr>
        <p:spPr>
          <a:xfrm>
            <a:off x="30080066" y="5662477"/>
            <a:ext cx="19837803" cy="553998"/>
          </a:xfrm>
          <a:prstGeom prst="rect">
            <a:avLst/>
          </a:prstGeom>
          <a:noFill/>
        </p:spPr>
        <p:txBody>
          <a:bodyPr wrap="none" rtlCol="0">
            <a:spAutoFit/>
          </a:bodyPr>
          <a:lstStyle/>
          <a:p>
            <a:r>
              <a:rPr lang="en-US" sz="3000" dirty="0"/>
              <a:t>Here is the transcript  after doing the TRANSCRIPTION task, human checking, and then the MORPHOSYNTACTIC ANALYSIS task: </a:t>
            </a:r>
          </a:p>
        </p:txBody>
      </p:sp>
      <p:pic>
        <p:nvPicPr>
          <p:cNvPr id="53" name="Picture 52" descr="A diagram of a boat&#10;&#10;AI-generated content may be incorrect.">
            <a:extLst>
              <a:ext uri="{FF2B5EF4-FFF2-40B4-BE49-F238E27FC236}">
                <a16:creationId xmlns:a16="http://schemas.microsoft.com/office/drawing/2014/main" id="{1CD50ED1-41E2-0292-27EF-398E152408E8}"/>
              </a:ext>
            </a:extLst>
          </p:cNvPr>
          <p:cNvPicPr>
            <a:picLocks noChangeAspect="1"/>
          </p:cNvPicPr>
          <p:nvPr/>
        </p:nvPicPr>
        <p:blipFill>
          <a:blip r:embed="rId13"/>
          <a:stretch>
            <a:fillRect/>
          </a:stretch>
        </p:blipFill>
        <p:spPr>
          <a:xfrm>
            <a:off x="39729164" y="26450236"/>
            <a:ext cx="10789457" cy="1418187"/>
          </a:xfrm>
          <a:prstGeom prst="rect">
            <a:avLst/>
          </a:prstGeom>
        </p:spPr>
      </p:pic>
      <p:sp>
        <p:nvSpPr>
          <p:cNvPr id="54" name="TextBox 53">
            <a:extLst>
              <a:ext uri="{FF2B5EF4-FFF2-40B4-BE49-F238E27FC236}">
                <a16:creationId xmlns:a16="http://schemas.microsoft.com/office/drawing/2014/main" id="{884D6B71-E53C-DB3A-52F6-47869BB34180}"/>
              </a:ext>
            </a:extLst>
          </p:cNvPr>
          <p:cNvSpPr txBox="1"/>
          <p:nvPr/>
        </p:nvSpPr>
        <p:spPr>
          <a:xfrm>
            <a:off x="30178785" y="26826560"/>
            <a:ext cx="9649099" cy="954107"/>
          </a:xfrm>
          <a:prstGeom prst="rect">
            <a:avLst/>
          </a:prstGeom>
          <a:noFill/>
        </p:spPr>
        <p:txBody>
          <a:bodyPr wrap="square" rtlCol="0">
            <a:spAutoFit/>
          </a:bodyPr>
          <a:lstStyle/>
          <a:p>
            <a:r>
              <a:rPr lang="en-US" sz="2800" dirty="0"/>
              <a:t>Graph of the dependency structure of final sentence – viewable by triple clicking on the %gra tier.</a:t>
            </a:r>
          </a:p>
        </p:txBody>
      </p:sp>
      <p:pic>
        <p:nvPicPr>
          <p:cNvPr id="1026" name="Picture 2" descr="A logo of a university&#10;&#10;Description automatically generated">
            <a:extLst>
              <a:ext uri="{FF2B5EF4-FFF2-40B4-BE49-F238E27FC236}">
                <a16:creationId xmlns:a16="http://schemas.microsoft.com/office/drawing/2014/main" id="{0603E4AA-3350-C1E8-64E7-3F73AC3F4747}"/>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85944" y="638938"/>
            <a:ext cx="3749891" cy="3743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3269203"/>
      </p:ext>
    </p:extLst>
  </p:cSld>
  <p:clrMapOvr>
    <a:masterClrMapping/>
  </p:clrMapOvr>
</p:sld>
</file>

<file path=ppt/theme/theme1.xml><?xml version="1.0" encoding="utf-8"?>
<a:theme xmlns:a="http://schemas.openxmlformats.org/drawingml/2006/main" name="Office Them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6499</TotalTime>
  <Words>1757</Words>
  <Application>Microsoft Macintosh PowerPoint</Application>
  <PresentationFormat>Custom</PresentationFormat>
  <Paragraphs>122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Times New Roman</vt:lpstr>
      <vt:lpstr>Office Theme</vt:lpstr>
      <vt:lpstr>PowerPoint Presentation</vt:lpstr>
    </vt:vector>
  </TitlesOfParts>
  <Company>CMU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MacWhinney</dc:creator>
  <cp:lastModifiedBy>Davida S Fromm</cp:lastModifiedBy>
  <cp:revision>331</cp:revision>
  <dcterms:created xsi:type="dcterms:W3CDTF">2015-03-09T16:50:57Z</dcterms:created>
  <dcterms:modified xsi:type="dcterms:W3CDTF">2025-05-24T02:30:28Z</dcterms:modified>
</cp:coreProperties>
</file>