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5" r:id="rId10"/>
    <p:sldId id="271" r:id="rId11"/>
    <p:sldId id="308" r:id="rId12"/>
    <p:sldId id="273" r:id="rId13"/>
    <p:sldId id="309" r:id="rId14"/>
    <p:sldId id="306" r:id="rId15"/>
    <p:sldId id="310" r:id="rId16"/>
    <p:sldId id="312" r:id="rId17"/>
    <p:sldId id="313" r:id="rId18"/>
    <p:sldId id="266" r:id="rId19"/>
    <p:sldId id="267" r:id="rId20"/>
    <p:sldId id="268" r:id="rId21"/>
    <p:sldId id="269" r:id="rId22"/>
    <p:sldId id="270" r:id="rId23"/>
    <p:sldId id="314" r:id="rId24"/>
    <p:sldId id="272" r:id="rId25"/>
    <p:sldId id="315" r:id="rId26"/>
    <p:sldId id="274" r:id="rId27"/>
    <p:sldId id="27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1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002"/>
    <p:restoredTop sz="58274"/>
  </p:normalViewPr>
  <p:slideViewPr>
    <p:cSldViewPr snapToGrid="0" snapToObjects="1">
      <p:cViewPr varScale="1">
        <p:scale>
          <a:sx n="68" d="100"/>
          <a:sy n="68" d="100"/>
        </p:scale>
        <p:origin x="352" y="192"/>
      </p:cViewPr>
      <p:guideLst/>
    </p:cSldViewPr>
  </p:slideViewPr>
  <p:notesTextViewPr>
    <p:cViewPr>
      <p:scale>
        <a:sx n="1" d="1"/>
        <a:sy n="1" d="1"/>
      </p:scale>
      <p:origin x="0" y="-24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11/30/21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#1 (Broken Window)</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little time to look at the pictures.  They tell a story.  Take a look at all of them, and then I’ll ask you to tell me the story with a beginning, a middle, and an end.  You can look at the pictures as you tell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“Is the boy kicking the ball through the window?”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10</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a:effectLst/>
                <a:latin typeface="Times New Roman" panose="02020603050405020304" pitchFamily="18" charset="0"/>
                <a:ea typeface="Times New Roman" panose="02020603050405020304" pitchFamily="18" charset="0"/>
                <a:cs typeface="+mn-cs"/>
              </a:rPr>
              <a:t>Procedural </a:t>
            </a:r>
            <a:r>
              <a:rPr lang="en-US" sz="1200" b="0" u="none" strike="noStrike" dirty="0">
                <a:effectLst/>
                <a:latin typeface="Times New Roman" panose="02020603050405020304" pitchFamily="18" charset="0"/>
                <a:ea typeface="Times New Roman" panose="02020603050405020304" pitchFamily="18" charset="0"/>
                <a:cs typeface="+mn-cs"/>
              </a:rPr>
              <a:t>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"Do you like eating peanut butter and jelly sandwiches?"</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#2 (Refused Umbrella)</a:t>
            </a:r>
            <a:endParaRPr lang="en-US" sz="1200" dirty="0">
              <a:latin typeface="Times New Roman" panose="02020603050405020304" pitchFamily="18" charset="0"/>
              <a:ea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are some more pictures that tell a story.  Take a look at all of them, and then I’ll ask you to tell me the story with a beginning, a middle, and an end.  Again, you can look at the pictures as you tell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120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1200" b="1">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120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1200" b="1">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1200">
                <a:effectLst/>
                <a:latin typeface="Arial" panose="020B0604020202020204" pitchFamily="34" charset="0"/>
                <a:ea typeface="Times New Roman" panose="02020603050405020304" pitchFamily="18" charset="0"/>
                <a:cs typeface="Times New Roman" panose="02020603050405020304" pitchFamily="18" charset="0"/>
              </a:rPr>
              <a:t>or </a:t>
            </a:r>
            <a:r>
              <a:rPr lang="en-US" sz="1200" b="1">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120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1200" b="1">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“Did the boy refuse the umbrella?”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12</a:t>
            </a:fld>
            <a:endParaRPr lang="en-US"/>
          </a:p>
        </p:txBody>
      </p:sp>
    </p:spTree>
    <p:extLst>
      <p:ext uri="{BB962C8B-B14F-4D97-AF65-F5344CB8AC3E}">
        <p14:creationId xmlns:p14="http://schemas.microsoft.com/office/powerpoint/2010/main" val="242521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57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Present Picture #3 (Cat Rescue)</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“Is the cat stuck in the tree?”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14</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CINDERELLA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“I’m going to ask you to tell a story.  Have you ever heard the story of Cinderella?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(Make note of answer for demographic data.  If answer is no, ask participant to tell a fairy tale s/he knows.)</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Do you remember much about it?  Take a look through the pictures from the story book. They might remind you of how it goes. </a:t>
            </a:r>
            <a:r>
              <a:rPr lang="en-US" sz="1200" b="1" dirty="0">
                <a:latin typeface="Arial" panose="020B0604020202020204" pitchFamily="34" charset="0"/>
                <a:ea typeface="Times New Roman" panose="02020603050405020304" pitchFamily="18" charset="0"/>
                <a:cs typeface="Times New Roman" panose="02020603050405020304" pitchFamily="18" charset="0"/>
              </a:rPr>
              <a:t>T</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hen, after you finish looking at the pictures, you can tell me the story in your own words.”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a:effectLst/>
                <a:latin typeface="Arial" panose="020B0604020202020204" pitchFamily="34" charset="0"/>
                <a:ea typeface="Times New Roman" panose="02020603050405020304" pitchFamily="18" charset="0"/>
                <a:cs typeface="Times New Roman" panose="02020603050405020304" pitchFamily="18" charset="0"/>
              </a:rPr>
              <a:t>After participant looks through all the pictures, remove the book or the pictures and prompt: </a:t>
            </a:r>
            <a:endParaRPr lang="en-US" sz="1200">
              <a:latin typeface="Arial" panose="020B0604020202020204" pitchFamily="34" charset="0"/>
              <a:cs typeface="Times New Roman" panose="02020603050405020304" pitchFamily="18" charset="0"/>
            </a:endParaRPr>
          </a:p>
          <a:p>
            <a:r>
              <a:rPr lang="en-US" sz="1200" b="1"/>
              <a:t>“</a:t>
            </a:r>
            <a:r>
              <a:rPr lang="en-US" sz="1200" b="1" dirty="0"/>
              <a:t>Now tell me as much of the story of Cinderella as you can.  You can use any details you know about the story, as well as the pictures you just looked at.”</a:t>
            </a:r>
            <a:endParaRPr lang="en-US" sz="1200" dirty="0"/>
          </a:p>
          <a:p>
            <a:r>
              <a:rPr lang="en-US" sz="1200" dirty="0"/>
              <a:t> </a:t>
            </a:r>
          </a:p>
          <a:p>
            <a:r>
              <a:rPr lang="en-US" sz="1200" dirty="0"/>
              <a:t>	If participant gives a response of fewer than three utterances, or seems to falter, allow 10 seconds, then 	prompt: </a:t>
            </a:r>
          </a:p>
          <a:p>
            <a:r>
              <a:rPr lang="en-US" sz="1200" dirty="0"/>
              <a:t>	“</a:t>
            </a:r>
            <a:r>
              <a:rPr lang="en-US" sz="1200" b="1" dirty="0"/>
              <a:t>What happened next?” </a:t>
            </a:r>
            <a:r>
              <a:rPr lang="en-US" sz="1200" dirty="0"/>
              <a:t>or</a:t>
            </a:r>
            <a:r>
              <a:rPr lang="en-US" sz="1200" b="1" dirty="0"/>
              <a:t> “Go on.”</a:t>
            </a:r>
            <a:endParaRPr lang="en-US" sz="1200" dirty="0"/>
          </a:p>
          <a:p>
            <a:r>
              <a:rPr lang="en-US" sz="1200" b="1" dirty="0"/>
              <a:t> </a:t>
            </a:r>
            <a:endParaRPr lang="en-US" sz="1200" dirty="0"/>
          </a:p>
          <a:p>
            <a:r>
              <a:rPr lang="en-US" sz="1200" dirty="0"/>
              <a:t>Continue until participant concludes story or has clearly finished.</a:t>
            </a:r>
          </a:p>
          <a:p>
            <a:r>
              <a:rPr lang="en-US" sz="1200" dirty="0"/>
              <a:t> </a:t>
            </a:r>
          </a:p>
          <a:p>
            <a:r>
              <a:rPr lang="en-US" sz="1200" dirty="0"/>
              <a:t>	If no response, prompt:</a:t>
            </a:r>
          </a:p>
          <a:p>
            <a:r>
              <a:rPr lang="en-US" sz="1200" b="1" dirty="0"/>
              <a:t>	“Did Cinderella go to the ball and meet the prince?”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11/30/21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11/30/21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11/30/21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11/30/21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11/30/21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11/30/21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AphasiaBank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Participants with Aphasia</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B105225-93D6-E54E-AFC9-F89A2109BF66}"/>
              </a:ext>
            </a:extLst>
          </p:cNvPr>
          <p:cNvPicPr>
            <a:picLocks noChangeAspect="1"/>
          </p:cNvPicPr>
          <p:nvPr/>
        </p:nvPicPr>
        <p:blipFill>
          <a:blip r:embed="rId3"/>
          <a:stretch>
            <a:fillRect/>
          </a:stretch>
        </p:blipFill>
        <p:spPr>
          <a:xfrm>
            <a:off x="1333500" y="1860550"/>
            <a:ext cx="9525000" cy="3136900"/>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C7EE4A-37AA-7644-B673-A824BEC3343C}"/>
              </a:ext>
            </a:extLst>
          </p:cNvPr>
          <p:cNvPicPr>
            <a:picLocks noChangeAspect="1"/>
          </p:cNvPicPr>
          <p:nvPr/>
        </p:nvPicPr>
        <p:blipFill>
          <a:blip r:embed="rId3"/>
          <a:stretch>
            <a:fillRect/>
          </a:stretch>
        </p:blipFill>
        <p:spPr>
          <a:xfrm>
            <a:off x="1485900" y="393700"/>
            <a:ext cx="9220200" cy="6070600"/>
          </a:xfrm>
          <a:prstGeom prst="rect">
            <a:avLst/>
          </a:prstGeom>
        </p:spPr>
      </p:pic>
    </p:spTree>
    <p:extLst>
      <p:ext uri="{BB962C8B-B14F-4D97-AF65-F5344CB8AC3E}">
        <p14:creationId xmlns:p14="http://schemas.microsoft.com/office/powerpoint/2010/main" val="165686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#3</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72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a:latin typeface="Arial" panose="020B0604020202020204" pitchFamily="34" charset="0"/>
                <a:cs typeface="Arial" panose="020B0604020202020204" pitchFamily="34" charset="0"/>
              </a:rPr>
              <a:t>Story </a:t>
            </a:r>
            <a:r>
              <a:rPr lang="en" sz="4533" b="1" dirty="0">
                <a:latin typeface="Arial" panose="020B0604020202020204" pitchFamily="34" charset="0"/>
                <a:cs typeface="Arial" panose="020B0604020202020204" pitchFamily="34" charset="0"/>
              </a:rPr>
              <a:t>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5509200"/>
          </a:xfrm>
          <a:prstGeom prst="rect">
            <a:avLst/>
          </a:prstGeom>
          <a:noFill/>
        </p:spPr>
        <p:txBody>
          <a:bodyPr wrap="square" rtlCol="0">
            <a:spAutoFit/>
          </a:bodyPr>
          <a:lstStyle/>
          <a:p>
            <a:r>
              <a:rPr lang="en-US" sz="2200" dirty="0"/>
              <a:t>These instructions explain how to administer the discourse tasks of the </a:t>
            </a:r>
            <a:r>
              <a:rPr lang="en-US" sz="2200" dirty="0" err="1"/>
              <a:t>AphasiaBank</a:t>
            </a:r>
            <a:r>
              <a:rPr lang="en-US" sz="2200" dirty="0"/>
              <a:t> protocol and include the </a:t>
            </a:r>
            <a:r>
              <a:rPr lang="en-US" sz="2200" b="1" dirty="0"/>
              <a:t>detailed script </a:t>
            </a:r>
            <a:r>
              <a:rPr lang="en-US" sz="2200" dirty="0"/>
              <a:t>for examiners to follow. </a:t>
            </a:r>
          </a:p>
          <a:p>
            <a:endParaRPr lang="en-US" sz="2200" b="1" dirty="0"/>
          </a:p>
          <a:p>
            <a:r>
              <a:rPr lang="en-US" sz="2200" b="1" dirty="0"/>
              <a:t>Allow ample time </a:t>
            </a:r>
            <a:r>
              <a:rPr lang="en-US" sz="2200" dirty="0"/>
              <a:t>for as full a response as each participant can provide using this protocol script.  </a:t>
            </a:r>
          </a:p>
          <a:p>
            <a:endParaRPr lang="en-US" sz="2200" dirty="0"/>
          </a:p>
          <a:p>
            <a:r>
              <a:rPr lang="en-US" sz="2200" dirty="0"/>
              <a:t>To facilitate transcription, the examiner's speech, including verbal encouragers, should be kept to a minimum. </a:t>
            </a:r>
            <a:r>
              <a:rPr lang="en-US" sz="2200" b="1" dirty="0"/>
              <a:t>Use nonverbal encouragers </a:t>
            </a:r>
            <a:r>
              <a:rPr lang="en-US" sz="2200" dirty="0"/>
              <a:t>(e.g., head nods, facial expressions, eye contact) instead of verbal encouragers (e.g., “I see”, “</a:t>
            </a:r>
            <a:r>
              <a:rPr lang="en-US" sz="2200" dirty="0" err="1"/>
              <a:t>mhm</a:t>
            </a:r>
            <a:r>
              <a:rPr lang="en-US" sz="2200" dirty="0"/>
              <a:t>”, “yeah”) whenever possible. </a:t>
            </a:r>
          </a:p>
          <a:p>
            <a:endParaRPr lang="en-US" sz="2200" dirty="0"/>
          </a:p>
          <a:p>
            <a:r>
              <a:rPr lang="en-US" sz="2200" dirty="0"/>
              <a:t>For those unable to respond to any of the prompts for the </a:t>
            </a:r>
            <a:r>
              <a:rPr lang="en-US" sz="2200" i="1" dirty="0"/>
              <a:t>Stroke Story,</a:t>
            </a:r>
            <a:r>
              <a:rPr lang="en-US" sz="2200" dirty="0"/>
              <a:t> skip the </a:t>
            </a:r>
            <a:r>
              <a:rPr lang="en-US" sz="2200" i="1" dirty="0"/>
              <a:t>Important Event</a:t>
            </a:r>
            <a:r>
              <a:rPr lang="en-US" sz="2200" dirty="0"/>
              <a:t> task and proceed to the Picture Description #1 (</a:t>
            </a:r>
            <a:r>
              <a:rPr lang="en-US" sz="2200" i="1" dirty="0"/>
              <a:t>Broken Window</a:t>
            </a:r>
            <a:r>
              <a:rPr lang="en-US" sz="2200" dirty="0"/>
              <a:t>). If the participant responds to the </a:t>
            </a:r>
            <a:r>
              <a:rPr lang="en-US" sz="2200" i="1" dirty="0"/>
              <a:t>Broken Window</a:t>
            </a:r>
            <a:r>
              <a:rPr lang="en-US" sz="2200" dirty="0"/>
              <a:t> picture description prompt, continue with the protocol, changing the order if that helps, and returning to the initial questions if appropriate. If the participant does not respond to the </a:t>
            </a:r>
            <a:r>
              <a:rPr lang="en-US" sz="2200" i="1" dirty="0"/>
              <a:t>Broken Window</a:t>
            </a:r>
            <a:r>
              <a:rPr lang="en-US" sz="2200" dirty="0"/>
              <a:t> picture, and you believe these tasks are too difficult, you can discontinue as you see fit. </a:t>
            </a:r>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399181" cy="4832092"/>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STROKE STORY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“I’m going to be asking you to do some talking.  How do you think your speech is these days?”</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“How's your talking?”</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Listen, encourage full response.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“Are you having trouble with your talking?”</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739423"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“Do you remember when you had your stroke?” </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about it.”</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“Well, how about your first memories after the stroke.  What</a:t>
            </a:r>
          </a:p>
          <a:p>
            <a:pPr marL="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can you</a:t>
            </a:r>
            <a:r>
              <a:rPr lang="en-US" sz="2200" dirty="0">
                <a:latin typeface="Times New Roman" panose="02020603050405020304" pitchFamily="18" charset="0"/>
                <a:ea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tell me about that?”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“Try to tell me about the day you had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Listen, encourage full response.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“Do you remember your stroke?”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573619" y="1587657"/>
            <a:ext cx="9505507" cy="4154984"/>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"Tell me about your recovery.  What kinds of things have you done to try to get better since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changes you’ve needed to make in your daily life.”</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“Did you have any therapy after your stroke?”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IMPORTANT EVENT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“Thinking back, can you tell me a story about something important that happened to you in your life?  It could be happy or sad or from any time -- from when you were a kid or more recently."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"For instance, you could tell me about a trip you took or something about your family or your work -- anything."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go on to Picture Descriptions.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TotalTime>
  <Words>1523</Words>
  <Application>Microsoft Macintosh PowerPoint</Application>
  <PresentationFormat>Widescreen</PresentationFormat>
  <Paragraphs>148</Paragraphs>
  <Slides>41</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Picture #2</vt:lpstr>
      <vt:lpstr>PowerPoint Presentation</vt:lpstr>
      <vt:lpstr>Picture #3</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cp:revision>
  <dcterms:created xsi:type="dcterms:W3CDTF">2021-11-22T20:43:53Z</dcterms:created>
  <dcterms:modified xsi:type="dcterms:W3CDTF">2021-11-30T19:52:44Z</dcterms:modified>
</cp:coreProperties>
</file>