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58" r:id="rId4"/>
    <p:sldId id="259" r:id="rId5"/>
    <p:sldId id="260" r:id="rId6"/>
    <p:sldId id="261" r:id="rId7"/>
    <p:sldId id="262" r:id="rId8"/>
    <p:sldId id="263" r:id="rId9"/>
    <p:sldId id="265" r:id="rId10"/>
    <p:sldId id="271" r:id="rId11"/>
    <p:sldId id="308" r:id="rId12"/>
    <p:sldId id="273" r:id="rId13"/>
    <p:sldId id="309" r:id="rId14"/>
    <p:sldId id="306" r:id="rId15"/>
    <p:sldId id="310" r:id="rId16"/>
    <p:sldId id="312" r:id="rId17"/>
    <p:sldId id="313" r:id="rId18"/>
    <p:sldId id="266" r:id="rId19"/>
    <p:sldId id="267" r:id="rId20"/>
    <p:sldId id="268" r:id="rId21"/>
    <p:sldId id="269" r:id="rId22"/>
    <p:sldId id="270" r:id="rId23"/>
    <p:sldId id="314" r:id="rId24"/>
    <p:sldId id="272" r:id="rId25"/>
    <p:sldId id="315" r:id="rId26"/>
    <p:sldId id="274" r:id="rId27"/>
    <p:sldId id="27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1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8299"/>
  </p:normalViewPr>
  <p:slideViewPr>
    <p:cSldViewPr snapToGrid="0" snapToObjects="1">
      <p:cViewPr varScale="1">
        <p:scale>
          <a:sx n="71" d="100"/>
          <a:sy n="71" d="100"/>
        </p:scale>
        <p:origin x="1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Times New Roman" panose="02020603050405020304" pitchFamily="18" charset="0"/>
                <a:cs typeface="Times New Roman" panose="02020603050405020304" pitchFamily="18" charset="0"/>
              </a:rPr>
              <a:t>Present picture #1 (Broken Window)</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little time to look at the pictures.  They tell a story.  Take a look at all of them, and then I’ll ask you to tell me the story with a beginning, a middle, and an end.  You can look at the pictures as you tell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or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10</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b="0" u="none" strike="noStrike" dirty="0">
                <a:effectLst/>
                <a:latin typeface="Times New Roman" panose="02020603050405020304" pitchFamily="18" charset="0"/>
                <a:ea typeface="Times New Roman" panose="02020603050405020304" pitchFamily="18" charset="0"/>
                <a:cs typeface="+mn-cs"/>
              </a:rPr>
              <a:t>Procedural Discourse Task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Sandwich)</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 such as Vegemite and cheese [Australia])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it?”</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Times New Roman" panose="02020603050405020304" pitchFamily="18" charset="0"/>
                <a:cs typeface="Times New Roman" panose="02020603050405020304" pitchFamily="18" charset="0"/>
              </a:rPr>
              <a:t>Present Picture #2 (Refused Umbrella)</a:t>
            </a:r>
            <a:endParaRPr lang="en-US" sz="1200" dirty="0">
              <a:latin typeface="Times New Roman" panose="02020603050405020304" pitchFamily="18" charset="0"/>
              <a:ea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“Here are some more pictures that tell a story.  Take a look at all of them, and then I’ll ask you to tell me the story with a beginning, a middle, and an end.  Again, you can look at the pictures as you tell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or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4822588-20F9-3044-A5C6-D72B76530424}" type="slidenum">
              <a:rPr lang="en-US" smtClean="0"/>
              <a:t>12</a:t>
            </a:fld>
            <a:endParaRPr lang="en-US"/>
          </a:p>
        </p:txBody>
      </p:sp>
    </p:spTree>
    <p:extLst>
      <p:ext uri="{BB962C8B-B14F-4D97-AF65-F5344CB8AC3E}">
        <p14:creationId xmlns:p14="http://schemas.microsoft.com/office/powerpoint/2010/main" val="242521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57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Present Picture #3 (Cat Rescue)</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picture)</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14</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CINDERELLA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“I’m going to ask you to tell a story.  Have you ever heard the story of Cinderella?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(Make note of answer for demographic data.  If answer is no, ask participant to tell a fairy tale s/he knows.)</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Do you remember much about it?  Take a look through the pictures from the story book. They might remind you of how it goes. </a:t>
            </a:r>
            <a:r>
              <a:rPr lang="en-US" sz="1200" b="1" dirty="0">
                <a:latin typeface="Arial" panose="020B0604020202020204" pitchFamily="34" charset="0"/>
                <a:ea typeface="Times New Roman" panose="02020603050405020304" pitchFamily="18" charset="0"/>
                <a:cs typeface="Times New Roman" panose="02020603050405020304" pitchFamily="18" charset="0"/>
              </a:rPr>
              <a:t>T</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hen, after you finish looking at the pictures, you can tell me the story in your own words.”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participant looks through all the pictures, remove the book or the pictures and prompt: </a:t>
            </a:r>
            <a:endParaRPr lang="en-US" sz="1200" dirty="0">
              <a:latin typeface="Arial" panose="020B0604020202020204" pitchFamily="34" charset="0"/>
              <a:cs typeface="Times New Roman" panose="02020603050405020304" pitchFamily="18" charset="0"/>
            </a:endParaRPr>
          </a:p>
          <a:p>
            <a:r>
              <a:rPr lang="en-US" sz="1200" b="1" dirty="0"/>
              <a:t>“Now tell me as much of the story of Cinderella as you can.  You can use any details you know about the story, as well as the pictures you just looked at.”</a:t>
            </a:r>
            <a:endParaRPr lang="en-US" sz="1200" dirty="0"/>
          </a:p>
          <a:p>
            <a:r>
              <a:rPr lang="en-US" sz="1200" dirty="0"/>
              <a:t> </a:t>
            </a:r>
          </a:p>
          <a:p>
            <a:r>
              <a:rPr lang="en-US" sz="1200" dirty="0"/>
              <a:t>	If participant gives a response of fewer than three utterances, or seems to falter, allow 10 seconds, then 	prompt: </a:t>
            </a:r>
          </a:p>
          <a:p>
            <a:r>
              <a:rPr lang="en-US" sz="1200" dirty="0"/>
              <a:t>	“</a:t>
            </a:r>
            <a:r>
              <a:rPr lang="en-US" sz="1200" b="1" dirty="0"/>
              <a:t>What happened next?” </a:t>
            </a:r>
            <a:r>
              <a:rPr lang="en-US" sz="1200" dirty="0"/>
              <a:t>or</a:t>
            </a:r>
            <a:r>
              <a:rPr lang="en-US" sz="1200" b="1" dirty="0"/>
              <a:t> “Go on.”</a:t>
            </a:r>
            <a:endParaRPr lang="en-US" sz="1200" dirty="0"/>
          </a:p>
          <a:p>
            <a:r>
              <a:rPr lang="en-US" sz="1200" b="1" dirty="0"/>
              <a:t> </a:t>
            </a:r>
            <a:endParaRPr lang="en-US" sz="1200" dirty="0"/>
          </a:p>
          <a:p>
            <a:r>
              <a:rPr lang="en-US" sz="1200" dirty="0"/>
              <a:t>Continue until participant concludes story or has clearly finished.</a:t>
            </a:r>
          </a:p>
          <a:p>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AphasiaBank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Control Participants</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B105225-93D6-E54E-AFC9-F89A2109BF66}"/>
              </a:ext>
            </a:extLst>
          </p:cNvPr>
          <p:cNvPicPr>
            <a:picLocks noChangeAspect="1"/>
          </p:cNvPicPr>
          <p:nvPr/>
        </p:nvPicPr>
        <p:blipFill>
          <a:blip r:embed="rId3"/>
          <a:stretch>
            <a:fillRect/>
          </a:stretch>
        </p:blipFill>
        <p:spPr>
          <a:xfrm>
            <a:off x="1333500" y="1860550"/>
            <a:ext cx="9525000" cy="3136900"/>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7C7EE4A-37AA-7644-B673-A824BEC3343C}"/>
              </a:ext>
            </a:extLst>
          </p:cNvPr>
          <p:cNvPicPr>
            <a:picLocks noChangeAspect="1"/>
          </p:cNvPicPr>
          <p:nvPr/>
        </p:nvPicPr>
        <p:blipFill>
          <a:blip r:embed="rId3"/>
          <a:stretch>
            <a:fillRect/>
          </a:stretch>
        </p:blipFill>
        <p:spPr>
          <a:xfrm>
            <a:off x="1485900" y="393700"/>
            <a:ext cx="9220200" cy="6070600"/>
          </a:xfrm>
          <a:prstGeom prst="rect">
            <a:avLst/>
          </a:prstGeom>
        </p:spPr>
      </p:pic>
    </p:spTree>
    <p:extLst>
      <p:ext uri="{BB962C8B-B14F-4D97-AF65-F5344CB8AC3E}">
        <p14:creationId xmlns:p14="http://schemas.microsoft.com/office/powerpoint/2010/main" val="165686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#3</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72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a:latin typeface="Arial" panose="020B0604020202020204" pitchFamily="34" charset="0"/>
                <a:cs typeface="Arial" panose="020B0604020202020204" pitchFamily="34" charset="0"/>
              </a:rPr>
              <a:t>Story </a:t>
            </a:r>
            <a:r>
              <a:rPr lang="en" sz="4533" b="1" dirty="0">
                <a:latin typeface="Arial" panose="020B0604020202020204" pitchFamily="34" charset="0"/>
                <a:cs typeface="Arial" panose="020B0604020202020204" pitchFamily="34" charset="0"/>
              </a:rPr>
              <a:t>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08074" y="531628"/>
            <a:ext cx="10398642" cy="3477875"/>
          </a:xfrm>
          <a:prstGeom prst="rect">
            <a:avLst/>
          </a:prstGeom>
          <a:noFill/>
        </p:spPr>
        <p:txBody>
          <a:bodyPr wrap="square" rtlCol="0">
            <a:spAutoFit/>
          </a:bodyPr>
          <a:lstStyle/>
          <a:p>
            <a:r>
              <a:rPr lang="en-US" sz="2200" dirty="0"/>
              <a:t>These instructions explain how to administer the discourse tasks of the </a:t>
            </a:r>
            <a:r>
              <a:rPr lang="en-US" sz="2200" dirty="0" err="1"/>
              <a:t>AphasiaBank</a:t>
            </a:r>
            <a:r>
              <a:rPr lang="en-US" sz="2200" dirty="0"/>
              <a:t> protocol and include the </a:t>
            </a:r>
            <a:r>
              <a:rPr lang="en-US" sz="2200" b="1" dirty="0"/>
              <a:t>detailed script </a:t>
            </a:r>
            <a:r>
              <a:rPr lang="en-US" sz="2200" dirty="0"/>
              <a:t>for examiners to follow. </a:t>
            </a:r>
          </a:p>
          <a:p>
            <a:endParaRPr lang="en-US" sz="2200" b="1" dirty="0"/>
          </a:p>
          <a:p>
            <a:r>
              <a:rPr lang="en-US" sz="2200" b="1" dirty="0"/>
              <a:t>Allow ample time </a:t>
            </a:r>
            <a:r>
              <a:rPr lang="en-US" sz="2200" dirty="0"/>
              <a:t>for as full a response as each participant can provide using this protocol script.  </a:t>
            </a:r>
          </a:p>
          <a:p>
            <a:endParaRPr lang="en-US" sz="2200" dirty="0"/>
          </a:p>
          <a:p>
            <a:r>
              <a:rPr lang="en-US" sz="2200" dirty="0"/>
              <a:t>To facilitate transcription, the examiner's speech, including verbal encouragers, should be kept to a minimum. </a:t>
            </a:r>
            <a:r>
              <a:rPr lang="en-US" sz="2200" b="1" dirty="0"/>
              <a:t>Use nonverbal encouragers </a:t>
            </a:r>
            <a:r>
              <a:rPr lang="en-US" sz="2200" dirty="0"/>
              <a:t>(e.g., head nods, facial expressions, eye contact) instead of verbal encouragers (e.g., “I see”, “</a:t>
            </a:r>
            <a:r>
              <a:rPr lang="en-US" sz="2200" dirty="0" err="1"/>
              <a:t>mhm</a:t>
            </a:r>
            <a:r>
              <a:rPr lang="en-US" sz="2200" dirty="0"/>
              <a:t>”, “yeah”) whenever possible. </a:t>
            </a:r>
          </a:p>
          <a:p>
            <a:endParaRPr lang="en-US" sz="2200" dirty="0"/>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Illness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Illness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012954"/>
            <a:ext cx="9795847" cy="3939540"/>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ILLNESS and COPING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2400" b="1" dirty="0">
                <a:latin typeface="Arial" panose="020B0604020202020204" pitchFamily="34" charset="0"/>
                <a:ea typeface="Times New Roman" panose="02020603050405020304" pitchFamily="18" charset="0"/>
                <a:cs typeface="Times New Roman" panose="02020603050405020304" pitchFamily="18" charset="0"/>
              </a:rPr>
              <a:t>In this research project, I ask people who've had strokes to tell me what they remember about when they had their stroke.  Since you haven't had a stroke, I wonder if you could tell me what you remember about any illness or injury you've had.”</a:t>
            </a:r>
            <a:endParaRPr lang="en-US" sz="2400" dirty="0">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time you’ve been sick or hurt.”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75907" y="1172159"/>
            <a:ext cx="9587165" cy="2523768"/>
          </a:xfrm>
          <a:prstGeom prst="rect">
            <a:avLst/>
          </a:prstGeom>
          <a:noFill/>
        </p:spPr>
        <p:txBody>
          <a:bodyPr wrap="square">
            <a:spAutoFit/>
          </a:bodyPr>
          <a:lstStyle/>
          <a:p>
            <a:pPr indent="-274320"/>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2400" b="1" dirty="0">
                <a:latin typeface="Arial" panose="020B0604020202020204" pitchFamily="34" charset="0"/>
                <a:ea typeface="Times New Roman" panose="02020603050405020304" pitchFamily="18" charset="0"/>
                <a:cs typeface="Times New Roman" panose="02020603050405020304" pitchFamily="18" charset="0"/>
              </a:rPr>
              <a:t>Tell me about your recovery from that illness (or injury). </a:t>
            </a:r>
          </a:p>
          <a:p>
            <a:pPr indent="-274320"/>
            <a:r>
              <a:rPr lang="en-US" sz="2400" b="1" dirty="0">
                <a:latin typeface="Arial" panose="020B0604020202020204" pitchFamily="34" charset="0"/>
                <a:ea typeface="Times New Roman" panose="02020603050405020304" pitchFamily="18" charset="0"/>
                <a:cs typeface="Times New Roman" panose="02020603050405020304" pitchFamily="18" charset="0"/>
              </a:rPr>
              <a:t>     What kinds of things did you do to get better?"</a:t>
            </a:r>
            <a:r>
              <a:rPr lang="en-US" sz="2400" dirty="0"/>
              <a:t> </a:t>
            </a: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things you did to get well.”</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1005840" y="843677"/>
            <a:ext cx="10332720" cy="4493538"/>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“Have you had any experience with people who have a difficult time communicating?”</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p>
            <a:pPr marL="274320" marR="0" indent="-274320">
              <a:spcBef>
                <a:spcPts val="0"/>
              </a:spcBef>
              <a:spcAft>
                <a:spcPts val="0"/>
              </a:spcAft>
            </a:pPr>
            <a:endParaRPr lang="en-US" sz="2200" dirty="0">
              <a:latin typeface="Arial" panose="020B0604020202020204" pitchFamily="34" charset="0"/>
              <a:ea typeface="Times New Roman" panose="02020603050405020304" pitchFamily="18" charset="0"/>
              <a:cs typeface="Times New Roman" panose="02020603050405020304" pitchFamily="18" charset="0"/>
            </a:endParaRPr>
          </a:p>
          <a:p>
            <a:pPr marL="274320" marR="0" indent="-27432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what the problems were and what you did about it.”</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dirty="0">
                <a:latin typeface="Arial" panose="020B0604020202020204" pitchFamily="34" charset="0"/>
                <a:ea typeface="Times New Roman" panose="02020603050405020304" pitchFamily="18" charset="0"/>
                <a:cs typeface="Times New Roman" panose="02020603050405020304" pitchFamily="18" charset="0"/>
              </a:rPr>
              <a:t>If no, </a:t>
            </a:r>
            <a:r>
              <a:rPr lang="en-US" sz="2200" b="1" dirty="0">
                <a:latin typeface="Arial" panose="020B0604020202020204" pitchFamily="34" charset="0"/>
                <a:ea typeface="Times New Roman" panose="02020603050405020304" pitchFamily="18" charset="0"/>
                <a:cs typeface="Times New Roman" panose="02020603050405020304" pitchFamily="18" charset="0"/>
              </a:rPr>
              <a:t>“Have you ever had trouble communicating with someone, like</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talking to people from another country?”</a:t>
            </a:r>
            <a:endParaRPr lang="en-US" sz="2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 time when you had trouble communicating</a:t>
            </a:r>
          </a:p>
          <a:p>
            <a:pPr marL="45720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with someone or someone had trouble communicating with you.”</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170646"/>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  Please talk as much as you can about each one, because we’re really interested in knowing about your language."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IMPORTANT EVENT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“Thinking back, can you tell me a story about something important that happened to you in your life?  It could be happy or sad or from any time -- from when you were a kid or more recently."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"For instance, you could tell me about a trip you took or something about your family or your work -- anything."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04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254641" y="2090172"/>
            <a:ext cx="8973879" cy="2000548"/>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II: PICTURE DESCRIPTIONS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TotalTime>
  <Words>1337</Words>
  <Application>Microsoft Macintosh PowerPoint</Application>
  <PresentationFormat>Widescreen</PresentationFormat>
  <Paragraphs>121</Paragraphs>
  <Slides>41</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Picture #2</vt:lpstr>
      <vt:lpstr>PowerPoint Presentation</vt:lpstr>
      <vt:lpstr>Picture #3</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31</cp:revision>
  <dcterms:created xsi:type="dcterms:W3CDTF">2021-11-22T20:43:53Z</dcterms:created>
  <dcterms:modified xsi:type="dcterms:W3CDTF">2022-02-01T17:36:56Z</dcterms:modified>
</cp:coreProperties>
</file>