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57" r:id="rId3"/>
    <p:sldId id="258" r:id="rId4"/>
    <p:sldId id="259" r:id="rId5"/>
    <p:sldId id="260" r:id="rId6"/>
    <p:sldId id="261" r:id="rId7"/>
    <p:sldId id="262" r:id="rId8"/>
    <p:sldId id="263" r:id="rId9"/>
    <p:sldId id="265" r:id="rId10"/>
    <p:sldId id="271" r:id="rId11"/>
    <p:sldId id="329" r:id="rId12"/>
    <p:sldId id="308" r:id="rId13"/>
    <p:sldId id="273" r:id="rId14"/>
    <p:sldId id="330" r:id="rId15"/>
    <p:sldId id="309" r:id="rId16"/>
    <p:sldId id="306" r:id="rId17"/>
    <p:sldId id="331" r:id="rId18"/>
    <p:sldId id="310" r:id="rId19"/>
    <p:sldId id="332" r:id="rId20"/>
    <p:sldId id="312" r:id="rId21"/>
    <p:sldId id="313" r:id="rId22"/>
    <p:sldId id="266" r:id="rId23"/>
    <p:sldId id="267" r:id="rId24"/>
    <p:sldId id="268" r:id="rId25"/>
    <p:sldId id="269" r:id="rId26"/>
    <p:sldId id="270" r:id="rId27"/>
    <p:sldId id="314" r:id="rId28"/>
    <p:sldId id="272" r:id="rId29"/>
    <p:sldId id="315" r:id="rId30"/>
    <p:sldId id="274" r:id="rId31"/>
    <p:sldId id="27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11" r:id="rId46"/>
    <p:sldId id="333"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186"/>
    <p:restoredTop sz="58289"/>
  </p:normalViewPr>
  <p:slideViewPr>
    <p:cSldViewPr snapToGrid="0" snapToObjects="1">
      <p:cViewPr varScale="1">
        <p:scale>
          <a:sx n="73" d="100"/>
          <a:sy n="73" d="100"/>
        </p:scale>
        <p:origin x="8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9952F-05DE-7D42-8C5B-3EAF1E15FACE}" type="datetimeFigureOut">
              <a:rPr lang="en-US" smtClean="0"/>
              <a:t>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ED4FB-6B44-5948-BF09-4833EADDB314}" type="slidenum">
              <a:rPr lang="en-US" smtClean="0"/>
              <a:t>‹#›</a:t>
            </a:fld>
            <a:endParaRPr lang="en-US"/>
          </a:p>
        </p:txBody>
      </p:sp>
    </p:spTree>
    <p:extLst>
      <p:ext uri="{BB962C8B-B14F-4D97-AF65-F5344CB8AC3E}">
        <p14:creationId xmlns:p14="http://schemas.microsoft.com/office/powerpoint/2010/main" val="31354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7997fa59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7997fa5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7997fa59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7997fa5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7997fa59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7997fa59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7997fa59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7997fa59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7997fa59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7997fa59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7997fa59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7997fa59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7997fa59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7997fa59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7997fa59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7997fa59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7997fa59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7997fa59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7997fa59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7997fa59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822588-20F9-3044-A5C6-D72B76530424}" type="slidenum">
              <a:rPr lang="en-US" smtClean="0"/>
              <a:t>10</a:t>
            </a:fld>
            <a:endParaRPr lang="en-US"/>
          </a:p>
        </p:txBody>
      </p:sp>
    </p:spTree>
    <p:extLst>
      <p:ext uri="{BB962C8B-B14F-4D97-AF65-F5344CB8AC3E}">
        <p14:creationId xmlns:p14="http://schemas.microsoft.com/office/powerpoint/2010/main" val="608235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7997fa59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7997fa59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7997fa59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7997fa59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7997fa59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7997fa59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7997fa597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7997fa59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7997fa59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7997fa59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7997fa59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7997fa59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7997fa597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7997fa59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7997fa597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7997fa5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7997fa597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7997fa59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7997fa597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7997fa59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370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7997fa59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7997fa59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7997fa597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7997fa59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7997fa597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7997fa59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9c0790d2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9c0790d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Can you tell me the story of Cinderella?</a:t>
            </a:r>
            <a:endParaRPr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a:spcBef>
                <a:spcPts val="0"/>
              </a:spcBef>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074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4822588-20F9-3044-A5C6-D72B76530424}" type="slidenum">
              <a:rPr lang="en-US" smtClean="0"/>
              <a:t>13</a:t>
            </a:fld>
            <a:endParaRPr lang="en-US"/>
          </a:p>
        </p:txBody>
      </p:sp>
    </p:spTree>
    <p:extLst>
      <p:ext uri="{BB962C8B-B14F-4D97-AF65-F5344CB8AC3E}">
        <p14:creationId xmlns:p14="http://schemas.microsoft.com/office/powerpoint/2010/main" val="2425214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57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822588-20F9-3044-A5C6-D72B76530424}" type="slidenum">
              <a:rPr lang="en-US" smtClean="0"/>
              <a:t>16</a:t>
            </a:fld>
            <a:endParaRPr lang="en-US"/>
          </a:p>
        </p:txBody>
      </p:sp>
    </p:spTree>
    <p:extLst>
      <p:ext uri="{BB962C8B-B14F-4D97-AF65-F5344CB8AC3E}">
        <p14:creationId xmlns:p14="http://schemas.microsoft.com/office/powerpoint/2010/main" val="386708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155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ED4FB-6B44-5948-BF09-4833EADDB314}" type="slidenum">
              <a:rPr lang="en-US" smtClean="0"/>
              <a:t>19</a:t>
            </a:fld>
            <a:endParaRPr lang="en-US"/>
          </a:p>
        </p:txBody>
      </p:sp>
    </p:spTree>
    <p:extLst>
      <p:ext uri="{BB962C8B-B14F-4D97-AF65-F5344CB8AC3E}">
        <p14:creationId xmlns:p14="http://schemas.microsoft.com/office/powerpoint/2010/main" val="1517862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78df3676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78df367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176838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38628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93093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510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14956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247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87590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001737-ACF0-954C-A390-FD49883F545C}" type="datetimeFigureOut">
              <a:rPr lang="en-US" smtClean="0"/>
              <a:t>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889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001737-ACF0-954C-A390-FD49883F545C}" type="datetimeFigureOut">
              <a:rPr lang="en-US" smtClean="0"/>
              <a:t>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14098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01737-ACF0-954C-A390-FD49883F545C}" type="datetimeFigureOut">
              <a:rPr lang="en-US" smtClean="0"/>
              <a:t>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71450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92335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20994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01737-ACF0-954C-A390-FD49883F545C}" type="datetimeFigureOut">
              <a:rPr lang="en-US" smtClean="0"/>
              <a:t>2/1/22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34B22-1B2C-8546-A9D5-86BF85A60C3E}" type="slidenum">
              <a:rPr lang="en-US" smtClean="0"/>
              <a:t>‹#›</a:t>
            </a:fld>
            <a:endParaRPr lang="en-US"/>
          </a:p>
        </p:txBody>
      </p:sp>
    </p:spTree>
    <p:extLst>
      <p:ext uri="{BB962C8B-B14F-4D97-AF65-F5344CB8AC3E}">
        <p14:creationId xmlns:p14="http://schemas.microsoft.com/office/powerpoint/2010/main" val="4056642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0408C4-A44D-A041-93DD-54D67F60A385}"/>
              </a:ext>
            </a:extLst>
          </p:cNvPr>
          <p:cNvSpPr txBox="1"/>
          <p:nvPr/>
        </p:nvSpPr>
        <p:spPr>
          <a:xfrm>
            <a:off x="2879651" y="1661264"/>
            <a:ext cx="6432697" cy="2554545"/>
          </a:xfrm>
          <a:prstGeom prst="rect">
            <a:avLst/>
          </a:prstGeom>
          <a:noFill/>
        </p:spPr>
        <p:txBody>
          <a:bodyPr wrap="square">
            <a:spAutoFit/>
          </a:bodyPr>
          <a:lstStyle/>
          <a:p>
            <a:pPr algn="ctr"/>
            <a:r>
              <a:rPr lang="en-US" sz="4000" b="1" dirty="0" err="1">
                <a:latin typeface="Arial" panose="020B0604020202020204" pitchFamily="34" charset="0"/>
                <a:ea typeface="Times New Roman" panose="02020603050405020304" pitchFamily="18" charset="0"/>
                <a:cs typeface="Times New Roman" panose="02020603050405020304" pitchFamily="18" charset="0"/>
              </a:rPr>
              <a:t>AphasiaBank</a:t>
            </a:r>
            <a:r>
              <a:rPr lang="en-US" sz="4000" b="1" dirty="0">
                <a:latin typeface="Arial" panose="020B0604020202020204" pitchFamily="34" charset="0"/>
                <a:ea typeface="Times New Roman" panose="02020603050405020304" pitchFamily="18" charset="0"/>
                <a:cs typeface="Times New Roman" panose="02020603050405020304" pitchFamily="18" charset="0"/>
              </a:rPr>
              <a:t> </a:t>
            </a:r>
          </a:p>
          <a:p>
            <a:pPr algn="ctr"/>
            <a:r>
              <a:rPr lang="en-US" sz="4000" b="1" dirty="0">
                <a:latin typeface="Arial" panose="020B0604020202020204" pitchFamily="34" charset="0"/>
                <a:ea typeface="Times New Roman" panose="02020603050405020304" pitchFamily="18" charset="0"/>
                <a:cs typeface="Times New Roman" panose="02020603050405020304" pitchFamily="18" charset="0"/>
              </a:rPr>
              <a:t>Discourse Tasks</a:t>
            </a:r>
          </a:p>
          <a:p>
            <a:pPr algn="ctr"/>
            <a:endParaRPr lang="en-US" sz="4000" b="1" dirty="0">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4000" b="1" dirty="0">
                <a:latin typeface="Arial" panose="020B0604020202020204" pitchFamily="34" charset="0"/>
                <a:ea typeface="Times New Roman" panose="02020603050405020304" pitchFamily="18" charset="0"/>
                <a:cs typeface="Times New Roman" panose="02020603050405020304" pitchFamily="18" charset="0"/>
              </a:rPr>
              <a:t>Control Participants</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9407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B105225-93D6-E54E-AFC9-F89A2109BF66}"/>
              </a:ext>
            </a:extLst>
          </p:cNvPr>
          <p:cNvPicPr>
            <a:picLocks noChangeAspect="1"/>
          </p:cNvPicPr>
          <p:nvPr/>
        </p:nvPicPr>
        <p:blipFill>
          <a:blip r:embed="rId3"/>
          <a:stretch>
            <a:fillRect/>
          </a:stretch>
        </p:blipFill>
        <p:spPr>
          <a:xfrm>
            <a:off x="1333500" y="1860550"/>
            <a:ext cx="9525000" cy="3136900"/>
          </a:xfrm>
          <a:prstGeom prst="rect">
            <a:avLst/>
          </a:prstGeom>
        </p:spPr>
      </p:pic>
    </p:spTree>
    <p:extLst>
      <p:ext uri="{BB962C8B-B14F-4D97-AF65-F5344CB8AC3E}">
        <p14:creationId xmlns:p14="http://schemas.microsoft.com/office/powerpoint/2010/main" val="1553067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0A4587-7385-EA41-91A6-EB70A87C7948}"/>
              </a:ext>
            </a:extLst>
          </p:cNvPr>
          <p:cNvSpPr txBox="1"/>
          <p:nvPr/>
        </p:nvSpPr>
        <p:spPr>
          <a:xfrm>
            <a:off x="1470212" y="1069482"/>
            <a:ext cx="9825317" cy="4455066"/>
          </a:xfrm>
          <a:prstGeom prst="rect">
            <a:avLst/>
          </a:prstGeom>
          <a:noFill/>
        </p:spPr>
        <p:txBody>
          <a:bodyPr wrap="square">
            <a:spAutoFit/>
          </a:bodyPr>
          <a:lstStyle/>
          <a:p>
            <a:r>
              <a:rPr lang="en-US" sz="1800" dirty="0">
                <a:latin typeface="Arial" panose="020B0604020202020204" pitchFamily="34" charset="0"/>
                <a:ea typeface="Times New Roman" panose="02020603050405020304" pitchFamily="18" charset="0"/>
                <a:cs typeface="Times New Roman" panose="02020603050405020304" pitchFamily="18" charset="0"/>
              </a:rPr>
              <a:t>Present picture #1 (Broken Window)</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“Take a little time to look at the pictures.  They tell a story.  Take a look at all of them, and then I’ll ask you to tell me the story with a beginning, a middle, and an end.  You can look at the pictures as you tell the story.”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p>
          <a:p>
            <a:pPr marL="0" marR="0" indent="457200">
              <a:spcBef>
                <a:spcPts val="0"/>
              </a:spcBef>
              <a:spcAft>
                <a:spcPts val="0"/>
              </a:spcAft>
            </a:pPr>
            <a:endParaRPr lang="en-US" sz="105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“Take a look at the first picture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(point to or indicate panel #1)</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and tell me what you think is happening.”  </a:t>
            </a:r>
          </a:p>
          <a:p>
            <a:pPr marL="457200" marR="0">
              <a:spcBef>
                <a:spcPts val="0"/>
              </a:spcBef>
              <a:spcAft>
                <a:spcPts val="0"/>
              </a:spcAft>
            </a:pPr>
            <a:endParaRPr lang="en-US" b="1" dirty="0">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If needed, direct attention to each panel sequentially, giving the prompt: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“And what happens here?”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or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“And what happens in the second picture?”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and so on.</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endParaRPr lang="en-US" sz="105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For each panel, if no response, provide the prompt:  </a:t>
            </a:r>
          </a:p>
          <a:p>
            <a:pPr marL="457200" marR="0" indent="457200">
              <a:spcBef>
                <a:spcPts val="0"/>
              </a:spcBef>
              <a:spcAft>
                <a:spcPts val="0"/>
              </a:spcAft>
            </a:pPr>
            <a:endParaRPr lang="en-US" sz="105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“Can you tell me anything about this picture?”</a:t>
            </a:r>
            <a:endParaRPr lang="en-US" dirty="0"/>
          </a:p>
        </p:txBody>
      </p:sp>
    </p:spTree>
    <p:extLst>
      <p:ext uri="{BB962C8B-B14F-4D97-AF65-F5344CB8AC3E}">
        <p14:creationId xmlns:p14="http://schemas.microsoft.com/office/powerpoint/2010/main" val="2142958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#2</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150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7C7EE4A-37AA-7644-B673-A824BEC3343C}"/>
              </a:ext>
            </a:extLst>
          </p:cNvPr>
          <p:cNvPicPr>
            <a:picLocks noChangeAspect="1"/>
          </p:cNvPicPr>
          <p:nvPr/>
        </p:nvPicPr>
        <p:blipFill>
          <a:blip r:embed="rId3"/>
          <a:stretch>
            <a:fillRect/>
          </a:stretch>
        </p:blipFill>
        <p:spPr>
          <a:xfrm>
            <a:off x="1485900" y="393700"/>
            <a:ext cx="9220200" cy="6070600"/>
          </a:xfrm>
          <a:prstGeom prst="rect">
            <a:avLst/>
          </a:prstGeom>
        </p:spPr>
      </p:pic>
    </p:spTree>
    <p:extLst>
      <p:ext uri="{BB962C8B-B14F-4D97-AF65-F5344CB8AC3E}">
        <p14:creationId xmlns:p14="http://schemas.microsoft.com/office/powerpoint/2010/main" val="1656869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9E7D1A-EFDC-7849-8174-8762F0640616}"/>
              </a:ext>
            </a:extLst>
          </p:cNvPr>
          <p:cNvSpPr txBox="1"/>
          <p:nvPr/>
        </p:nvSpPr>
        <p:spPr>
          <a:xfrm>
            <a:off x="697523" y="1090406"/>
            <a:ext cx="10515599" cy="4455066"/>
          </a:xfrm>
          <a:prstGeom prst="rect">
            <a:avLst/>
          </a:prstGeom>
          <a:noFill/>
        </p:spPr>
        <p:txBody>
          <a:bodyPr wrap="square">
            <a:spAutoFit/>
          </a:bodyPr>
          <a:lstStyle/>
          <a:p>
            <a:r>
              <a:rPr lang="en-US" sz="1800" dirty="0">
                <a:latin typeface="Arial" panose="020B0604020202020204" pitchFamily="34" charset="0"/>
                <a:ea typeface="Times New Roman" panose="02020603050405020304" pitchFamily="18" charset="0"/>
                <a:cs typeface="Times New Roman" panose="02020603050405020304" pitchFamily="18" charset="0"/>
              </a:rPr>
              <a:t>Present Picture #2 (Refused Umbrella)</a:t>
            </a:r>
            <a:endParaRPr lang="en-US" sz="1800" dirty="0">
              <a:latin typeface="Times New Roman" panose="02020603050405020304" pitchFamily="18" charset="0"/>
              <a:ea typeface="Times New Roman" panose="02020603050405020304" pitchFamily="18" charset="0"/>
            </a:endParaRPr>
          </a:p>
          <a:p>
            <a:r>
              <a:rPr lang="en-US" sz="1800" dirty="0">
                <a:latin typeface="Arial" panose="020B0604020202020204" pitchFamily="34" charset="0"/>
                <a:ea typeface="Times New Roman" panose="02020603050405020304" pitchFamily="18" charset="0"/>
                <a:cs typeface="Times New Roman" panose="02020603050405020304" pitchFamily="18" charset="0"/>
              </a:rPr>
              <a:t> </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“Here are some more pictures that tell a story.  Take a look at all of them, and then I’ll ask you to tell me the story with a beginning, a middle, and an end.  Again, you can look at the pictures as you tell the story.”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p>
          <a:p>
            <a:pPr marL="0" marR="0" indent="457200">
              <a:spcBef>
                <a:spcPts val="0"/>
              </a:spcBef>
              <a:spcAft>
                <a:spcPts val="0"/>
              </a:spcAft>
            </a:pPr>
            <a:endParaRPr lang="en-US" sz="105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“Take a look at the first picture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(point to or indicate panel #1)</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and tell me what you think is happening.”  </a:t>
            </a:r>
          </a:p>
          <a:p>
            <a:pPr marL="457200" marR="0">
              <a:spcBef>
                <a:spcPts val="0"/>
              </a:spcBef>
              <a:spcAft>
                <a:spcPts val="0"/>
              </a:spcAft>
            </a:pPr>
            <a:endParaRPr lang="en-US" b="1" dirty="0">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If needed, direct attention to each panel sequentially, giving the prompt: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“And what happens here?”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or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“And what happens in the second picture?”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and so on.</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endParaRPr lang="en-US" sz="105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For each panel, if no response, provide the prompt:  </a:t>
            </a:r>
          </a:p>
          <a:p>
            <a:pPr marL="457200" marR="0" indent="457200">
              <a:spcBef>
                <a:spcPts val="0"/>
              </a:spcBef>
              <a:spcAft>
                <a:spcPts val="0"/>
              </a:spcAft>
            </a:pPr>
            <a:endParaRPr lang="en-US" sz="105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“Can you tell me anything about this picture?”</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256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#3</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672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546920F-2CA1-D248-9EAF-A41FE3A3FC3C}"/>
              </a:ext>
            </a:extLst>
          </p:cNvPr>
          <p:cNvPicPr>
            <a:picLocks noChangeAspect="1"/>
          </p:cNvPicPr>
          <p:nvPr/>
        </p:nvPicPr>
        <p:blipFill>
          <a:blip r:embed="rId3"/>
          <a:stretch>
            <a:fillRect/>
          </a:stretch>
        </p:blipFill>
        <p:spPr>
          <a:xfrm>
            <a:off x="1680575" y="0"/>
            <a:ext cx="8830849" cy="6858000"/>
          </a:xfrm>
          <a:prstGeom prst="rect">
            <a:avLst/>
          </a:prstGeom>
        </p:spPr>
      </p:pic>
    </p:spTree>
    <p:extLst>
      <p:ext uri="{BB962C8B-B14F-4D97-AF65-F5344CB8AC3E}">
        <p14:creationId xmlns:p14="http://schemas.microsoft.com/office/powerpoint/2010/main" val="118863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ACB89D-0ECF-CF44-942C-945E3D5ABEDC}"/>
              </a:ext>
            </a:extLst>
          </p:cNvPr>
          <p:cNvSpPr txBox="1"/>
          <p:nvPr/>
        </p:nvSpPr>
        <p:spPr>
          <a:xfrm>
            <a:off x="1529862" y="1443841"/>
            <a:ext cx="9741876" cy="3416320"/>
          </a:xfrm>
          <a:prstGeom prst="rect">
            <a:avLst/>
          </a:prstGeom>
          <a:noFill/>
        </p:spPr>
        <p:txBody>
          <a:bodyPr wrap="square">
            <a:spAutoFit/>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Present Picture #3 (Cat Rescue)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“Here is another picture.  Look at everything that’s happening and then tell me a story about what you see.  Tell me the story with a beginning, a middle, and an end.”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p>
          <a:p>
            <a:pPr marL="0" marR="0" indent="4572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“Take a look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(point to picture)</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and tell me any part of the story.”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If fewer than 2 utterances, give third prompt:  </a:t>
            </a:r>
          </a:p>
          <a:p>
            <a:pPr marL="457200" marR="0" indent="4572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“Anything else you can tell me about the story?”</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269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Story Narrative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790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78F9AA-A627-314B-B4F6-6D977E67C8A9}"/>
              </a:ext>
            </a:extLst>
          </p:cNvPr>
          <p:cNvSpPr txBox="1"/>
          <p:nvPr/>
        </p:nvSpPr>
        <p:spPr>
          <a:xfrm>
            <a:off x="1277815" y="889843"/>
            <a:ext cx="10304585" cy="5355312"/>
          </a:xfrm>
          <a:prstGeom prst="rect">
            <a:avLst/>
          </a:prstGeom>
          <a:noFill/>
        </p:spPr>
        <p:txBody>
          <a:bodyPr wrap="square">
            <a:spAutoFit/>
          </a:bodyPr>
          <a:lstStyle/>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CINDERELLA</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“I’m going to ask you to tell a story.  Have you ever heard the story of Cinderella?  </a:t>
            </a:r>
            <a:r>
              <a:rPr lang="en-US" sz="1800" dirty="0">
                <a:effectLst/>
                <a:latin typeface="Arial" panose="020B0604020202020204" pitchFamily="34" charset="0"/>
                <a:ea typeface="Times New Roman" panose="02020603050405020304" pitchFamily="18" charset="0"/>
                <a:cs typeface="Arial" panose="020B0604020202020204" pitchFamily="34" charset="0"/>
              </a:rPr>
              <a:t>(Make note of answer for demographic data.  If answer is no, ask participant to tell a fairy tale s/he knows.)</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Do you remember much about it?  Take a look through the pictures from the story book. They might remind you of how it goes. </a:t>
            </a:r>
            <a:r>
              <a:rPr lang="en-US" sz="1800" b="1" dirty="0">
                <a:latin typeface="Arial" panose="020B0604020202020204" pitchFamily="34" charset="0"/>
                <a:ea typeface="Times New Roman" panose="02020603050405020304" pitchFamily="18" charset="0"/>
                <a:cs typeface="Arial" panose="020B0604020202020204" pitchFamily="34" charset="0"/>
              </a:rPr>
              <a:t>T</a:t>
            </a:r>
            <a:r>
              <a:rPr lang="en-US" sz="1800" b="1" dirty="0">
                <a:effectLst/>
                <a:latin typeface="Arial" panose="020B0604020202020204" pitchFamily="34" charset="0"/>
                <a:ea typeface="Times New Roman" panose="02020603050405020304" pitchFamily="18" charset="0"/>
                <a:cs typeface="Arial" panose="020B0604020202020204" pitchFamily="34" charset="0"/>
              </a:rPr>
              <a:t>hen, after you finish looking at the pictures, you can tell me the story in your own words.”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r>
              <a:rPr lang="en-US" sz="1800" dirty="0">
                <a:effectLst/>
                <a:latin typeface="Arial" panose="020B0604020202020204" pitchFamily="34" charset="0"/>
                <a:ea typeface="Times New Roman" panose="02020603050405020304" pitchFamily="18" charset="0"/>
                <a:cs typeface="Arial" panose="020B0604020202020204" pitchFamily="34" charset="0"/>
              </a:rPr>
              <a:t>After participant looks through all the pictures, remove the book or the pictures and prompt: </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“Now tell me as much of the story of Cinderella as you can.  You can use any details you know about the story, as well as the pictures you just looked at.”</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p>
          <a:p>
            <a:r>
              <a:rPr lang="en-US" sz="1800" dirty="0">
                <a:latin typeface="Arial" panose="020B0604020202020204" pitchFamily="34" charset="0"/>
                <a:cs typeface="Arial" panose="020B0604020202020204" pitchFamily="34" charset="0"/>
              </a:rPr>
              <a:t>	If participant gives a response of fewer than three utterances, or seems to falter, allow 10</a:t>
            </a:r>
          </a:p>
          <a:p>
            <a:r>
              <a:rPr lang="en-US"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seconds, then prompt: </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What happened next?” </a:t>
            </a:r>
            <a:r>
              <a:rPr lang="en-US" sz="1800" dirty="0">
                <a:latin typeface="Arial" panose="020B0604020202020204" pitchFamily="34" charset="0"/>
                <a:cs typeface="Arial" panose="020B0604020202020204" pitchFamily="34" charset="0"/>
              </a:rPr>
              <a:t>or</a:t>
            </a:r>
            <a:r>
              <a:rPr lang="en-US" sz="1800" b="1" dirty="0">
                <a:latin typeface="Arial" panose="020B0604020202020204" pitchFamily="34" charset="0"/>
                <a:cs typeface="Arial" panose="020B0604020202020204" pitchFamily="34" charset="0"/>
              </a:rPr>
              <a:t> “Go on.”</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Continue until participant concludes story or has clearly finished.</a:t>
            </a:r>
          </a:p>
        </p:txBody>
      </p:sp>
    </p:spTree>
    <p:extLst>
      <p:ext uri="{BB962C8B-B14F-4D97-AF65-F5344CB8AC3E}">
        <p14:creationId xmlns:p14="http://schemas.microsoft.com/office/powerpoint/2010/main" val="513752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76B01-395E-F447-9CBF-D7AD35B5264B}"/>
              </a:ext>
            </a:extLst>
          </p:cNvPr>
          <p:cNvSpPr txBox="1"/>
          <p:nvPr/>
        </p:nvSpPr>
        <p:spPr>
          <a:xfrm>
            <a:off x="808074" y="531628"/>
            <a:ext cx="10398642" cy="3477875"/>
          </a:xfrm>
          <a:prstGeom prst="rect">
            <a:avLst/>
          </a:prstGeom>
          <a:noFill/>
        </p:spPr>
        <p:txBody>
          <a:bodyPr wrap="square" rtlCol="0">
            <a:spAutoFit/>
          </a:bodyPr>
          <a:lstStyle/>
          <a:p>
            <a:r>
              <a:rPr lang="en-US" sz="2200" dirty="0"/>
              <a:t>These instructions explain how to administer the discourse tasks of the </a:t>
            </a:r>
            <a:r>
              <a:rPr lang="en-US" sz="2200" dirty="0" err="1"/>
              <a:t>AphasiaBank</a:t>
            </a:r>
            <a:r>
              <a:rPr lang="en-US" sz="2200" dirty="0"/>
              <a:t> protocol and include the </a:t>
            </a:r>
            <a:r>
              <a:rPr lang="en-US" sz="2200" b="1" dirty="0"/>
              <a:t>detailed script </a:t>
            </a:r>
            <a:r>
              <a:rPr lang="en-US" sz="2200" dirty="0"/>
              <a:t>for examiners to follow. </a:t>
            </a:r>
          </a:p>
          <a:p>
            <a:endParaRPr lang="en-US" sz="2200" b="1" dirty="0"/>
          </a:p>
          <a:p>
            <a:r>
              <a:rPr lang="en-US" sz="2200" b="1" dirty="0"/>
              <a:t>Allow ample time </a:t>
            </a:r>
            <a:r>
              <a:rPr lang="en-US" sz="2200" dirty="0"/>
              <a:t>for as full a response as each participant can provide using this protocol script.  </a:t>
            </a:r>
          </a:p>
          <a:p>
            <a:endParaRPr lang="en-US" sz="2200" dirty="0"/>
          </a:p>
          <a:p>
            <a:r>
              <a:rPr lang="en-US" sz="2200" dirty="0"/>
              <a:t>To facilitate transcription, the examiner's speech, including verbal encouragers, should be kept to a minimum. </a:t>
            </a:r>
            <a:r>
              <a:rPr lang="en-US" sz="2200" b="1" dirty="0"/>
              <a:t>Use nonverbal encouragers </a:t>
            </a:r>
            <a:r>
              <a:rPr lang="en-US" sz="2200" dirty="0"/>
              <a:t>(e.g., head nods, facial expressions, eye contact) instead of verbal encouragers (e.g., “I see”, “</a:t>
            </a:r>
            <a:r>
              <a:rPr lang="en-US" sz="2200" dirty="0" err="1"/>
              <a:t>mhm</a:t>
            </a:r>
            <a:r>
              <a:rPr lang="en-US" sz="2200" dirty="0"/>
              <a:t>”, “yeah”) whenever possible. </a:t>
            </a:r>
          </a:p>
          <a:p>
            <a:endParaRPr lang="en-US" sz="2200" dirty="0"/>
          </a:p>
        </p:txBody>
      </p:sp>
    </p:spTree>
    <p:extLst>
      <p:ext uri="{BB962C8B-B14F-4D97-AF65-F5344CB8AC3E}">
        <p14:creationId xmlns:p14="http://schemas.microsoft.com/office/powerpoint/2010/main" val="83815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2"/>
          <p:cNvPicPr preferRelativeResize="0"/>
          <p:nvPr/>
        </p:nvPicPr>
        <p:blipFill>
          <a:blip r:embed="rId3">
            <a:alphaModFix/>
          </a:blip>
          <a:stretch>
            <a:fillRect/>
          </a:stretch>
        </p:blipFill>
        <p:spPr>
          <a:xfrm>
            <a:off x="1800434" y="203201"/>
            <a:ext cx="8421149" cy="64516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3"/>
          <p:cNvPicPr preferRelativeResize="0"/>
          <p:nvPr/>
        </p:nvPicPr>
        <p:blipFill>
          <a:blip r:embed="rId3">
            <a:alphaModFix/>
          </a:blip>
          <a:stretch>
            <a:fillRect/>
          </a:stretch>
        </p:blipFill>
        <p:spPr>
          <a:xfrm>
            <a:off x="1744567" y="203201"/>
            <a:ext cx="8194159" cy="645160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a:blip r:embed="rId3">
            <a:alphaModFix/>
          </a:blip>
          <a:stretch>
            <a:fillRect/>
          </a:stretch>
        </p:blipFill>
        <p:spPr>
          <a:xfrm>
            <a:off x="1766901" y="203201"/>
            <a:ext cx="8004572" cy="64516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5"/>
          <p:cNvPicPr preferRelativeResize="0"/>
          <p:nvPr/>
        </p:nvPicPr>
        <p:blipFill>
          <a:blip r:embed="rId3">
            <a:alphaModFix/>
          </a:blip>
          <a:stretch>
            <a:fillRect/>
          </a:stretch>
        </p:blipFill>
        <p:spPr>
          <a:xfrm>
            <a:off x="1869085" y="203200"/>
            <a:ext cx="8453820" cy="6451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6"/>
          <p:cNvPicPr preferRelativeResize="0"/>
          <p:nvPr/>
        </p:nvPicPr>
        <p:blipFill>
          <a:blip r:embed="rId3">
            <a:alphaModFix/>
          </a:blip>
          <a:stretch>
            <a:fillRect/>
          </a:stretch>
        </p:blipFill>
        <p:spPr>
          <a:xfrm>
            <a:off x="1748901" y="203200"/>
            <a:ext cx="8694193" cy="6451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7"/>
          <p:cNvPicPr preferRelativeResize="0"/>
          <p:nvPr/>
        </p:nvPicPr>
        <p:blipFill>
          <a:blip r:embed="rId3">
            <a:alphaModFix/>
          </a:blip>
          <a:stretch>
            <a:fillRect/>
          </a:stretch>
        </p:blipFill>
        <p:spPr>
          <a:xfrm>
            <a:off x="1667752" y="203200"/>
            <a:ext cx="8856497" cy="6451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8"/>
          <p:cNvPicPr preferRelativeResize="0"/>
          <p:nvPr/>
        </p:nvPicPr>
        <p:blipFill>
          <a:blip r:embed="rId3">
            <a:alphaModFix/>
          </a:blip>
          <a:stretch>
            <a:fillRect/>
          </a:stretch>
        </p:blipFill>
        <p:spPr>
          <a:xfrm>
            <a:off x="1897000" y="203201"/>
            <a:ext cx="8398013" cy="64515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9"/>
          <p:cNvPicPr preferRelativeResize="0"/>
          <p:nvPr/>
        </p:nvPicPr>
        <p:blipFill>
          <a:blip r:embed="rId3">
            <a:alphaModFix/>
          </a:blip>
          <a:stretch>
            <a:fillRect/>
          </a:stretch>
        </p:blipFill>
        <p:spPr>
          <a:xfrm>
            <a:off x="2113167" y="147367"/>
            <a:ext cx="8273971" cy="645160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30"/>
          <p:cNvPicPr preferRelativeResize="0"/>
          <p:nvPr/>
        </p:nvPicPr>
        <p:blipFill>
          <a:blip r:embed="rId3">
            <a:alphaModFix/>
          </a:blip>
          <a:stretch>
            <a:fillRect/>
          </a:stretch>
        </p:blipFill>
        <p:spPr>
          <a:xfrm>
            <a:off x="2009285" y="203201"/>
            <a:ext cx="8173444" cy="64516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9BEC01-66B7-7C42-A098-6155DF2BBCC2}"/>
              </a:ext>
            </a:extLst>
          </p:cNvPr>
          <p:cNvSpPr txBox="1"/>
          <p:nvPr/>
        </p:nvSpPr>
        <p:spPr>
          <a:xfrm>
            <a:off x="1127051" y="756660"/>
            <a:ext cx="9952075" cy="5509200"/>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  FREE SPEECH SAMPLES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Start with a preliminary unrecorded conversation for social exchanges, signing consent forms, explaining about recording the session, answering any questions, and so forth.</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BEGIN RECORDING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your institution requires it, record the following preamble about informed consent, then lead in to the first recorded protocol item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Illness Story</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not, go straight to </a:t>
            </a:r>
            <a:r>
              <a:rPr lang="en-US" sz="2200">
                <a:effectLst/>
                <a:latin typeface="Arial" panose="020B0604020202020204" pitchFamily="34" charset="0"/>
                <a:ea typeface="Times New Roman" panose="02020603050405020304" pitchFamily="18" charset="0"/>
                <a:cs typeface="Times New Roman" panose="02020603050405020304" pitchFamily="18" charset="0"/>
              </a:rPr>
              <a:t>the </a:t>
            </a:r>
            <a:r>
              <a:rPr lang="en-US" sz="2200" i="1">
                <a:effectLst/>
                <a:latin typeface="Arial" panose="020B0604020202020204" pitchFamily="34" charset="0"/>
                <a:ea typeface="Times New Roman" panose="02020603050405020304" pitchFamily="18" charset="0"/>
                <a:cs typeface="Times New Roman" panose="02020603050405020304" pitchFamily="18" charset="0"/>
              </a:rPr>
              <a:t>Illness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Story.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Arial" panose="020B0604020202020204" pitchFamily="34" charset="0"/>
                <a:ea typeface="Times New Roman" panose="02020603050405020304" pitchFamily="18" charset="0"/>
                <a:cs typeface="Times New Roman" panose="02020603050405020304" pitchFamily="18" charset="0"/>
              </a:rPr>
              <a:t>Investigator: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"This participant has signed an informed consent form.  These data can be used for ______________ (specify: research, teaching, or any purpose).  These data are not to be used for ____________ (specify any restrictions)."</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986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31"/>
          <p:cNvPicPr preferRelativeResize="0"/>
          <p:nvPr/>
        </p:nvPicPr>
        <p:blipFill>
          <a:blip r:embed="rId3">
            <a:alphaModFix/>
          </a:blip>
          <a:stretch>
            <a:fillRect/>
          </a:stretch>
        </p:blipFill>
        <p:spPr>
          <a:xfrm>
            <a:off x="1701184" y="203200"/>
            <a:ext cx="8789619" cy="645160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2"/>
          <p:cNvPicPr preferRelativeResize="0"/>
          <p:nvPr/>
        </p:nvPicPr>
        <p:blipFill>
          <a:blip r:embed="rId3">
            <a:alphaModFix/>
          </a:blip>
          <a:stretch>
            <a:fillRect/>
          </a:stretch>
        </p:blipFill>
        <p:spPr>
          <a:xfrm>
            <a:off x="1842085" y="203200"/>
            <a:ext cx="8507847" cy="64516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1661234" y="136200"/>
            <a:ext cx="8869537" cy="6451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4"/>
          <p:cNvPicPr preferRelativeResize="0"/>
          <p:nvPr/>
        </p:nvPicPr>
        <p:blipFill>
          <a:blip r:embed="rId3">
            <a:alphaModFix/>
          </a:blip>
          <a:stretch>
            <a:fillRect/>
          </a:stretch>
        </p:blipFill>
        <p:spPr>
          <a:xfrm>
            <a:off x="1900817" y="203201"/>
            <a:ext cx="8390371" cy="645160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2898351" y="203201"/>
            <a:ext cx="6395288" cy="64515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6"/>
          <p:cNvPicPr preferRelativeResize="0"/>
          <p:nvPr/>
        </p:nvPicPr>
        <p:blipFill>
          <a:blip r:embed="rId3">
            <a:alphaModFix/>
          </a:blip>
          <a:stretch>
            <a:fillRect/>
          </a:stretch>
        </p:blipFill>
        <p:spPr>
          <a:xfrm>
            <a:off x="2043884" y="203200"/>
            <a:ext cx="8104227" cy="6451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1881734" y="203201"/>
            <a:ext cx="8428532" cy="64516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8"/>
          <p:cNvPicPr preferRelativeResize="0"/>
          <p:nvPr/>
        </p:nvPicPr>
        <p:blipFill>
          <a:blip r:embed="rId3">
            <a:alphaModFix/>
          </a:blip>
          <a:stretch>
            <a:fillRect/>
          </a:stretch>
        </p:blipFill>
        <p:spPr>
          <a:xfrm>
            <a:off x="2180200" y="203200"/>
            <a:ext cx="7961547" cy="645159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9"/>
          <p:cNvPicPr preferRelativeResize="0"/>
          <p:nvPr/>
        </p:nvPicPr>
        <p:blipFill>
          <a:blip r:embed="rId3">
            <a:alphaModFix/>
          </a:blip>
          <a:stretch>
            <a:fillRect/>
          </a:stretch>
        </p:blipFill>
        <p:spPr>
          <a:xfrm>
            <a:off x="1906718" y="203201"/>
            <a:ext cx="8378564" cy="64516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40"/>
          <p:cNvPicPr preferRelativeResize="0"/>
          <p:nvPr/>
        </p:nvPicPr>
        <p:blipFill>
          <a:blip r:embed="rId3">
            <a:alphaModFix/>
          </a:blip>
          <a:stretch>
            <a:fillRect/>
          </a:stretch>
        </p:blipFill>
        <p:spPr>
          <a:xfrm>
            <a:off x="1935985" y="203200"/>
            <a:ext cx="8320036" cy="6451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B1829-75E5-244F-9B88-5C0F140B7669}"/>
              </a:ext>
            </a:extLst>
          </p:cNvPr>
          <p:cNvSpPr txBox="1"/>
          <p:nvPr/>
        </p:nvSpPr>
        <p:spPr>
          <a:xfrm>
            <a:off x="1396409" y="1012954"/>
            <a:ext cx="9795847" cy="3939540"/>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A. ILLNESS and COPING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1. “</a:t>
            </a:r>
            <a:r>
              <a:rPr lang="en-US" sz="2400" b="1" dirty="0">
                <a:latin typeface="Arial" panose="020B0604020202020204" pitchFamily="34" charset="0"/>
                <a:ea typeface="Times New Roman" panose="02020603050405020304" pitchFamily="18" charset="0"/>
                <a:cs typeface="Times New Roman" panose="02020603050405020304" pitchFamily="18" charset="0"/>
              </a:rPr>
              <a:t>In this research project, I ask people who've had strokes to tell me what they remember about when they had their stroke.  Since you haven't had a stroke, I wonder if you could tell me what you remember about any illness or injury you've had.”</a:t>
            </a:r>
            <a:endParaRPr lang="en-US" sz="2400" dirty="0">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any time you’ve been sick or hurt.”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188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41"/>
          <p:cNvPicPr preferRelativeResize="0"/>
          <p:nvPr/>
        </p:nvPicPr>
        <p:blipFill>
          <a:blip r:embed="rId3">
            <a:alphaModFix/>
          </a:blip>
          <a:stretch>
            <a:fillRect/>
          </a:stretch>
        </p:blipFill>
        <p:spPr>
          <a:xfrm>
            <a:off x="1521234" y="203200"/>
            <a:ext cx="9149545" cy="645160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42"/>
          <p:cNvPicPr preferRelativeResize="0"/>
          <p:nvPr/>
        </p:nvPicPr>
        <p:blipFill>
          <a:blip r:embed="rId3">
            <a:alphaModFix/>
          </a:blip>
          <a:stretch>
            <a:fillRect/>
          </a:stretch>
        </p:blipFill>
        <p:spPr>
          <a:xfrm>
            <a:off x="2023801" y="203201"/>
            <a:ext cx="8272433" cy="64515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43"/>
          <p:cNvPicPr preferRelativeResize="0"/>
          <p:nvPr/>
        </p:nvPicPr>
        <p:blipFill>
          <a:blip r:embed="rId3">
            <a:alphaModFix/>
          </a:blip>
          <a:stretch>
            <a:fillRect/>
          </a:stretch>
        </p:blipFill>
        <p:spPr>
          <a:xfrm>
            <a:off x="1765317" y="147334"/>
            <a:ext cx="8661355" cy="64515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4"/>
          <p:cNvPicPr preferRelativeResize="0"/>
          <p:nvPr/>
        </p:nvPicPr>
        <p:blipFill>
          <a:blip r:embed="rId3">
            <a:alphaModFix/>
          </a:blip>
          <a:stretch>
            <a:fillRect/>
          </a:stretch>
        </p:blipFill>
        <p:spPr>
          <a:xfrm>
            <a:off x="1951633" y="158500"/>
            <a:ext cx="8288739" cy="6451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5"/>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Procedural Discourse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250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571B9E-A2BC-1547-B0B7-262BE87791E4}"/>
              </a:ext>
            </a:extLst>
          </p:cNvPr>
          <p:cNvSpPr txBox="1"/>
          <p:nvPr/>
        </p:nvSpPr>
        <p:spPr>
          <a:xfrm>
            <a:off x="1283676" y="1443841"/>
            <a:ext cx="10040815" cy="4247317"/>
          </a:xfrm>
          <a:prstGeom prst="rect">
            <a:avLst/>
          </a:prstGeom>
          <a:noFill/>
        </p:spPr>
        <p:txBody>
          <a:bodyPr wrap="square">
            <a:spAutoFit/>
          </a:bodyPr>
          <a:lstStyle/>
          <a:p>
            <a:pPr marL="0" marR="0">
              <a:spcBef>
                <a:spcPts val="0"/>
              </a:spcBef>
              <a:spcAft>
                <a:spcPts val="0"/>
              </a:spcAft>
            </a:pPr>
            <a:r>
              <a:rPr lang="en-US" sz="1800" b="0" u="none" strike="noStrike" dirty="0">
                <a:effectLst/>
                <a:latin typeface="Arial" panose="020B0604020202020204" pitchFamily="34" charset="0"/>
                <a:ea typeface="Times New Roman" panose="02020603050405020304" pitchFamily="18" charset="0"/>
                <a:cs typeface="Arial" panose="020B0604020202020204" pitchFamily="34" charset="0"/>
              </a:rPr>
              <a:t>Procedural Discourse Task (</a:t>
            </a:r>
            <a:r>
              <a:rPr lang="en-US" sz="1800" dirty="0">
                <a:effectLst/>
                <a:latin typeface="Arial" panose="020B0604020202020204" pitchFamily="34" charset="0"/>
                <a:ea typeface="Times New Roman" panose="02020603050405020304" pitchFamily="18" charset="0"/>
                <a:cs typeface="Arial" panose="020B0604020202020204" pitchFamily="34" charset="0"/>
              </a:rPr>
              <a:t>Sandwich)</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Do not use a picture stimulus for this task.</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“Let’s move on to something a little different.  Tell me how you would make a peanut butter and jelly sandwich.”</a:t>
            </a:r>
          </a:p>
          <a:p>
            <a:pPr marL="0" marR="0">
              <a:spcBef>
                <a:spcPts val="0"/>
              </a:spcBef>
              <a:spcAft>
                <a:spcPts val="0"/>
              </a:spcAft>
            </a:pP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(non-U.S. test sites may substitute another simple sandwich, such as Vegemite and cheese [Australia])</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pPr marL="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If no response in 10 seconds, give second prompt:  </a:t>
            </a:r>
          </a:p>
          <a:p>
            <a:pPr marL="0" marR="0" indent="457200">
              <a:spcBef>
                <a:spcPts val="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457200" marR="0">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“If you were feeling hungry for a peanut butter and jelly sandwich, how would you make it?”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457200" marR="0">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0408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3597-C366-0E4E-A3AF-0A5F619646F5}"/>
              </a:ext>
            </a:extLst>
          </p:cNvPr>
          <p:cNvSpPr txBox="1"/>
          <p:nvPr/>
        </p:nvSpPr>
        <p:spPr>
          <a:xfrm>
            <a:off x="1275907" y="1172159"/>
            <a:ext cx="9587165" cy="2523768"/>
          </a:xfrm>
          <a:prstGeom prst="rect">
            <a:avLst/>
          </a:prstGeom>
          <a:noFill/>
        </p:spPr>
        <p:txBody>
          <a:bodyPr wrap="square">
            <a:spAutoFit/>
          </a:bodyPr>
          <a:lstStyle/>
          <a:p>
            <a:pPr indent="-274320"/>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2400" b="1" dirty="0">
                <a:latin typeface="Arial" panose="020B0604020202020204" pitchFamily="34" charset="0"/>
                <a:ea typeface="Times New Roman" panose="02020603050405020304" pitchFamily="18" charset="0"/>
                <a:cs typeface="Times New Roman" panose="02020603050405020304" pitchFamily="18" charset="0"/>
              </a:rPr>
              <a:t>Tell me about your recovery from that illness (or injury). </a:t>
            </a:r>
          </a:p>
          <a:p>
            <a:pPr indent="-274320"/>
            <a:r>
              <a:rPr lang="en-US" sz="2400" b="1" dirty="0">
                <a:latin typeface="Arial" panose="020B0604020202020204" pitchFamily="34" charset="0"/>
                <a:ea typeface="Times New Roman" panose="02020603050405020304" pitchFamily="18" charset="0"/>
                <a:cs typeface="Times New Roman" panose="02020603050405020304" pitchFamily="18" charset="0"/>
              </a:rPr>
              <a:t>     What kinds of things did you do to get better?"</a:t>
            </a:r>
            <a:r>
              <a:rPr lang="en-US" sz="2400" dirty="0"/>
              <a:t> </a:t>
            </a:r>
            <a:endParaRPr lang="en-US" sz="2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any things you did to get well.”</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548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51F43D-B604-4845-AD58-210055D22036}"/>
              </a:ext>
            </a:extLst>
          </p:cNvPr>
          <p:cNvSpPr txBox="1"/>
          <p:nvPr/>
        </p:nvSpPr>
        <p:spPr>
          <a:xfrm>
            <a:off x="1005840" y="843677"/>
            <a:ext cx="10332720" cy="4493538"/>
          </a:xfrm>
          <a:prstGeom prst="rect">
            <a:avLst/>
          </a:prstGeom>
          <a:noFill/>
        </p:spPr>
        <p:txBody>
          <a:bodyPr wrap="square">
            <a:spAutoFit/>
          </a:bodyPr>
          <a:lstStyle/>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3. “Have you had any experience with people who have a difficult time communicating?”</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p>
            <a:pPr marL="274320" marR="0" indent="-274320">
              <a:spcBef>
                <a:spcPts val="0"/>
              </a:spcBef>
              <a:spcAft>
                <a:spcPts val="0"/>
              </a:spcAft>
            </a:pPr>
            <a:endParaRPr lang="en-US" sz="2200" dirty="0">
              <a:latin typeface="Arial" panose="020B0604020202020204" pitchFamily="34" charset="0"/>
              <a:ea typeface="Times New Roman" panose="02020603050405020304" pitchFamily="18" charset="0"/>
              <a:cs typeface="Times New Roman" panose="02020603050405020304" pitchFamily="18" charset="0"/>
            </a:endParaRPr>
          </a:p>
          <a:p>
            <a:pPr marL="274320" marR="0" indent="-27432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yes,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“Please tell me what the problems were and what you did about it.”</a:t>
            </a:r>
          </a:p>
          <a:p>
            <a:pPr marL="274320" marR="0" indent="-27432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dirty="0">
                <a:latin typeface="Arial" panose="020B0604020202020204" pitchFamily="34" charset="0"/>
                <a:ea typeface="Times New Roman" panose="02020603050405020304" pitchFamily="18" charset="0"/>
                <a:cs typeface="Times New Roman" panose="02020603050405020304" pitchFamily="18" charset="0"/>
              </a:rPr>
              <a:t>If no, </a:t>
            </a:r>
            <a:r>
              <a:rPr lang="en-US" sz="2200" b="1" dirty="0">
                <a:latin typeface="Arial" panose="020B0604020202020204" pitchFamily="34" charset="0"/>
                <a:ea typeface="Times New Roman" panose="02020603050405020304" pitchFamily="18" charset="0"/>
                <a:cs typeface="Times New Roman" panose="02020603050405020304" pitchFamily="18" charset="0"/>
              </a:rPr>
              <a:t>“Have you ever had trouble communicating with someone, like</a:t>
            </a:r>
          </a:p>
          <a:p>
            <a:pPr marL="274320" marR="0" indent="-27432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talking to people from another country?”</a:t>
            </a:r>
            <a:endParaRPr lang="en-US" sz="22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 time when you had trouble communicating</a:t>
            </a:r>
          </a:p>
          <a:p>
            <a:pPr marL="457200" marR="0" indent="-45720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with someone or someone had trouble communicating with you.”</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887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02E171-DF11-BB4F-9329-E868E702D3E1}"/>
              </a:ext>
            </a:extLst>
          </p:cNvPr>
          <p:cNvSpPr txBox="1"/>
          <p:nvPr/>
        </p:nvSpPr>
        <p:spPr>
          <a:xfrm>
            <a:off x="1127051" y="756660"/>
            <a:ext cx="9952075" cy="5170646"/>
          </a:xfrm>
          <a:prstGeom prst="rect">
            <a:avLst/>
          </a:prstGeom>
          <a:noFill/>
        </p:spPr>
        <p:txBody>
          <a:bodyPr wrap="square">
            <a:spAutoFit/>
          </a:bodyPr>
          <a:lstStyle/>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I’m going to ask you to do a few more things where you need to talk.  Please talk as much as you can about each one, because we’re really interested in knowing about your language."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B. IMPORTANT EVENT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“Thinking back, can you tell me a story about something important that happened to you in your life?  It could be happy or sad or from any time -- from when you were a kid or more recently."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"For instance, you could tell me about a trip you took or something about your family or your work -- anything."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2040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47A21-23BA-2E49-862D-899AD9B7514B}"/>
              </a:ext>
            </a:extLst>
          </p:cNvPr>
          <p:cNvSpPr txBox="1"/>
          <p:nvPr/>
        </p:nvSpPr>
        <p:spPr>
          <a:xfrm>
            <a:off x="1254641" y="2090172"/>
            <a:ext cx="8973879" cy="2000548"/>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II: PICTURE DESCRIPTIONS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let’s look at some pictures.”</a:t>
            </a:r>
          </a:p>
          <a:p>
            <a:pPr marL="0" marR="0">
              <a:spcBef>
                <a:spcPts val="0"/>
              </a:spcBef>
              <a:spcAft>
                <a:spcPts val="0"/>
              </a:spcAft>
            </a:pP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b="1" dirty="0">
              <a:latin typeface="Arial" panose="020B060402020202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453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#1</a:t>
            </a:r>
            <a:endParaRPr sz="4533" b="1"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TotalTime>
  <Words>1339</Words>
  <Application>Microsoft Macintosh PowerPoint</Application>
  <PresentationFormat>Widescreen</PresentationFormat>
  <Paragraphs>137</Paragraphs>
  <Slides>46</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 #1</vt:lpstr>
      <vt:lpstr>PowerPoint Presentation</vt:lpstr>
      <vt:lpstr>PowerPoint Presentation</vt:lpstr>
      <vt:lpstr>Picture #2</vt:lpstr>
      <vt:lpstr>PowerPoint Presentation</vt:lpstr>
      <vt:lpstr>PowerPoint Presentation</vt:lpstr>
      <vt:lpstr>Picture #3</vt:lpstr>
      <vt:lpstr>PowerPoint Presentation</vt:lpstr>
      <vt:lpstr>PowerPoint Presentation</vt:lpstr>
      <vt:lpstr>Story Narrative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Procedural Discourse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36</cp:revision>
  <dcterms:created xsi:type="dcterms:W3CDTF">2021-11-22T20:43:53Z</dcterms:created>
  <dcterms:modified xsi:type="dcterms:W3CDTF">2022-02-01T18:06:27Z</dcterms:modified>
</cp:coreProperties>
</file>