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8404800" cy="27432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roxima Nova" panose="020F0702030404030204" pitchFamily="34" charset="0"/>
      <p:regular r:id="rId8"/>
      <p:bold r:id="rId8"/>
      <p:italic r:id="rId9"/>
      <p:boldItalic r:id="rId9"/>
    </p:embeddedFont>
    <p:embeddedFont>
      <p:font typeface="Verdana" panose="020B060403050404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747775"/>
          </p15:clr>
        </p15:guide>
        <p15:guide id="2" pos="1209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/>
    <p:restoredTop sz="96327"/>
  </p:normalViewPr>
  <p:slideViewPr>
    <p:cSldViewPr snapToGrid="0">
      <p:cViewPr>
        <p:scale>
          <a:sx n="60" d="100"/>
          <a:sy n="60" d="100"/>
        </p:scale>
        <p:origin x="-2384" y="-1688"/>
      </p:cViewPr>
      <p:guideLst>
        <p:guide orient="horz" pos="8640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29002" y="685800"/>
            <a:ext cx="480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09175" y="3971067"/>
            <a:ext cx="35786400" cy="10947300"/>
          </a:xfrm>
          <a:prstGeom prst="rect">
            <a:avLst/>
          </a:prstGeom>
        </p:spPr>
        <p:txBody>
          <a:bodyPr spcFirstLastPara="1" wrap="square" lIns="422400" tIns="422400" rIns="422400" bIns="4224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09140" y="15115333"/>
            <a:ext cx="35786400" cy="4227300"/>
          </a:xfrm>
          <a:prstGeom prst="rect">
            <a:avLst/>
          </a:prstGeom>
        </p:spPr>
        <p:txBody>
          <a:bodyPr spcFirstLastPara="1" wrap="square" lIns="422400" tIns="422400" rIns="422400" bIns="4224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5584323" y="24870490"/>
            <a:ext cx="2304300" cy="20994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5584323" y="24870490"/>
            <a:ext cx="2304300" cy="20994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309140" y="2373467"/>
            <a:ext cx="35786400" cy="3054600"/>
          </a:xfrm>
          <a:prstGeom prst="rect">
            <a:avLst/>
          </a:prstGeom>
        </p:spPr>
        <p:txBody>
          <a:bodyPr spcFirstLastPara="1" wrap="square" lIns="422400" tIns="422400" rIns="422400" bIns="4224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309140" y="6146533"/>
            <a:ext cx="35786400" cy="18220800"/>
          </a:xfrm>
          <a:prstGeom prst="rect">
            <a:avLst/>
          </a:prstGeom>
        </p:spPr>
        <p:txBody>
          <a:bodyPr spcFirstLastPara="1" wrap="square" lIns="422400" tIns="422400" rIns="422400" bIns="422400" anchor="t" anchorCtr="0">
            <a:normAutofit/>
          </a:bodyPr>
          <a:lstStyle>
            <a:lvl1pPr marL="457200" lvl="0" indent="-755650">
              <a:spcBef>
                <a:spcPts val="0"/>
              </a:spcBef>
              <a:spcAft>
                <a:spcPts val="0"/>
              </a:spcAft>
              <a:buSzPts val="8300"/>
              <a:buChar char="●"/>
              <a:defRPr/>
            </a:lvl1pPr>
            <a:lvl2pPr marL="914400" lvl="1" indent="-641350">
              <a:spcBef>
                <a:spcPts val="0"/>
              </a:spcBef>
              <a:spcAft>
                <a:spcPts val="0"/>
              </a:spcAft>
              <a:buSzPts val="6500"/>
              <a:buChar char="○"/>
              <a:defRPr/>
            </a:lvl2pPr>
            <a:lvl3pPr marL="1371600" lvl="2" indent="-641350">
              <a:spcBef>
                <a:spcPts val="0"/>
              </a:spcBef>
              <a:spcAft>
                <a:spcPts val="0"/>
              </a:spcAft>
              <a:buSzPts val="6500"/>
              <a:buChar char="■"/>
              <a:defRPr/>
            </a:lvl3pPr>
            <a:lvl4pPr marL="1828800" lvl="3" indent="-64135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4pPr>
            <a:lvl5pPr marL="2286000" lvl="4" indent="-641350">
              <a:spcBef>
                <a:spcPts val="0"/>
              </a:spcBef>
              <a:spcAft>
                <a:spcPts val="0"/>
              </a:spcAft>
              <a:buSzPts val="6500"/>
              <a:buChar char="○"/>
              <a:defRPr/>
            </a:lvl5pPr>
            <a:lvl6pPr marL="2743200" lvl="5" indent="-641350">
              <a:spcBef>
                <a:spcPts val="0"/>
              </a:spcBef>
              <a:spcAft>
                <a:spcPts val="0"/>
              </a:spcAft>
              <a:buSzPts val="6500"/>
              <a:buChar char="■"/>
              <a:defRPr/>
            </a:lvl6pPr>
            <a:lvl7pPr marL="3200400" lvl="6" indent="-64135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7pPr>
            <a:lvl8pPr marL="3657600" lvl="7" indent="-641350">
              <a:spcBef>
                <a:spcPts val="0"/>
              </a:spcBef>
              <a:spcAft>
                <a:spcPts val="0"/>
              </a:spcAft>
              <a:buSzPts val="6500"/>
              <a:buChar char="○"/>
              <a:defRPr/>
            </a:lvl8pPr>
            <a:lvl9pPr marL="4114800" lvl="8" indent="-641350">
              <a:spcBef>
                <a:spcPts val="0"/>
              </a:spcBef>
              <a:spcAft>
                <a:spcPts val="0"/>
              </a:spcAft>
              <a:buSzPts val="6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5584323" y="24870490"/>
            <a:ext cx="2304300" cy="20994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309140" y="2373467"/>
            <a:ext cx="35786400" cy="3054600"/>
          </a:xfrm>
          <a:prstGeom prst="rect">
            <a:avLst/>
          </a:prstGeom>
        </p:spPr>
        <p:txBody>
          <a:bodyPr spcFirstLastPara="1" wrap="square" lIns="422400" tIns="422400" rIns="422400" bIns="4224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309140" y="6146533"/>
            <a:ext cx="16799400" cy="18220800"/>
          </a:xfrm>
          <a:prstGeom prst="rect">
            <a:avLst/>
          </a:prstGeom>
        </p:spPr>
        <p:txBody>
          <a:bodyPr spcFirstLastPara="1" wrap="square" lIns="422400" tIns="422400" rIns="422400" bIns="422400" anchor="t" anchorCtr="0">
            <a:normAutofit/>
          </a:bodyPr>
          <a:lstStyle>
            <a:lvl1pPr marL="457200" lvl="0" indent="-641350">
              <a:spcBef>
                <a:spcPts val="0"/>
              </a:spcBef>
              <a:spcAft>
                <a:spcPts val="0"/>
              </a:spcAft>
              <a:buSzPts val="6500"/>
              <a:buChar char="●"/>
              <a:defRPr sz="6500"/>
            </a:lvl1pPr>
            <a:lvl2pPr marL="914400" lvl="1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2pPr>
            <a:lvl3pPr marL="1371600" lvl="2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3pPr>
            <a:lvl4pPr marL="1828800" lvl="3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 sz="5600"/>
            </a:lvl4pPr>
            <a:lvl5pPr marL="2286000" lvl="4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5pPr>
            <a:lvl6pPr marL="2743200" lvl="5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6pPr>
            <a:lvl7pPr marL="3200400" lvl="6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 sz="5600"/>
            </a:lvl7pPr>
            <a:lvl8pPr marL="3657600" lvl="7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8pPr>
            <a:lvl9pPr marL="4114800" lvl="8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0296080" y="6146533"/>
            <a:ext cx="16799400" cy="18220800"/>
          </a:xfrm>
          <a:prstGeom prst="rect">
            <a:avLst/>
          </a:prstGeom>
        </p:spPr>
        <p:txBody>
          <a:bodyPr spcFirstLastPara="1" wrap="square" lIns="422400" tIns="422400" rIns="422400" bIns="422400" anchor="t" anchorCtr="0">
            <a:normAutofit/>
          </a:bodyPr>
          <a:lstStyle>
            <a:lvl1pPr marL="457200" lvl="0" indent="-641350">
              <a:spcBef>
                <a:spcPts val="0"/>
              </a:spcBef>
              <a:spcAft>
                <a:spcPts val="0"/>
              </a:spcAft>
              <a:buSzPts val="6500"/>
              <a:buChar char="●"/>
              <a:defRPr sz="6500"/>
            </a:lvl1pPr>
            <a:lvl2pPr marL="914400" lvl="1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2pPr>
            <a:lvl3pPr marL="1371600" lvl="2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3pPr>
            <a:lvl4pPr marL="1828800" lvl="3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 sz="5600"/>
            </a:lvl4pPr>
            <a:lvl5pPr marL="2286000" lvl="4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5pPr>
            <a:lvl6pPr marL="2743200" lvl="5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6pPr>
            <a:lvl7pPr marL="3200400" lvl="6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 sz="5600"/>
            </a:lvl7pPr>
            <a:lvl8pPr marL="3657600" lvl="7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8pPr>
            <a:lvl9pPr marL="4114800" lvl="8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5584323" y="24870490"/>
            <a:ext cx="2304300" cy="20994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309140" y="2373467"/>
            <a:ext cx="35786400" cy="3054600"/>
          </a:xfrm>
          <a:prstGeom prst="rect">
            <a:avLst/>
          </a:prstGeom>
        </p:spPr>
        <p:txBody>
          <a:bodyPr spcFirstLastPara="1" wrap="square" lIns="422400" tIns="422400" rIns="422400" bIns="4224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5584323" y="24870490"/>
            <a:ext cx="2304300" cy="20994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09140" y="2963200"/>
            <a:ext cx="11793600" cy="4030500"/>
          </a:xfrm>
          <a:prstGeom prst="rect">
            <a:avLst/>
          </a:prstGeom>
        </p:spPr>
        <p:txBody>
          <a:bodyPr spcFirstLastPara="1" wrap="square" lIns="422400" tIns="422400" rIns="422400" bIns="4224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1pPr>
            <a:lvl2pPr lvl="1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2pPr>
            <a:lvl3pPr lvl="2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3pPr>
            <a:lvl4pPr lvl="3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4pPr>
            <a:lvl5pPr lvl="4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5pPr>
            <a:lvl6pPr lvl="5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6pPr>
            <a:lvl7pPr lvl="6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7pPr>
            <a:lvl8pPr lvl="7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8pPr>
            <a:lvl9pPr lvl="8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09140" y="7411200"/>
            <a:ext cx="11793600" cy="16956900"/>
          </a:xfrm>
          <a:prstGeom prst="rect">
            <a:avLst/>
          </a:prstGeom>
        </p:spPr>
        <p:txBody>
          <a:bodyPr spcFirstLastPara="1" wrap="square" lIns="422400" tIns="422400" rIns="422400" bIns="422400" anchor="t" anchorCtr="0">
            <a:normAutofit/>
          </a:bodyPr>
          <a:lstStyle>
            <a:lvl1pPr marL="457200" lvl="0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 sz="5600"/>
            </a:lvl1pPr>
            <a:lvl2pPr marL="914400" lvl="1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2pPr>
            <a:lvl3pPr marL="1371600" lvl="2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3pPr>
            <a:lvl4pPr marL="1828800" lvl="3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 sz="5600"/>
            </a:lvl4pPr>
            <a:lvl5pPr marL="2286000" lvl="4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5pPr>
            <a:lvl6pPr marL="2743200" lvl="5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6pPr>
            <a:lvl7pPr marL="3200400" lvl="6" indent="-584200">
              <a:spcBef>
                <a:spcPts val="0"/>
              </a:spcBef>
              <a:spcAft>
                <a:spcPts val="0"/>
              </a:spcAft>
              <a:buSzPts val="5600"/>
              <a:buChar char="●"/>
              <a:defRPr sz="5600"/>
            </a:lvl7pPr>
            <a:lvl8pPr marL="3657600" lvl="7" indent="-584200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8pPr>
            <a:lvl9pPr marL="4114800" lvl="8" indent="-584200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5584323" y="24870490"/>
            <a:ext cx="2304300" cy="20994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059050" y="2400800"/>
            <a:ext cx="26744700" cy="218175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1pPr>
            <a:lvl2pPr lvl="1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2pPr>
            <a:lvl3pPr lvl="2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3pPr>
            <a:lvl4pPr lvl="3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4pPr>
            <a:lvl5pPr lvl="4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5pPr>
            <a:lvl6pPr lvl="5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6pPr>
            <a:lvl7pPr lvl="6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7pPr>
            <a:lvl8pPr lvl="7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8pPr>
            <a:lvl9pPr lvl="8"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5584323" y="24870490"/>
            <a:ext cx="2304300" cy="20994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202400" y="-667"/>
            <a:ext cx="19202400" cy="2743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22400" tIns="422400" rIns="422400" bIns="422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115100" y="6576933"/>
            <a:ext cx="16989900" cy="7905600"/>
          </a:xfrm>
          <a:prstGeom prst="rect">
            <a:avLst/>
          </a:prstGeom>
        </p:spPr>
        <p:txBody>
          <a:bodyPr spcFirstLastPara="1" wrap="square" lIns="422400" tIns="422400" rIns="422400" bIns="4224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400"/>
              <a:buNone/>
              <a:defRPr sz="19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115100" y="14949733"/>
            <a:ext cx="16989900" cy="6587400"/>
          </a:xfrm>
          <a:prstGeom prst="rect">
            <a:avLst/>
          </a:prstGeom>
        </p:spPr>
        <p:txBody>
          <a:bodyPr spcFirstLastPara="1" wrap="square" lIns="422400" tIns="422400" rIns="422400" bIns="4224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00"/>
              <a:buNone/>
              <a:defRPr sz="9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0745900" y="3861733"/>
            <a:ext cx="16115400" cy="197073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marL="457200" lvl="0" indent="-755650">
              <a:spcBef>
                <a:spcPts val="0"/>
              </a:spcBef>
              <a:spcAft>
                <a:spcPts val="0"/>
              </a:spcAft>
              <a:buSzPts val="8300"/>
              <a:buChar char="●"/>
              <a:defRPr/>
            </a:lvl1pPr>
            <a:lvl2pPr marL="914400" lvl="1" indent="-641350">
              <a:spcBef>
                <a:spcPts val="0"/>
              </a:spcBef>
              <a:spcAft>
                <a:spcPts val="0"/>
              </a:spcAft>
              <a:buSzPts val="6500"/>
              <a:buChar char="○"/>
              <a:defRPr/>
            </a:lvl2pPr>
            <a:lvl3pPr marL="1371600" lvl="2" indent="-641350">
              <a:spcBef>
                <a:spcPts val="0"/>
              </a:spcBef>
              <a:spcAft>
                <a:spcPts val="0"/>
              </a:spcAft>
              <a:buSzPts val="6500"/>
              <a:buChar char="■"/>
              <a:defRPr/>
            </a:lvl3pPr>
            <a:lvl4pPr marL="1828800" lvl="3" indent="-64135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4pPr>
            <a:lvl5pPr marL="2286000" lvl="4" indent="-641350">
              <a:spcBef>
                <a:spcPts val="0"/>
              </a:spcBef>
              <a:spcAft>
                <a:spcPts val="0"/>
              </a:spcAft>
              <a:buSzPts val="6500"/>
              <a:buChar char="○"/>
              <a:defRPr/>
            </a:lvl5pPr>
            <a:lvl6pPr marL="2743200" lvl="5" indent="-641350">
              <a:spcBef>
                <a:spcPts val="0"/>
              </a:spcBef>
              <a:spcAft>
                <a:spcPts val="0"/>
              </a:spcAft>
              <a:buSzPts val="6500"/>
              <a:buChar char="■"/>
              <a:defRPr/>
            </a:lvl6pPr>
            <a:lvl7pPr marL="3200400" lvl="6" indent="-641350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7pPr>
            <a:lvl8pPr marL="3657600" lvl="7" indent="-641350">
              <a:spcBef>
                <a:spcPts val="0"/>
              </a:spcBef>
              <a:spcAft>
                <a:spcPts val="0"/>
              </a:spcAft>
              <a:buSzPts val="6500"/>
              <a:buChar char="○"/>
              <a:defRPr/>
            </a:lvl8pPr>
            <a:lvl9pPr marL="4114800" lvl="8" indent="-641350">
              <a:spcBef>
                <a:spcPts val="0"/>
              </a:spcBef>
              <a:spcAft>
                <a:spcPts val="0"/>
              </a:spcAft>
              <a:buSzPts val="6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5584323" y="24870490"/>
            <a:ext cx="2304300" cy="20994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309140" y="22563067"/>
            <a:ext cx="25194900" cy="32274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5584323" y="24870490"/>
            <a:ext cx="2304300" cy="20994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309140" y="5899333"/>
            <a:ext cx="35786400" cy="10472100"/>
          </a:xfrm>
          <a:prstGeom prst="rect">
            <a:avLst/>
          </a:prstGeom>
        </p:spPr>
        <p:txBody>
          <a:bodyPr spcFirstLastPara="1" wrap="square" lIns="422400" tIns="422400" rIns="422400" bIns="4224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400"/>
              <a:buNone/>
              <a:defRPr sz="5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5400"/>
              <a:buNone/>
              <a:defRPr sz="5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5400"/>
              <a:buNone/>
              <a:defRPr sz="5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5400"/>
              <a:buNone/>
              <a:defRPr sz="5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5400"/>
              <a:buNone/>
              <a:defRPr sz="5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5400"/>
              <a:buNone/>
              <a:defRPr sz="5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5400"/>
              <a:buNone/>
              <a:defRPr sz="5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5400"/>
              <a:buNone/>
              <a:defRPr sz="5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5400"/>
              <a:buNone/>
              <a:defRPr sz="55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309140" y="16811867"/>
            <a:ext cx="35786400" cy="6937500"/>
          </a:xfrm>
          <a:prstGeom prst="rect">
            <a:avLst/>
          </a:prstGeom>
        </p:spPr>
        <p:txBody>
          <a:bodyPr spcFirstLastPara="1" wrap="square" lIns="422400" tIns="422400" rIns="422400" bIns="422400" anchor="t" anchorCtr="0">
            <a:normAutofit/>
          </a:bodyPr>
          <a:lstStyle>
            <a:lvl1pPr marL="457200" lvl="0" indent="-755650" algn="ctr">
              <a:spcBef>
                <a:spcPts val="0"/>
              </a:spcBef>
              <a:spcAft>
                <a:spcPts val="0"/>
              </a:spcAft>
              <a:buSzPts val="8300"/>
              <a:buChar char="●"/>
              <a:defRPr/>
            </a:lvl1pPr>
            <a:lvl2pPr marL="914400" lvl="1" indent="-641350" algn="ctr">
              <a:spcBef>
                <a:spcPts val="0"/>
              </a:spcBef>
              <a:spcAft>
                <a:spcPts val="0"/>
              </a:spcAft>
              <a:buSzPts val="6500"/>
              <a:buChar char="○"/>
              <a:defRPr/>
            </a:lvl2pPr>
            <a:lvl3pPr marL="1371600" lvl="2" indent="-641350" algn="ctr">
              <a:spcBef>
                <a:spcPts val="0"/>
              </a:spcBef>
              <a:spcAft>
                <a:spcPts val="0"/>
              </a:spcAft>
              <a:buSzPts val="6500"/>
              <a:buChar char="■"/>
              <a:defRPr/>
            </a:lvl3pPr>
            <a:lvl4pPr marL="1828800" lvl="3" indent="-641350" algn="ctr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4pPr>
            <a:lvl5pPr marL="2286000" lvl="4" indent="-641350" algn="ctr">
              <a:spcBef>
                <a:spcPts val="0"/>
              </a:spcBef>
              <a:spcAft>
                <a:spcPts val="0"/>
              </a:spcAft>
              <a:buSzPts val="6500"/>
              <a:buChar char="○"/>
              <a:defRPr/>
            </a:lvl5pPr>
            <a:lvl6pPr marL="2743200" lvl="5" indent="-641350" algn="ctr">
              <a:spcBef>
                <a:spcPts val="0"/>
              </a:spcBef>
              <a:spcAft>
                <a:spcPts val="0"/>
              </a:spcAft>
              <a:buSzPts val="6500"/>
              <a:buChar char="■"/>
              <a:defRPr/>
            </a:lvl6pPr>
            <a:lvl7pPr marL="3200400" lvl="6" indent="-641350" algn="ctr">
              <a:spcBef>
                <a:spcPts val="0"/>
              </a:spcBef>
              <a:spcAft>
                <a:spcPts val="0"/>
              </a:spcAft>
              <a:buSzPts val="6500"/>
              <a:buChar char="●"/>
              <a:defRPr/>
            </a:lvl7pPr>
            <a:lvl8pPr marL="3657600" lvl="7" indent="-641350" algn="ctr">
              <a:spcBef>
                <a:spcPts val="0"/>
              </a:spcBef>
              <a:spcAft>
                <a:spcPts val="0"/>
              </a:spcAft>
              <a:buSzPts val="6500"/>
              <a:buChar char="○"/>
              <a:defRPr/>
            </a:lvl8pPr>
            <a:lvl9pPr marL="4114800" lvl="8" indent="-641350" algn="ctr">
              <a:spcBef>
                <a:spcPts val="0"/>
              </a:spcBef>
              <a:spcAft>
                <a:spcPts val="0"/>
              </a:spcAft>
              <a:buSzPts val="6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5584323" y="24870490"/>
            <a:ext cx="2304300" cy="2099400"/>
          </a:xfrm>
          <a:prstGeom prst="rect">
            <a:avLst/>
          </a:prstGeom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9140" y="2373467"/>
            <a:ext cx="357864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2400" tIns="422400" rIns="422400" bIns="4224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None/>
              <a:defRPr sz="1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None/>
              <a:defRPr sz="1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None/>
              <a:defRPr sz="1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None/>
              <a:defRPr sz="1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None/>
              <a:defRPr sz="1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None/>
              <a:defRPr sz="1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None/>
              <a:defRPr sz="1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None/>
              <a:defRPr sz="1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0"/>
              <a:buNone/>
              <a:defRPr sz="1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09140" y="6146533"/>
            <a:ext cx="35786400" cy="18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2400" tIns="422400" rIns="422400" bIns="422400" anchor="t" anchorCtr="0">
            <a:normAutofit/>
          </a:bodyPr>
          <a:lstStyle>
            <a:lvl1pPr marL="457200" lvl="0" indent="-755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300"/>
              <a:buChar char="●"/>
              <a:defRPr sz="8300">
                <a:solidFill>
                  <a:schemeClr val="dk2"/>
                </a:solidFill>
              </a:defRPr>
            </a:lvl1pPr>
            <a:lvl2pPr marL="914400" lvl="1" indent="-641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○"/>
              <a:defRPr sz="6500">
                <a:solidFill>
                  <a:schemeClr val="dk2"/>
                </a:solidFill>
              </a:defRPr>
            </a:lvl2pPr>
            <a:lvl3pPr marL="1371600" lvl="2" indent="-641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■"/>
              <a:defRPr sz="6500">
                <a:solidFill>
                  <a:schemeClr val="dk2"/>
                </a:solidFill>
              </a:defRPr>
            </a:lvl3pPr>
            <a:lvl4pPr marL="1828800" lvl="3" indent="-641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●"/>
              <a:defRPr sz="6500">
                <a:solidFill>
                  <a:schemeClr val="dk2"/>
                </a:solidFill>
              </a:defRPr>
            </a:lvl4pPr>
            <a:lvl5pPr marL="2286000" lvl="4" indent="-641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○"/>
              <a:defRPr sz="6500">
                <a:solidFill>
                  <a:schemeClr val="dk2"/>
                </a:solidFill>
              </a:defRPr>
            </a:lvl5pPr>
            <a:lvl6pPr marL="2743200" lvl="5" indent="-641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■"/>
              <a:defRPr sz="6500">
                <a:solidFill>
                  <a:schemeClr val="dk2"/>
                </a:solidFill>
              </a:defRPr>
            </a:lvl6pPr>
            <a:lvl7pPr marL="3200400" lvl="6" indent="-641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●"/>
              <a:defRPr sz="6500">
                <a:solidFill>
                  <a:schemeClr val="dk2"/>
                </a:solidFill>
              </a:defRPr>
            </a:lvl7pPr>
            <a:lvl8pPr marL="3657600" lvl="7" indent="-641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○"/>
              <a:defRPr sz="6500">
                <a:solidFill>
                  <a:schemeClr val="dk2"/>
                </a:solidFill>
              </a:defRPr>
            </a:lvl8pPr>
            <a:lvl9pPr marL="4114800" lvl="8" indent="-641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Char char="■"/>
              <a:defRPr sz="6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5584323" y="24870490"/>
            <a:ext cx="2304300" cy="2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2400" tIns="422400" rIns="422400" bIns="422400" anchor="ctr" anchorCtr="0">
            <a:normAutofit/>
          </a:bodyPr>
          <a:lstStyle>
            <a:lvl1pPr lvl="0" algn="r">
              <a:buNone/>
              <a:defRPr sz="4600">
                <a:solidFill>
                  <a:schemeClr val="dk2"/>
                </a:solidFill>
              </a:defRPr>
            </a:lvl1pPr>
            <a:lvl2pPr lvl="1" algn="r">
              <a:buNone/>
              <a:defRPr sz="4600">
                <a:solidFill>
                  <a:schemeClr val="dk2"/>
                </a:solidFill>
              </a:defRPr>
            </a:lvl2pPr>
            <a:lvl3pPr lvl="2" algn="r">
              <a:buNone/>
              <a:defRPr sz="4600">
                <a:solidFill>
                  <a:schemeClr val="dk2"/>
                </a:solidFill>
              </a:defRPr>
            </a:lvl3pPr>
            <a:lvl4pPr lvl="3" algn="r">
              <a:buNone/>
              <a:defRPr sz="4600">
                <a:solidFill>
                  <a:schemeClr val="dk2"/>
                </a:solidFill>
              </a:defRPr>
            </a:lvl4pPr>
            <a:lvl5pPr lvl="4" algn="r">
              <a:buNone/>
              <a:defRPr sz="4600">
                <a:solidFill>
                  <a:schemeClr val="dk2"/>
                </a:solidFill>
              </a:defRPr>
            </a:lvl5pPr>
            <a:lvl6pPr lvl="5" algn="r">
              <a:buNone/>
              <a:defRPr sz="4600">
                <a:solidFill>
                  <a:schemeClr val="dk2"/>
                </a:solidFill>
              </a:defRPr>
            </a:lvl6pPr>
            <a:lvl7pPr lvl="6" algn="r">
              <a:buNone/>
              <a:defRPr sz="4600">
                <a:solidFill>
                  <a:schemeClr val="dk2"/>
                </a:solidFill>
              </a:defRPr>
            </a:lvl7pPr>
            <a:lvl8pPr lvl="7" algn="r">
              <a:buNone/>
              <a:defRPr sz="4600">
                <a:solidFill>
                  <a:schemeClr val="dk2"/>
                </a:solidFill>
              </a:defRPr>
            </a:lvl8pPr>
            <a:lvl9pPr lvl="8" algn="r">
              <a:buNone/>
              <a:defRPr sz="4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talkbank.org/manual/CHAT.pdf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s://aphasia.talkbank.org/discourse/CoreLexicon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talkbank.org/manuals/CLAN.pdf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7896"/>
            <a:ext cx="38404800" cy="32888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278189" y="518101"/>
            <a:ext cx="32664399" cy="206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in Typicality of Language Use in Dementia</a:t>
            </a:r>
            <a:r>
              <a:rPr lang="en-US" sz="4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Davida </a:t>
            </a:r>
            <a:r>
              <a:rPr lang="en" sz="3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Fromm</a:t>
            </a:r>
            <a:r>
              <a:rPr lang="en" sz="3800" baseline="30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</a:t>
            </a:r>
            <a:r>
              <a:rPr lang="en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, Sarah Grace </a:t>
            </a:r>
            <a:r>
              <a:rPr lang="en" sz="3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Dalton</a:t>
            </a:r>
            <a:r>
              <a:rPr lang="en" sz="3800" baseline="30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b</a:t>
            </a:r>
            <a:r>
              <a:rPr lang="en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, Alexander </a:t>
            </a:r>
            <a:r>
              <a:rPr lang="en" sz="3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Brick</a:t>
            </a:r>
            <a:r>
              <a:rPr lang="en" sz="3800" baseline="30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</a:t>
            </a:r>
            <a:r>
              <a:rPr lang="en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, </a:t>
            </a:r>
            <a:r>
              <a:rPr lang="en" sz="3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Gbenu</a:t>
            </a:r>
            <a:r>
              <a:rPr lang="en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</a:t>
            </a:r>
            <a:r>
              <a:rPr lang="en" sz="3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Olaiya</a:t>
            </a:r>
            <a:r>
              <a:rPr lang="en" sz="3800" baseline="30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</a:t>
            </a:r>
            <a:r>
              <a:rPr lang="en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, Sophia </a:t>
            </a:r>
            <a:r>
              <a:rPr lang="en" sz="3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Hill</a:t>
            </a:r>
            <a:r>
              <a:rPr lang="en" sz="3800" baseline="30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</a:t>
            </a:r>
            <a:r>
              <a:rPr lang="en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, Joel </a:t>
            </a:r>
            <a:r>
              <a:rPr lang="en" sz="3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Greenhouse</a:t>
            </a:r>
            <a:r>
              <a:rPr lang="en" sz="3800" baseline="30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</a:t>
            </a:r>
            <a:r>
              <a:rPr lang="en" sz="3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, and Brian </a:t>
            </a:r>
            <a:r>
              <a:rPr lang="en" sz="3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MacWhinney</a:t>
            </a:r>
            <a:r>
              <a:rPr lang="en" sz="3800" baseline="30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</a:t>
            </a:r>
            <a:endParaRPr lang="en" sz="3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algn="ctr"/>
            <a:r>
              <a:rPr lang="en-US" sz="3600" baseline="3000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a</a:t>
            </a:r>
            <a:r>
              <a:rPr lang="en-US" sz="360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Carnegie</a:t>
            </a:r>
            <a:r>
              <a:rPr lang="en-US" sz="36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 Mellon University, </a:t>
            </a:r>
            <a:r>
              <a:rPr lang="en-US" sz="3600" baseline="3000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r>
              <a:rPr lang="en-US" sz="360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Marquette</a:t>
            </a:r>
            <a:r>
              <a:rPr lang="en-US" sz="36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 University</a:t>
            </a:r>
            <a:endParaRPr sz="3600" baseline="30000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268755" y="3741286"/>
            <a:ext cx="16509208" cy="716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5D70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Background &amp; Research Aims</a:t>
            </a:r>
            <a:endParaRPr sz="40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7564449" y="3688699"/>
            <a:ext cx="20543333" cy="716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5D70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Results</a:t>
            </a:r>
            <a:endParaRPr sz="45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329729" y="12284490"/>
            <a:ext cx="16572049" cy="716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5D70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Methods</a:t>
            </a:r>
            <a:endParaRPr sz="45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17691130" y="19832837"/>
            <a:ext cx="20028943" cy="7657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5D70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Discussion &amp; Future Work </a:t>
            </a:r>
            <a:endParaRPr sz="45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23698" y="4897096"/>
            <a:ext cx="16509204" cy="6832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01650" indent="-45720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Language sample analysis tools are efficient and effective indicators of cognitive impairment in older adults.</a:t>
            </a:r>
          </a:p>
          <a:p>
            <a:pPr marL="44450">
              <a:buClr>
                <a:schemeClr val="dk1"/>
              </a:buClr>
              <a:buSzPct val="150000"/>
            </a:pPr>
            <a:endParaRPr lang="en" sz="800" dirty="0">
              <a:solidFill>
                <a:schemeClr val="dk1"/>
              </a:solidFill>
              <a:highlight>
                <a:schemeClr val="lt1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501650" indent="-45720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Automatic detection of dementia from connected speech is achieving good accuracy in hundreds of studies (de la Fuente et al., 2020).</a:t>
            </a:r>
          </a:p>
          <a:p>
            <a:pPr marL="44450">
              <a:buClr>
                <a:schemeClr val="dk1"/>
              </a:buClr>
              <a:buSzPct val="150000"/>
            </a:pPr>
            <a:endParaRPr lang="en" sz="800" dirty="0">
              <a:solidFill>
                <a:schemeClr val="dk1"/>
              </a:solidFill>
              <a:highlight>
                <a:schemeClr val="lt1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501650" indent="-45720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These tools are also simple, convenient, and non-invasive.</a:t>
            </a:r>
          </a:p>
          <a:p>
            <a:pPr marL="44450">
              <a:buClr>
                <a:schemeClr val="dk1"/>
              </a:buClr>
              <a:buSzPct val="150000"/>
            </a:pPr>
            <a:endParaRPr lang="en" sz="800" dirty="0">
              <a:solidFill>
                <a:schemeClr val="dk1"/>
              </a:solidFill>
              <a:highlight>
                <a:schemeClr val="lt1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501650" indent="-45720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Use newly automated Core Lexicon analyses of Cookie Theft picture descriptions in:</a:t>
            </a:r>
          </a:p>
          <a:p>
            <a:pPr marL="960120" lvl="7" indent="-457200">
              <a:buClr>
                <a:schemeClr val="dk1"/>
              </a:buClr>
              <a:buSzPts val="2900"/>
              <a:buFont typeface="Courier New" panose="02070309020205020404" pitchFamily="49" charset="0"/>
              <a:buChar char="o"/>
            </a:pPr>
            <a:r>
              <a:rPr lang="en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adults diagnosed with probable Alzheimer’s disease (AD)</a:t>
            </a:r>
          </a:p>
          <a:p>
            <a:pPr marL="960120" lvl="7" indent="-457200">
              <a:buClr>
                <a:schemeClr val="dk1"/>
              </a:buClr>
              <a:buSzPts val="29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adults</a:t>
            </a:r>
            <a:r>
              <a:rPr lang="en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diagnosed with mild cognitive impairments (MCI)</a:t>
            </a:r>
          </a:p>
          <a:p>
            <a:pPr marL="960120" lvl="7" indent="-457200">
              <a:buClr>
                <a:schemeClr val="dk1"/>
              </a:buClr>
              <a:buSzPts val="29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</a:t>
            </a:r>
            <a:r>
              <a:rPr lang="en" sz="2800" dirty="0" err="1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dults</a:t>
            </a:r>
            <a:r>
              <a:rPr lang="en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with no cognitive impairments (CTL)</a:t>
            </a:r>
          </a:p>
          <a:p>
            <a:pPr marL="502920" lvl="7">
              <a:buClr>
                <a:schemeClr val="dk1"/>
              </a:buClr>
              <a:buSzPts val="2900"/>
            </a:pPr>
            <a:endParaRPr lang="en" sz="800" dirty="0">
              <a:solidFill>
                <a:schemeClr val="dk1"/>
              </a:solidFill>
              <a:highlight>
                <a:schemeClr val="lt1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502920" lvl="7" indent="-45720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Core Lexicon measures “typicality” of words used based on </a:t>
            </a:r>
            <a:r>
              <a:rPr lang="en" sz="2800" dirty="0" err="1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normativ</a:t>
            </a:r>
            <a:r>
              <a:rPr lang="en-US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e</a:t>
            </a:r>
            <a:r>
              <a:rPr lang="en" sz="2800" dirty="0">
                <a:solidFill>
                  <a:schemeClr val="dk1"/>
                </a:solidFill>
                <a:highlight>
                  <a:schemeClr val="lt1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data – words produced by 50% or more of controls on the same task (Dalton et al., 2020).</a:t>
            </a:r>
          </a:p>
          <a:p>
            <a:pPr marL="45720" lvl="7">
              <a:buClr>
                <a:schemeClr val="dk1"/>
              </a:buClr>
              <a:buSzPct val="150000"/>
            </a:pPr>
            <a:endParaRPr lang="en" sz="800" dirty="0">
              <a:solidFill>
                <a:schemeClr val="dk1"/>
              </a:solidFill>
              <a:highlight>
                <a:schemeClr val="lt1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502920" lvl="7" indent="-457200"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indications of impairment from a simple language task could facilitate early intervention such as clinical drug trials, external memory aid treatments, counseling, or lifestyle changes.</a:t>
            </a:r>
          </a:p>
        </p:txBody>
      </p:sp>
      <p:sp>
        <p:nvSpPr>
          <p:cNvPr id="65" name="Google Shape;65;p13"/>
          <p:cNvSpPr txBox="1"/>
          <p:nvPr/>
        </p:nvSpPr>
        <p:spPr>
          <a:xfrm>
            <a:off x="329730" y="13226304"/>
            <a:ext cx="16540626" cy="1404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Participants </a:t>
            </a:r>
            <a:r>
              <a:rPr lang="en-US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- f</a:t>
            </a:r>
            <a:r>
              <a:rPr lang="en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rom </a:t>
            </a:r>
            <a:r>
              <a:rPr lang="en" sz="2800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DementiaBank</a:t>
            </a:r>
            <a:r>
              <a:rPr lang="en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Pitt &amp; Delaware corpora </a:t>
            </a:r>
            <a:r>
              <a:rPr lang="en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(Becker et al., 1994; </a:t>
            </a:r>
            <a:r>
              <a:rPr lang="en" sz="2400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Lanzi</a:t>
            </a:r>
            <a:r>
              <a:rPr lang="en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et al., 2023)</a:t>
            </a:r>
          </a:p>
          <a:p>
            <a:pPr marL="44450">
              <a:buSzPts val="2900"/>
              <a:defRPr/>
            </a:pPr>
            <a:endPara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>
              <a:buSzPts val="2900"/>
              <a:defRPr/>
            </a:pPr>
            <a:endParaRPr lang="en-US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>
              <a:buSzPts val="2900"/>
              <a:defRPr/>
            </a:pPr>
            <a:endParaRPr lang="en-US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>
              <a:buSzPts val="2900"/>
              <a:defRPr/>
            </a:pPr>
            <a:endParaRPr lang="en-US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>
              <a:buSzPts val="2900"/>
              <a:defRPr/>
            </a:pPr>
            <a:endParaRPr lang="en-US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>
              <a:buSzPts val="2900"/>
              <a:defRPr/>
            </a:pPr>
            <a:endParaRPr lang="en-US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>
              <a:buSzPts val="2900"/>
              <a:defRPr/>
            </a:pPr>
            <a:endParaRPr lang="en-US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>
              <a:buSzPts val="2900"/>
              <a:defRPr/>
            </a:pPr>
            <a:endParaRPr lang="en-US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>
              <a:buSzPts val="2900"/>
              <a:defRPr/>
            </a:pPr>
            <a:endParaRPr lang="en-US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>
              <a:buSzPts val="2900"/>
              <a:defRPr/>
            </a:pPr>
            <a:endPara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>
              <a:buSzPts val="2900"/>
              <a:defRPr/>
            </a:pPr>
            <a:r>
              <a:rPr lang="en-US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Transcripts </a:t>
            </a: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used </a:t>
            </a: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CHAT format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  <a:hlinkClick r:id="rId3"/>
              </a:rPr>
              <a:t>https://talkbank.org/manual/CHAT.pdf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) </a:t>
            </a: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and were analyzed using CORELEX commands in CLAN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  <a:hlinkClick r:id="rId4"/>
              </a:rPr>
              <a:t>https://talkbank.org/manuals/CLAN.pdf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). </a:t>
            </a:r>
          </a:p>
          <a:p>
            <a:pPr marL="44450">
              <a:buSzPts val="2900"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For more details, see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  <a:hlinkClick r:id="rId5"/>
              </a:rPr>
              <a:t>https://aphasia.talkbank.org/discourse/CoreLexicon/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>
              <a:buSzPts val="2900"/>
              <a:defRPr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960120" indent="-457200">
              <a:buSzPts val="2900"/>
              <a:buFont typeface="Courier New" panose="02070309020205020404" pitchFamily="49" charset="0"/>
              <a:buChar char="o"/>
              <a:defRPr/>
            </a:pP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corelex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+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lcookie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+t*par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– scores 1 point for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each word 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produced from the checklist</a:t>
            </a:r>
          </a:p>
          <a:p>
            <a:pPr marL="960120" indent="-457200">
              <a:buSzPts val="2900"/>
              <a:buFont typeface="Courier New" panose="02070309020205020404" pitchFamily="49" charset="0"/>
              <a:buChar char="o"/>
              <a:defRPr/>
            </a:pP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corelex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+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lcookie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-short +t*par +w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– measures when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each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content word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was first produced</a:t>
            </a:r>
          </a:p>
          <a:p>
            <a:pPr marL="502920">
              <a:buSzPts val="2900"/>
              <a:defRPr/>
            </a:pPr>
            <a:endParaRPr kumimoji="0" lang="en-US" sz="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Cookie Theft Core Lexicon Checklist </a:t>
            </a:r>
            <a:r>
              <a:rPr kumimoji="0" lang="en-US" sz="2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(* = content words)</a:t>
            </a: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a		  *dish		*girl			*mom/mommy/etc.	*sink</a:t>
            </a: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r>
              <a:rPr kumimoji="0" lang="en-US" sz="2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and		  *dry		 he/him/etc.	 on					*stool</a:t>
            </a: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be</a:t>
            </a:r>
            <a:r>
              <a:rPr kumimoji="0" lang="en-US" sz="2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	</a:t>
            </a: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	   *fall		 in			 over				 the</a:t>
            </a:r>
          </a:p>
          <a:p>
            <a:pPr marL="44450">
              <a:buSzPts val="2900"/>
              <a:defRPr/>
            </a:pPr>
            <a:r>
              <a:rPr kumimoji="0" lang="en-US" sz="2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*boy	   *flow		*jar			*run					 to</a:t>
            </a: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*cookie	    get</a:t>
            </a:r>
            <a:r>
              <a:rPr kumimoji="0" lang="en-US" sz="2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		 little	 	 she/her/etc.			*water</a:t>
            </a: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r>
              <a:rPr lang="en-US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													*wind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ow</a:t>
            </a:r>
          </a:p>
          <a:p>
            <a:pPr marL="444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Sample utterance from CHAT transcript:</a:t>
            </a: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*PAR: mom &amp;-uh washing or drying dishes . •9650_13350•</a:t>
            </a:r>
            <a:endParaRPr lang="en-US" sz="28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mom •9650_10260• &amp;-uh •10260_10660• washing •11400_11810• or </a:t>
            </a:r>
            <a:endParaRPr lang="en-US" sz="28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           •11810_12010•  drying •12010_12570• dishes •12570_13350• .</a:t>
            </a:r>
            <a:endParaRPr lang="en-US" sz="28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%mor: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n|mom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part|wash-PRESP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coord|or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part|dry-PRESP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n|dish-PL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  <a:endParaRPr lang="en-US" sz="28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br>
              <a:rPr lang="en-US" sz="3600" dirty="0"/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7564449" y="5250568"/>
            <a:ext cx="20155624" cy="280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1. Group differences in total number of core lexicon words spoken (max = 26)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    ANOVA – </a:t>
            </a:r>
            <a:r>
              <a:rPr lang="en-US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significant difference </a:t>
            </a:r>
            <a:r>
              <a:rPr lang="en-US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across groups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=7.62; p&lt; 0.001)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    Tukey pairwise tests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-- </a:t>
            </a:r>
            <a:r>
              <a:rPr lang="en-US" sz="2800" b="1" i="0" u="none" strike="noStrike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significant difference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Control and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ProbableAD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groups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(p&lt;0.001);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     </a:t>
            </a:r>
            <a:r>
              <a:rPr lang="en-US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no significant difference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between Control and MCI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(p=0.159)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or MCI and Probable AD groups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(p=0.438).</a:t>
            </a:r>
          </a:p>
          <a:p>
            <a:pPr>
              <a:lnSpc>
                <a:spcPct val="115000"/>
              </a:lnSpc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    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Figure 1. </a:t>
            </a:r>
            <a:r>
              <a:rPr lang="en-US" sz="2800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Cumulative distribution of total number of core lexicon words produced</a:t>
            </a:r>
            <a:r>
              <a:rPr lang="en-US" sz="2800" b="1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 </a:t>
            </a:r>
            <a:endParaRPr lang="en-US" sz="28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7565768" y="20785899"/>
            <a:ext cx="20416653" cy="24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Proxima Nova"/>
              <a:buChar char="●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ore lexicon analysis is a straightforward, accessible tool for clinicians and researchers to use with this population for both early assessment and measurement of change in lexical skills over time.</a:t>
            </a:r>
          </a:p>
          <a:p>
            <a:pPr marL="4445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  <a:p>
            <a:pPr marL="457200" indent="-412750">
              <a:buClr>
                <a:schemeClr val="dk1"/>
              </a:buClr>
              <a:buSzPts val="2900"/>
              <a:buFont typeface="Proxima Nova"/>
              <a:buChar char="●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of these analyses provide benchmarks for performance on a picture description task commonly used to elicit discourse in these populations and shed light on the lexical deficits encountered in MCI and Alzheimer’s disease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Proxima Nov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8A4D7-306C-25FD-2C0C-3C71DE8F691D}"/>
              </a:ext>
            </a:extLst>
          </p:cNvPr>
          <p:cNvSpPr txBox="1"/>
          <p:nvPr/>
        </p:nvSpPr>
        <p:spPr>
          <a:xfrm>
            <a:off x="18078837" y="23978786"/>
            <a:ext cx="19775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Dalton, SGH, Hubbard, HI, Richardson, JD (2020) Moving toward non-transcription based discourse analysis in stable and progressive aphasia. In </a:t>
            </a:r>
            <a:r>
              <a:rPr lang="en-US" sz="24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Seminars in Speech and Language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41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32-44, </a:t>
            </a:r>
            <a:r>
              <a:rPr lang="en-US" sz="2400" b="0" i="0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Thieme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Medical Publishers, New York.</a:t>
            </a:r>
          </a:p>
          <a:p>
            <a:pPr marL="457200" indent="-457200"/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</a:rPr>
              <a:t>Dalton, SG, Stark, BC, Fromm, D, Apple, K, MacWhinney, B,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</a:rPr>
              <a:t>Rensch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</a:rPr>
              <a:t>, A, </a:t>
            </a:r>
            <a:r>
              <a:rPr lang="en-US" sz="2400" dirty="0" err="1">
                <a:solidFill>
                  <a:srgbClr val="222222"/>
                </a:solidFill>
                <a:latin typeface="Calibri" panose="020F0502020204030204" pitchFamily="34" charset="0"/>
              </a:rPr>
              <a:t>Rowedder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</a:rPr>
              <a:t>, M (2022) Validation of an automated procedure for calculating core lexicon from transcripts. </a:t>
            </a:r>
            <a:r>
              <a:rPr lang="en-US" sz="2400" i="1" dirty="0">
                <a:solidFill>
                  <a:srgbClr val="222222"/>
                </a:solidFill>
                <a:latin typeface="Calibri" panose="020F0502020204030204" pitchFamily="34" charset="0"/>
              </a:rPr>
              <a:t>J Speech Lang Hear Res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</a:rPr>
              <a:t> 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65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</a:rPr>
              <a:t>, 2996-3003.</a:t>
            </a:r>
          </a:p>
          <a:p>
            <a:pPr marL="457200" indent="-457200"/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de la Fuente Garcia, S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</a:rPr>
              <a:t>, Ritc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hie, CW, Luz, S (2020) Artificial intelligence, speech, and language processing approaches to monitoring Alzheimer’s disease: A systematic review. </a:t>
            </a:r>
            <a:r>
              <a:rPr lang="en-US" sz="24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J </a:t>
            </a:r>
            <a:r>
              <a:rPr lang="en-US" sz="24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Alzheimers</a:t>
            </a:r>
            <a:r>
              <a:rPr lang="en-US" sz="24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Dis, </a:t>
            </a:r>
            <a:r>
              <a:rPr lang="en-US" sz="2400" b="1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78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1547-1574.</a:t>
            </a:r>
          </a:p>
          <a:p>
            <a:pPr marL="457200" indent="-457200"/>
            <a:r>
              <a:rPr lang="en-US" sz="2400" b="0" i="0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Goodglass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, H, Kaplan, E, Barresi, B (2001) </a:t>
            </a:r>
            <a:r>
              <a:rPr lang="en-US" sz="24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BDAE- 3: Boston Diagnostic Aphasia Examination—Third edition</a:t>
            </a:r>
            <a:r>
              <a:rPr lang="en-US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Lippincott Williams &amp; Wilkins, Philadelphia.</a:t>
            </a:r>
          </a:p>
          <a:p>
            <a:r>
              <a:rPr lang="en-US" sz="22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MacWhinney, B., Fromm, D., Forbes, M., &amp; Holland, A. (2011). </a:t>
            </a:r>
            <a:r>
              <a:rPr lang="en-US" sz="2200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AphasiaBank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Methods for studying discourse. </a:t>
            </a:r>
            <a:r>
              <a:rPr lang="en-US" sz="2200" b="0" i="1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Aphasiology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r>
              <a:rPr lang="en-US" sz="22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0" i="1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en-US" sz="22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(11), 1286-1307. </a:t>
            </a:r>
          </a:p>
        </p:txBody>
      </p:sp>
      <p:sp>
        <p:nvSpPr>
          <p:cNvPr id="5" name="Google Shape;61;p13">
            <a:extLst>
              <a:ext uri="{FF2B5EF4-FFF2-40B4-BE49-F238E27FC236}">
                <a16:creationId xmlns:a16="http://schemas.microsoft.com/office/drawing/2014/main" id="{AA98B57C-BE63-44AA-1AC7-E625F754F30A}"/>
              </a:ext>
            </a:extLst>
          </p:cNvPr>
          <p:cNvSpPr/>
          <p:nvPr/>
        </p:nvSpPr>
        <p:spPr>
          <a:xfrm>
            <a:off x="17825476" y="23469600"/>
            <a:ext cx="20028945" cy="4344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rgbClr val="5D70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References</a:t>
            </a:r>
            <a:endParaRPr sz="36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AA8EE-6850-C8EE-2E16-DFCDC25EFDFC}"/>
              </a:ext>
            </a:extLst>
          </p:cNvPr>
          <p:cNvSpPr txBox="1"/>
          <p:nvPr/>
        </p:nvSpPr>
        <p:spPr>
          <a:xfrm>
            <a:off x="17564449" y="12286099"/>
            <a:ext cx="204166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Group differences in elapsed time until core lexicon content word spoken (max = 14)</a:t>
            </a:r>
          </a:p>
          <a:p>
            <a:r>
              <a:rPr lang="en-US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ANOVA - </a:t>
            </a:r>
            <a:r>
              <a:rPr lang="en-US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significant difference </a:t>
            </a:r>
            <a:r>
              <a:rPr lang="en-US" sz="3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Proxima Nova"/>
              </a:rPr>
              <a:t>across groups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(p&lt; 0.001)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group produced 11/14 words sooner than the </a:t>
            </a:r>
            <a:r>
              <a:rPr lang="en-US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ProbableAD</a:t>
            </a: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group and 2/14 sooner than MCI group.</a:t>
            </a:r>
          </a:p>
          <a:p>
            <a:r>
              <a:rPr lang="en-US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MCI group produced 8/14 words sooner than the Probable AD group.</a:t>
            </a:r>
          </a:p>
          <a:p>
            <a:endParaRPr lang="en-US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2. </a:t>
            </a:r>
            <a:r>
              <a:rPr lang="en-US" sz="2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Kaplan-Meier curves showing elapsed time until a word was produced</a:t>
            </a:r>
            <a:endParaRPr lang="en-US" sz="29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A blue and yellow logo with text&#10;&#10;Description automatically generated">
            <a:extLst>
              <a:ext uri="{FF2B5EF4-FFF2-40B4-BE49-F238E27FC236}">
                <a16:creationId xmlns:a16="http://schemas.microsoft.com/office/drawing/2014/main" id="{FBF40FAA-C3FC-CFCD-F2C8-7C2D985EB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5562" y="334554"/>
            <a:ext cx="4756293" cy="2692560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6BB8A868-316D-B82F-4587-9422A657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0188" y="13552488"/>
            <a:ext cx="384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FF81941-7B0F-067D-DE11-9AD40667A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492777"/>
              </p:ext>
            </p:extLst>
          </p:nvPr>
        </p:nvGraphicFramePr>
        <p:xfrm>
          <a:off x="361151" y="14335873"/>
          <a:ext cx="16509204" cy="3322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7301">
                  <a:extLst>
                    <a:ext uri="{9D8B030D-6E8A-4147-A177-3AD203B41FA5}">
                      <a16:colId xmlns:a16="http://schemas.microsoft.com/office/drawing/2014/main" val="1390000085"/>
                    </a:ext>
                  </a:extLst>
                </a:gridCol>
                <a:gridCol w="4127301">
                  <a:extLst>
                    <a:ext uri="{9D8B030D-6E8A-4147-A177-3AD203B41FA5}">
                      <a16:colId xmlns:a16="http://schemas.microsoft.com/office/drawing/2014/main" val="1942370775"/>
                    </a:ext>
                  </a:extLst>
                </a:gridCol>
                <a:gridCol w="4127301">
                  <a:extLst>
                    <a:ext uri="{9D8B030D-6E8A-4147-A177-3AD203B41FA5}">
                      <a16:colId xmlns:a16="http://schemas.microsoft.com/office/drawing/2014/main" val="2923787496"/>
                    </a:ext>
                  </a:extLst>
                </a:gridCol>
                <a:gridCol w="4127301">
                  <a:extLst>
                    <a:ext uri="{9D8B030D-6E8A-4147-A177-3AD203B41FA5}">
                      <a16:colId xmlns:a16="http://schemas.microsoft.com/office/drawing/2014/main" val="985454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 err="1">
                          <a:effectLst/>
                        </a:rPr>
                        <a:t>ProbableAD</a:t>
                      </a:r>
                      <a:endParaRPr lang="en-US" sz="2400" kern="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 = 122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MCI</a:t>
                      </a:r>
                      <a:endParaRPr lang="en-US" sz="2400" kern="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 = 48 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Control</a:t>
                      </a:r>
                      <a:endParaRPr lang="en-US" sz="2400" kern="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 = 90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1798584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Age – mean (SD)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71.41  (4.4)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72.23 (4.9)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64.86 (4.2)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7144622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Sex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30% M, 70% F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50% M, 50% F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36% M, 64% F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9838982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Education – mean (SD)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11.83 (2.7)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16.23 (2.2)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14.51 (2.6)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3081223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MMSE – mean (SD)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19.40 (2.3)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28.00 (0.7)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29.09 (0.55)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9535899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MoCA – mean (SD)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NA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 24.03 (1.1)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 27.55 (0.8)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59036624"/>
                  </a:ext>
                </a:extLst>
              </a:tr>
            </a:tbl>
          </a:graphicData>
        </a:graphic>
      </p:graphicFrame>
      <p:pic>
        <p:nvPicPr>
          <p:cNvPr id="1033" name="Picture 9" descr="A graph with a number of words&#10;&#10;Description automatically generated">
            <a:extLst>
              <a:ext uri="{FF2B5EF4-FFF2-40B4-BE49-F238E27FC236}">
                <a16:creationId xmlns:a16="http://schemas.microsoft.com/office/drawing/2014/main" id="{7708047D-C0AB-9F96-4118-E94557271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588" y="8264053"/>
            <a:ext cx="8145838" cy="378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4DDDC9-D69F-4CF8-7F34-5A368540D5CA}"/>
              </a:ext>
            </a:extLst>
          </p:cNvPr>
          <p:cNvSpPr txBox="1"/>
          <p:nvPr/>
        </p:nvSpPr>
        <p:spPr>
          <a:xfrm>
            <a:off x="26746200" y="8351955"/>
            <a:ext cx="9014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about 18 words, the MCI group’s curve begins to look more like the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ProbableAD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group and less like the Control group. A one-way ANOVA showed this to be true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 = .007)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Below 18 words, the groups were not significantly different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(p=0.425).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9" name="Picture 28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2EA53A00-F72A-C9CF-0DBA-5AA6E5B4BE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97105" y="14844967"/>
            <a:ext cx="3987800" cy="3263900"/>
          </a:xfrm>
          <a:prstGeom prst="rect">
            <a:avLst/>
          </a:prstGeom>
        </p:spPr>
      </p:pic>
      <p:pic>
        <p:nvPicPr>
          <p:cNvPr id="31" name="Picture 30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EED61A39-6DCE-CA5B-3979-C7F3CE9E65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99455" y="14946567"/>
            <a:ext cx="4076700" cy="3162300"/>
          </a:xfrm>
          <a:prstGeom prst="rect">
            <a:avLst/>
          </a:prstGeom>
        </p:spPr>
      </p:pic>
      <p:pic>
        <p:nvPicPr>
          <p:cNvPr id="33" name="Picture 32" descr="A graph of a stool&#10;&#10;Description automatically generated with medium confidence">
            <a:extLst>
              <a:ext uri="{FF2B5EF4-FFF2-40B4-BE49-F238E27FC236}">
                <a16:creationId xmlns:a16="http://schemas.microsoft.com/office/drawing/2014/main" id="{BBC42CC7-8716-B5E3-4218-4287F6D333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37131" y="14712988"/>
            <a:ext cx="4127500" cy="3365500"/>
          </a:xfrm>
          <a:prstGeom prst="rect">
            <a:avLst/>
          </a:prstGeom>
        </p:spPr>
      </p:pic>
      <p:pic>
        <p:nvPicPr>
          <p:cNvPr id="35" name="Picture 34" descr="A graph of water and control&#10;&#10;Description automatically generated">
            <a:extLst>
              <a:ext uri="{FF2B5EF4-FFF2-40B4-BE49-F238E27FC236}">
                <a16:creationId xmlns:a16="http://schemas.microsoft.com/office/drawing/2014/main" id="{67B73617-57AD-D67E-E5C8-FA0DEDEF02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41358" y="14709985"/>
            <a:ext cx="4102100" cy="33528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56AC40-9327-81DF-C647-F8CECC9F2641}"/>
              </a:ext>
            </a:extLst>
          </p:cNvPr>
          <p:cNvSpPr txBox="1"/>
          <p:nvPr/>
        </p:nvSpPr>
        <p:spPr>
          <a:xfrm>
            <a:off x="23741328" y="18125608"/>
            <a:ext cx="3523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Probable AD group significantly slower than MCI and Control groups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7D97B7-3B86-7250-DE43-5FF5217A0484}"/>
              </a:ext>
            </a:extLst>
          </p:cNvPr>
          <p:cNvSpPr txBox="1"/>
          <p:nvPr/>
        </p:nvSpPr>
        <p:spPr>
          <a:xfrm>
            <a:off x="19012451" y="18300474"/>
            <a:ext cx="3523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Probable AD group significantly slower than Control group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747502-34CB-28BA-0291-51689A874087}"/>
              </a:ext>
            </a:extLst>
          </p:cNvPr>
          <p:cNvSpPr txBox="1"/>
          <p:nvPr/>
        </p:nvSpPr>
        <p:spPr>
          <a:xfrm>
            <a:off x="28470205" y="18170833"/>
            <a:ext cx="3523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Probable AD group significantly slower than MCI and Control groups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2F3843-F19F-600B-321D-8448F7DE859F}"/>
              </a:ext>
            </a:extLst>
          </p:cNvPr>
          <p:cNvSpPr txBox="1"/>
          <p:nvPr/>
        </p:nvSpPr>
        <p:spPr>
          <a:xfrm>
            <a:off x="33199082" y="18137478"/>
            <a:ext cx="3523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significant group differences</a:t>
            </a: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6D52F5E-6B93-CB81-9326-7C7E71BE8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583" y="438533"/>
            <a:ext cx="2445606" cy="24456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1155</Words>
  <Application>Microsoft Macintosh PowerPoint</Application>
  <PresentationFormat>Custom</PresentationFormat>
  <Paragraphs>107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Verdana</vt:lpstr>
      <vt:lpstr>Courier New</vt:lpstr>
      <vt:lpstr>Arial</vt:lpstr>
      <vt:lpstr>Proxima Nova</vt:lpstr>
      <vt:lpstr>Calibri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Davida S Fromm</cp:lastModifiedBy>
  <cp:revision>80</cp:revision>
  <dcterms:modified xsi:type="dcterms:W3CDTF">2023-10-13T20:22:10Z</dcterms:modified>
</cp:coreProperties>
</file>