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3FB"/>
    <a:srgbClr val="084082"/>
    <a:srgbClr val="345071"/>
    <a:srgbClr val="F7FBFF"/>
    <a:srgbClr val="08306B"/>
    <a:srgbClr val="C9DAF8"/>
    <a:srgbClr val="2859A3"/>
    <a:srgbClr val="131E29"/>
    <a:srgbClr val="E7004C"/>
    <a:srgbClr val="EC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A322F-E062-45CD-B06E-10BDBD178F5A}" v="1" dt="2024-06-28T10:28:41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8" autoAdjust="0"/>
    <p:restoredTop sz="94660"/>
  </p:normalViewPr>
  <p:slideViewPr>
    <p:cSldViewPr snapToGrid="0">
      <p:cViewPr>
        <p:scale>
          <a:sx n="25" d="100"/>
          <a:sy n="25" d="100"/>
        </p:scale>
        <p:origin x="16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 Doan" userId="7fd69551d413a565" providerId="LiveId" clId="{9D9A322F-E062-45CD-B06E-10BDBD178F5A}"/>
    <pc:docChg chg="custSel modMainMaster">
      <pc:chgData name="Hoan Doan" userId="7fd69551d413a565" providerId="LiveId" clId="{9D9A322F-E062-45CD-B06E-10BDBD178F5A}" dt="2024-06-28T10:28:45.465" v="2" actId="1076"/>
      <pc:docMkLst>
        <pc:docMk/>
      </pc:docMkLst>
      <pc:sldMasterChg chg="addSp delSp modSp mod">
        <pc:chgData name="Hoan Doan" userId="7fd69551d413a565" providerId="LiveId" clId="{9D9A322F-E062-45CD-B06E-10BDBD178F5A}" dt="2024-06-28T10:28:45.465" v="2" actId="1076"/>
        <pc:sldMasterMkLst>
          <pc:docMk/>
          <pc:sldMasterMk cId="552891067" sldId="2147483660"/>
        </pc:sldMasterMkLst>
        <pc:picChg chg="del">
          <ac:chgData name="Hoan Doan" userId="7fd69551d413a565" providerId="LiveId" clId="{9D9A322F-E062-45CD-B06E-10BDBD178F5A}" dt="2024-06-28T10:28:39.049" v="0" actId="478"/>
          <ac:picMkLst>
            <pc:docMk/>
            <pc:sldMasterMk cId="552891067" sldId="2147483660"/>
            <ac:picMk id="2" creationId="{77DE6B8B-0DE2-2BE9-DFAF-79D31938732E}"/>
          </ac:picMkLst>
        </pc:picChg>
        <pc:picChg chg="add mod">
          <ac:chgData name="Hoan Doan" userId="7fd69551d413a565" providerId="LiveId" clId="{9D9A322F-E062-45CD-B06E-10BDBD178F5A}" dt="2024-06-28T10:28:45.465" v="2" actId="1076"/>
          <ac:picMkLst>
            <pc:docMk/>
            <pc:sldMasterMk cId="552891067" sldId="2147483660"/>
            <ac:picMk id="5" creationId="{5F0ACE11-A3AD-417B-B51D-DFEBE0E9F925}"/>
          </ac:picMkLst>
        </pc:picChg>
      </pc:sldMasterChg>
    </pc:docChg>
  </pc:docChgLst>
  <pc:docChgLst>
    <pc:chgData name="Le Tran My An" userId="f57373cb-af83-4b12-a1e0-cdd74f7c3f9f" providerId="ADAL" clId="{43DB2FFF-4BAB-4485-9981-7EC93D17FDA8}"/>
    <pc:docChg chg="undo custSel modMainMaster">
      <pc:chgData name="Le Tran My An" userId="f57373cb-af83-4b12-a1e0-cdd74f7c3f9f" providerId="ADAL" clId="{43DB2FFF-4BAB-4485-9981-7EC93D17FDA8}" dt="2024-06-26T03:11:29.305" v="16" actId="14100"/>
      <pc:docMkLst>
        <pc:docMk/>
      </pc:docMkLst>
      <pc:sldMasterChg chg="modSp mod modSldLayout">
        <pc:chgData name="Le Tran My An" userId="f57373cb-af83-4b12-a1e0-cdd74f7c3f9f" providerId="ADAL" clId="{43DB2FFF-4BAB-4485-9981-7EC93D17FDA8}" dt="2024-06-26T03:11:29.305" v="16" actId="14100"/>
        <pc:sldMasterMkLst>
          <pc:docMk/>
          <pc:sldMasterMk cId="552891067" sldId="2147483660"/>
        </pc:sldMasterMkLst>
        <pc:picChg chg="mod">
          <ac:chgData name="Le Tran My An" userId="f57373cb-af83-4b12-a1e0-cdd74f7c3f9f" providerId="ADAL" clId="{43DB2FFF-4BAB-4485-9981-7EC93D17FDA8}" dt="2024-06-26T03:11:29.305" v="16" actId="14100"/>
          <ac:picMkLst>
            <pc:docMk/>
            <pc:sldMasterMk cId="552891067" sldId="2147483660"/>
            <ac:picMk id="2" creationId="{77DE6B8B-0DE2-2BE9-DFAF-79D31938732E}"/>
          </ac:picMkLst>
        </pc:picChg>
        <pc:sldLayoutChg chg="delSp modSp mod">
          <pc:chgData name="Le Tran My An" userId="f57373cb-af83-4b12-a1e0-cdd74f7c3f9f" providerId="ADAL" clId="{43DB2FFF-4BAB-4485-9981-7EC93D17FDA8}" dt="2024-06-26T02:45:07.620" v="7" actId="478"/>
          <pc:sldLayoutMkLst>
            <pc:docMk/>
            <pc:sldMasterMk cId="552891067" sldId="2147483660"/>
            <pc:sldLayoutMk cId="364641573" sldId="2147483661"/>
          </pc:sldLayoutMkLst>
          <pc:picChg chg="del mod">
            <ac:chgData name="Le Tran My An" userId="f57373cb-af83-4b12-a1e0-cdd74f7c3f9f" providerId="ADAL" clId="{43DB2FFF-4BAB-4485-9981-7EC93D17FDA8}" dt="2024-06-26T02:45:07.620" v="7" actId="478"/>
            <ac:picMkLst>
              <pc:docMk/>
              <pc:sldMasterMk cId="552891067" sldId="2147483660"/>
              <pc:sldLayoutMk cId="364641573" sldId="2147483661"/>
              <ac:picMk id="3" creationId="{D04400B1-3830-08A3-7993-290AF81D6016}"/>
            </ac:picMkLst>
          </pc:picChg>
        </pc:sldLayoutChg>
        <pc:sldLayoutChg chg="delSp modSp mod">
          <pc:chgData name="Le Tran My An" userId="f57373cb-af83-4b12-a1e0-cdd74f7c3f9f" providerId="ADAL" clId="{43DB2FFF-4BAB-4485-9981-7EC93D17FDA8}" dt="2024-06-26T02:44:51.266" v="2" actId="478"/>
          <pc:sldLayoutMkLst>
            <pc:docMk/>
            <pc:sldMasterMk cId="552891067" sldId="2147483660"/>
            <pc:sldLayoutMk cId="420066085" sldId="2147483672"/>
          </pc:sldLayoutMkLst>
          <pc:picChg chg="del mod">
            <ac:chgData name="Le Tran My An" userId="f57373cb-af83-4b12-a1e0-cdd74f7c3f9f" providerId="ADAL" clId="{43DB2FFF-4BAB-4485-9981-7EC93D17FDA8}" dt="2024-06-26T02:44:51.266" v="2" actId="478"/>
            <ac:picMkLst>
              <pc:docMk/>
              <pc:sldMasterMk cId="552891067" sldId="2147483660"/>
              <pc:sldLayoutMk cId="420066085" sldId="2147483672"/>
              <ac:picMk id="4" creationId="{1A315042-453A-3382-C504-15149D4773B0}"/>
            </ac:picMkLst>
          </pc:picChg>
        </pc:sldLayoutChg>
        <pc:sldLayoutChg chg="delSp modSp mod">
          <pc:chgData name="Le Tran My An" userId="f57373cb-af83-4b12-a1e0-cdd74f7c3f9f" providerId="ADAL" clId="{43DB2FFF-4BAB-4485-9981-7EC93D17FDA8}" dt="2024-06-26T02:44:53.679" v="3" actId="478"/>
          <pc:sldLayoutMkLst>
            <pc:docMk/>
            <pc:sldMasterMk cId="552891067" sldId="2147483660"/>
            <pc:sldLayoutMk cId="3787822485" sldId="2147483673"/>
          </pc:sldLayoutMkLst>
          <pc:picChg chg="del mod">
            <ac:chgData name="Le Tran My An" userId="f57373cb-af83-4b12-a1e0-cdd74f7c3f9f" providerId="ADAL" clId="{43DB2FFF-4BAB-4485-9981-7EC93D17FDA8}" dt="2024-06-26T02:44:53.679" v="3" actId="478"/>
            <ac:picMkLst>
              <pc:docMk/>
              <pc:sldMasterMk cId="552891067" sldId="2147483660"/>
              <pc:sldLayoutMk cId="3787822485" sldId="2147483673"/>
              <ac:picMk id="4" creationId="{44664239-47CE-4F62-103F-B9288702F16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xmlns="" id="{0CB279B1-76E6-C446-EA98-14429A12A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8"/>
          <a:stretch/>
        </p:blipFill>
        <p:spPr>
          <a:xfrm>
            <a:off x="-794" y="41377513"/>
            <a:ext cx="30275213" cy="14020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9C6AC25A-A32C-4E4F-9368-5318AC7BF2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50784" y="41486527"/>
            <a:ext cx="9823635" cy="11840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Information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09EBE50-3831-993A-C44C-1FB32E9D4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4657" y="3596641"/>
            <a:ext cx="26112371" cy="2131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E29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>Academic Research Title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/>
            </a:r>
            <a:b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xmlns="" id="{C79C74DE-A075-2919-E6AA-4D0B110AD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864" y="6031005"/>
            <a:ext cx="11155997" cy="1402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pPr lvl="0"/>
            <a:r>
              <a:rPr lang="en-GB" dirty="0"/>
              <a:t>Department/researcher name</a:t>
            </a:r>
          </a:p>
        </p:txBody>
      </p:sp>
    </p:spTree>
    <p:extLst>
      <p:ext uri="{BB962C8B-B14F-4D97-AF65-F5344CB8AC3E}">
        <p14:creationId xmlns:p14="http://schemas.microsoft.com/office/powerpoint/2010/main" val="36464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4BDB6DB-D0A7-42EE-991C-75D064F5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420" y="3269825"/>
            <a:ext cx="26395608" cy="2131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E29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>Academic Research Title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/>
            </a:r>
            <a:b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56582AF9-C455-4E8F-8E63-BEB34C8B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0627" y="5704189"/>
            <a:ext cx="11155997" cy="1402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pPr lvl="0"/>
            <a:r>
              <a:rPr lang="en-GB" dirty="0"/>
              <a:t>Department/researcher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2FE0085-C90A-4766-B49C-044314D9399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81004" y="7501481"/>
            <a:ext cx="26396029" cy="7551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Introduction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0D1824-72C7-44B6-9EE9-CA277586D3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80627" y="15449837"/>
            <a:ext cx="13056185" cy="1643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Methodology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xmlns="" id="{BA4BF5AC-CA55-4C2B-8E37-0CCF22482A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320117" y="15449837"/>
            <a:ext cx="13056186" cy="1643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C0F38EA-7DB6-45E8-81BA-E0C21CF5E7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0627" y="32387003"/>
            <a:ext cx="13029330" cy="3588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Conclusion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F70BFA7C-3671-4189-87C4-504C21219A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320118" y="32387003"/>
            <a:ext cx="13056185" cy="3588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xmlns="" id="{354AB274-B52C-3C13-692D-091D6721C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94513" y="41583201"/>
            <a:ext cx="9823635" cy="11840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06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2FE0085-C90A-4766-B49C-044314D939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81213" y="22298617"/>
            <a:ext cx="26112787" cy="4848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0D1824-72C7-44B6-9EE9-CA277586D3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81212" y="10612868"/>
            <a:ext cx="13056185" cy="674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xmlns="" id="{BA4BF5AC-CA55-4C2B-8E37-0CCF22482A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37606" y="10612868"/>
            <a:ext cx="13056186" cy="674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C0F38EA-7DB6-45E8-81BA-E0C21CF5E7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0627" y="28084464"/>
            <a:ext cx="11439430" cy="9686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Body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F70BFA7C-3671-4189-87C4-504C21219A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65256" y="28106236"/>
            <a:ext cx="11439430" cy="9686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</a:lstStyle>
          <a:p>
            <a:pPr lvl="0"/>
            <a:r>
              <a:rPr lang="en-GB" dirty="0"/>
              <a:t>Body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0EA327-87A9-4CD7-7312-D792F6A54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420" y="5486401"/>
            <a:ext cx="26112371" cy="2131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1E29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ts val="175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>Academic Research Title</a:t>
            </a:r>
            <a: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  <a:t/>
            </a:r>
            <a:br>
              <a: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srgbClr val="492D8C"/>
                </a:solidFill>
                <a:effectLst/>
                <a:uLnTx/>
                <a:uFillTx/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2294A536-C926-7FD9-CFC1-49424161C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0627" y="7920765"/>
            <a:ext cx="11155997" cy="1402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pPr lvl="0"/>
            <a:r>
              <a:rPr lang="en-GB" dirty="0"/>
              <a:t>Department/researcher name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xmlns="" id="{E9B71336-A21C-FD9C-04E6-069CC6771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24858" y="41522241"/>
            <a:ext cx="9823635" cy="11840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8782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1781DB-136D-4C9F-8557-97FFDC305305}"/>
              </a:ext>
            </a:extLst>
          </p:cNvPr>
          <p:cNvSpPr/>
          <p:nvPr userDrawn="1"/>
        </p:nvSpPr>
        <p:spPr>
          <a:xfrm>
            <a:off x="0" y="0"/>
            <a:ext cx="30265688" cy="4279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xmlns="" id="{7700E220-AF99-BD57-C6B6-22E937D21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8"/>
          <a:stretch/>
        </p:blipFill>
        <p:spPr>
          <a:xfrm>
            <a:off x="-794" y="41377513"/>
            <a:ext cx="30275213" cy="1402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0ACE11-A3AD-417B-B51D-DFEBE0E9F9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30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70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F02DA-E35A-4FE4-A94A-F4B81C67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3436328"/>
            <a:ext cx="28637345" cy="1781808"/>
          </a:xfrm>
        </p:spPr>
        <p:txBody>
          <a:bodyPr/>
          <a:lstStyle/>
          <a:p>
            <a:pPr algn="ctr"/>
            <a:r>
              <a:rPr lang="en-US" sz="7800" dirty="0"/>
              <a:t>Comparative Study of Transfer Learning Techniques with BERT Family Models in Early Diagnosis of Alzheimer's Disease</a:t>
            </a:r>
            <a:endParaRPr lang="en-GB" sz="7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D0FA83-4788-4A15-A863-A6F91FEA6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3959" y="5753866"/>
            <a:ext cx="21080174" cy="111784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Xuan Khoi Nguyen</a:t>
            </a: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, Tuan Anh Ngo</a:t>
            </a: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, Thu Nguyen</a:t>
            </a: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, Phuc Pham</a:t>
            </a: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, Huong Ha</a:t>
            </a: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2*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 and Lua Ngo</a:t>
            </a: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2*</a:t>
            </a:r>
            <a:endParaRPr lang="en-US" sz="25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 VNUHCM-High School For the Gifted, Ho Chi Minh City, Vietnam</a:t>
            </a:r>
            <a:endParaRPr lang="en-US" sz="25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 School of Biomedical Engineering, International University, VNU-HCMC, Ho Chi Minh City, Vietnam</a:t>
            </a:r>
            <a:endParaRPr lang="en-US" sz="25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500" b="0" i="1" u="none" strike="noStrike" dirty="0">
                <a:solidFill>
                  <a:srgbClr val="000000"/>
                </a:solidFill>
                <a:effectLst/>
              </a:rPr>
              <a:t>*Corresponding address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: htthuong@hcmiu.edu.vn, ntlua@hcmiu.edu.vn</a:t>
            </a:r>
            <a:endParaRPr lang="en-US" sz="2500" b="0" dirty="0">
              <a:effectLst/>
            </a:endParaRPr>
          </a:p>
          <a:p>
            <a:r>
              <a:rPr lang="en-US" sz="2500" dirty="0"/>
              <a:t/>
            </a:r>
            <a:br>
              <a:rPr lang="en-US" sz="2500" dirty="0"/>
            </a:br>
            <a:endParaRPr lang="en-GB" sz="2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9ADC2E3-7B52-450B-A169-63D9448C98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46201" y="7805186"/>
            <a:ext cx="15242173" cy="5792151"/>
          </a:xfrm>
        </p:spPr>
        <p:txBody>
          <a:bodyPr/>
          <a:lstStyle/>
          <a:p>
            <a:pPr algn="ctr"/>
            <a:r>
              <a:rPr lang="en-GB" sz="7000" b="1" dirty="0"/>
              <a:t>Introduction</a:t>
            </a:r>
          </a:p>
          <a:p>
            <a:pPr algn="just"/>
            <a:r>
              <a:rPr lang="en-US" sz="2800" i="0" dirty="0">
                <a:solidFill>
                  <a:srgbClr val="1C1C1C"/>
                </a:solidFill>
                <a:effectLst/>
              </a:rPr>
              <a:t>Alzheimer's disease (AD) </a:t>
            </a:r>
            <a:r>
              <a:rPr lang="en-US" sz="2800" b="0" i="0" dirty="0">
                <a:solidFill>
                  <a:srgbClr val="1C1C1C"/>
                </a:solidFill>
                <a:effectLst/>
              </a:rPr>
              <a:t>is a common incurable neurodegenerative disorder causing memory loss, cognitive decline, and language problems</a:t>
            </a:r>
            <a:r>
              <a:rPr lang="en-US" sz="2800" dirty="0">
                <a:solidFill>
                  <a:srgbClr val="1C1C1C"/>
                </a:solidFill>
              </a:rPr>
              <a:t>. </a:t>
            </a:r>
            <a:r>
              <a:rPr lang="en-US" sz="2800" b="0" i="0" dirty="0">
                <a:solidFill>
                  <a:srgbClr val="1C1C1C"/>
                </a:solidFill>
                <a:effectLst/>
              </a:rPr>
              <a:t>Significant </a:t>
            </a:r>
            <a:r>
              <a:rPr lang="en-US" sz="2800" dirty="0">
                <a:solidFill>
                  <a:srgbClr val="1C1C1C"/>
                </a:solidFill>
              </a:rPr>
              <a:t>emphasis has been placed on AD diagnosis. </a:t>
            </a:r>
          </a:p>
          <a:p>
            <a:pPr algn="just"/>
            <a:r>
              <a:rPr lang="en-US" sz="2800" dirty="0">
                <a:solidFill>
                  <a:srgbClr val="1C1C1C"/>
                </a:solidFill>
              </a:rPr>
              <a:t>Recent studies have focused on complex Computer Vision models that predict AD from brain scans, but these methods are accurate when the disease has progressed sufficiently and are costly. </a:t>
            </a:r>
            <a:r>
              <a:rPr lang="en-US" sz="2800" b="0" i="0" u="none" strike="noStrike" dirty="0">
                <a:solidFill>
                  <a:srgbClr val="1C1C1C"/>
                </a:solidFill>
                <a:effectLst/>
              </a:rPr>
              <a:t>Meanwhile, natural language has been proven to be a reliable early sign of AD. </a:t>
            </a:r>
            <a:r>
              <a:rPr lang="en-US" sz="2800" dirty="0">
                <a:solidFill>
                  <a:srgbClr val="1C1C1C"/>
                </a:solidFill>
              </a:rPr>
              <a:t>Therefore, </a:t>
            </a:r>
            <a:r>
              <a:rPr lang="en-US" sz="2800" dirty="0"/>
              <a:t>our research aims to standardize AD prediction via speech analysis using Natural Language Processing and BERT-family models. By comparing model accuracy and runtime, we identify the best options for real-world diagnostic development and implementation of language models.</a:t>
            </a:r>
            <a:endParaRPr lang="en-US" sz="2800" b="0" i="0" u="none" strike="noStrike" dirty="0">
              <a:solidFill>
                <a:srgbClr val="1C1C1C"/>
              </a:solidFill>
              <a:effectLst/>
            </a:endParaRPr>
          </a:p>
          <a:p>
            <a:pPr algn="just"/>
            <a:endParaRPr lang="en-US" sz="2800" b="0" i="0" dirty="0">
              <a:solidFill>
                <a:srgbClr val="1C1C1C"/>
              </a:solidFill>
              <a:effectLst/>
            </a:endParaRPr>
          </a:p>
          <a:p>
            <a:pPr algn="just"/>
            <a:endParaRPr lang="en-GB" sz="2300" dirty="0"/>
          </a:p>
          <a:p>
            <a:pPr algn="just"/>
            <a:endParaRPr lang="en-GB" sz="9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9725C0D-2E76-4228-A2DD-480246825A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76394" y="16355421"/>
            <a:ext cx="15246406" cy="16114472"/>
          </a:xfrm>
        </p:spPr>
        <p:txBody>
          <a:bodyPr/>
          <a:lstStyle/>
          <a:p>
            <a:pPr algn="ctr"/>
            <a:r>
              <a:rPr lang="en-GB" sz="7000" b="1" dirty="0"/>
              <a:t>Methodology</a:t>
            </a:r>
            <a:endParaRPr lang="en-US" sz="7000" b="1" dirty="0"/>
          </a:p>
          <a:p>
            <a:pPr>
              <a:spcBef>
                <a:spcPts val="1800"/>
              </a:spcBef>
            </a:pPr>
            <a:r>
              <a:rPr lang="en-GB" sz="3600" b="1" dirty="0"/>
              <a:t>1. Dataset </a:t>
            </a:r>
          </a:p>
          <a:p>
            <a:pPr>
              <a:spcBef>
                <a:spcPts val="1800"/>
              </a:spcBef>
            </a:pPr>
            <a:r>
              <a:rPr lang="en-US" sz="2800" b="0" i="0" dirty="0" err="1">
                <a:solidFill>
                  <a:srgbClr val="000000"/>
                </a:solidFill>
                <a:effectLst/>
              </a:rPr>
              <a:t>ADReSS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Challenge dataset: 156 speech samples and associated transcripts from non-AD (N=78) and AD (N=78) </a:t>
            </a:r>
            <a:endParaRPr lang="en-GB" sz="2800" dirty="0"/>
          </a:p>
          <a:p>
            <a:pPr>
              <a:spcBef>
                <a:spcPts val="1800"/>
              </a:spcBef>
            </a:pPr>
            <a:r>
              <a:rPr lang="en-GB" sz="3600" b="1" dirty="0"/>
              <a:t>2. Training Setup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2.1. Libraries</a:t>
            </a:r>
          </a:p>
          <a:p>
            <a:pPr>
              <a:spcBef>
                <a:spcPts val="1800"/>
              </a:spcBef>
            </a:pPr>
            <a:endParaRPr lang="en-GB" sz="2800" dirty="0"/>
          </a:p>
          <a:p>
            <a:pPr>
              <a:spcBef>
                <a:spcPts val="1800"/>
              </a:spcBef>
            </a:pPr>
            <a:endParaRPr lang="en-GB" sz="2800" dirty="0"/>
          </a:p>
          <a:p>
            <a:r>
              <a:rPr lang="en-GB" sz="2800" dirty="0"/>
              <a:t>2.2. Data Preprocessing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2.3. Data Splitting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>
              <a:spcBef>
                <a:spcPts val="1800"/>
              </a:spcBef>
            </a:pPr>
            <a:endParaRPr lang="en-GB" sz="2800" dirty="0"/>
          </a:p>
          <a:p>
            <a:pPr>
              <a:spcBef>
                <a:spcPts val="1800"/>
              </a:spcBef>
            </a:pPr>
            <a:endParaRPr lang="en-GB" sz="2800" dirty="0"/>
          </a:p>
          <a:p>
            <a:pPr>
              <a:spcBef>
                <a:spcPts val="1800"/>
              </a:spcBef>
            </a:pPr>
            <a:r>
              <a:rPr lang="en-GB" sz="2800" dirty="0"/>
              <a:t>Learning Rate Scheduler: Automatically adjusts the learning rate of the models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Object-Oriented Fine-tuning: Fine-tune the hidden layers of the pre-trained models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38B0AB0-F124-47F3-8556-C71457ADF0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575325" y="7967857"/>
            <a:ext cx="10285698" cy="23651029"/>
          </a:xfrm>
        </p:spPr>
        <p:txBody>
          <a:bodyPr/>
          <a:lstStyle/>
          <a:p>
            <a:pPr algn="ctr"/>
            <a:r>
              <a:rPr lang="en-GB" sz="7000" b="1" dirty="0"/>
              <a:t>Results</a:t>
            </a:r>
          </a:p>
          <a:p>
            <a:r>
              <a:rPr lang="en-GB" sz="9000" dirty="0"/>
              <a:t>				</a:t>
            </a:r>
          </a:p>
          <a:p>
            <a:endParaRPr lang="en-GB" sz="9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1A1A084-847E-4C71-9B3D-9C29B9CE8C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30087" y="27548659"/>
            <a:ext cx="9846568" cy="3720666"/>
          </a:xfrm>
        </p:spPr>
        <p:txBody>
          <a:bodyPr/>
          <a:lstStyle/>
          <a:p>
            <a:pPr algn="ctr"/>
            <a:r>
              <a:rPr lang="en-GB" sz="7000" b="1" dirty="0"/>
              <a:t>Conclusion</a:t>
            </a:r>
          </a:p>
          <a:p>
            <a:pPr marL="457200" indent="-45720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DistilBERT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demonstrated a balance between accuracy and cost efficiency and thereby is the most suitable model for integration into applicable diagnostic tools.</a:t>
            </a:r>
          </a:p>
          <a:p>
            <a:pPr algn="just" rtl="0"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After applying object-oriented programming (OOP) fine-tuning, the original BERT model achieved an precision of 83% in diagnosing patients. </a:t>
            </a:r>
          </a:p>
          <a:p>
            <a:pPr algn="just" rtl="0"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In future studies, the model architecture could be </a:t>
            </a:r>
            <a:r>
              <a:rPr lang="en-US" sz="2800" dirty="0">
                <a:solidFill>
                  <a:srgbClr val="000000"/>
                </a:solidFill>
              </a:rPr>
              <a:t>modified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by adding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BiLSTM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layers and building an ensemble of pre-trained models from the BERT family to boost diagnostic accuracy.</a:t>
            </a:r>
            <a:endParaRPr lang="en-US" sz="2800" b="0" dirty="0">
              <a:effectLst/>
            </a:endParaRPr>
          </a:p>
          <a:p>
            <a:r>
              <a:rPr lang="en-US" sz="4000" dirty="0"/>
              <a:t/>
            </a:r>
            <a:br>
              <a:rPr lang="en-US" sz="4000" dirty="0"/>
            </a:br>
            <a:endParaRPr lang="en-GB" sz="9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947BD83-D13E-461A-A269-80FBBCE762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774568" y="34084972"/>
            <a:ext cx="9702087" cy="3588277"/>
          </a:xfrm>
        </p:spPr>
        <p:txBody>
          <a:bodyPr numCol="1" spcCol="457200"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References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[1] Shree, SR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Bhagya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, and H. S.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Sheshadri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. "Diagnosis of Alzheimer’s disease using rule based approach." (2016).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[2] Yang,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Kuo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, Emad A. Mohammed, and Behrouz H. Far. "Detection of Alzheimer's Disease Using Graph-Regularized Convolutional Neural Network Based on Structural Similarity Learning of Brain Magnetic Resonance Images." 2021 IEEE 22nd International Conference on Information Reuse and Integration for Data Science (IRI). IEEE, 2021.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[3] Shah,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Zehra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, et al. "Learning language and acoustic models for identifying Alzheimer’s dementia from speech." Frontiers in Computer Science 3 (2021): 624659.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[4] Dubois, Bruno,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Gaetane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 Picard, and Marie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Sarazin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. "Early detection of Alzheimer's disease: new diagnostic criteria." Dialogues in clinical neuroscience (2009).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[5]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Chien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, Yi-Wei, et al. "An automatic assessment system for Alzheimer’s disease based on speech using feature sequence generator and recurrent neural network." Scientific Reports 9.1 (2019): 19597.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[6</a:t>
            </a:r>
            <a:r>
              <a:rPr lang="en-US" sz="1350" dirty="0">
                <a:solidFill>
                  <a:srgbClr val="000000"/>
                </a:solidFill>
              </a:rPr>
              <a:t>] Li, </a:t>
            </a:r>
            <a:r>
              <a:rPr lang="en-US" sz="1350" dirty="0" err="1">
                <a:solidFill>
                  <a:srgbClr val="000000"/>
                </a:solidFill>
              </a:rPr>
              <a:t>Jinchao</a:t>
            </a:r>
            <a:r>
              <a:rPr lang="en-US" sz="1350" dirty="0">
                <a:solidFill>
                  <a:srgbClr val="000000"/>
                </a:solidFill>
              </a:rPr>
              <a:t>, et al. "A comparative study of acoustic and linguistic features classification for Alzheimer's disease detection." ICASSP 2021-2021 IEEE International Conference on Acoustics, Speech and Signal Processing (ICASSP). IEEE, 2021.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[</a:t>
            </a:r>
            <a:r>
              <a:rPr lang="en-US" sz="1400" dirty="0"/>
              <a:t>7] Becker, J. T., </a:t>
            </a:r>
            <a:r>
              <a:rPr lang="en-US" sz="1400" dirty="0" err="1"/>
              <a:t>Boller</a:t>
            </a:r>
            <a:r>
              <a:rPr lang="en-US" sz="1400" dirty="0"/>
              <a:t>, F., Lopez, O. L., Saxton, J., &amp; </a:t>
            </a:r>
            <a:r>
              <a:rPr lang="en-US" sz="1400" dirty="0" err="1"/>
              <a:t>McGonigle</a:t>
            </a:r>
            <a:r>
              <a:rPr lang="en-US" sz="1400" dirty="0"/>
              <a:t>, K. L. (1994). The natural history of Alzheimer's disease: description of study cohort and accuracy of diagnosis. Archives of Neurology, 51(6), 585-594. Grant: NIA AG03705 and AG05133</a:t>
            </a:r>
            <a:endParaRPr lang="en-US" sz="1350" b="1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[8</a:t>
            </a:r>
            <a:r>
              <a:rPr lang="en-US" sz="1350" dirty="0" smtClean="0">
                <a:solidFill>
                  <a:srgbClr val="000000"/>
                </a:solidFill>
              </a:rPr>
              <a:t>] </a:t>
            </a:r>
            <a:r>
              <a:rPr lang="en-US" sz="1350" dirty="0">
                <a:solidFill>
                  <a:srgbClr val="000000"/>
                </a:solidFill>
              </a:rPr>
              <a:t>Mahajan, Pranav, and </a:t>
            </a:r>
            <a:r>
              <a:rPr lang="en-US" sz="1350" dirty="0" err="1">
                <a:solidFill>
                  <a:srgbClr val="000000"/>
                </a:solidFill>
              </a:rPr>
              <a:t>Veeky</a:t>
            </a:r>
            <a:r>
              <a:rPr lang="en-US" sz="1350" dirty="0">
                <a:solidFill>
                  <a:srgbClr val="000000"/>
                </a:solidFill>
              </a:rPr>
              <a:t> Baths. "Acoustic and language based deep learning approaches for Alzheimer's dementia detection from spontaneous speech." Frontiers in Aging Neuroscience 13 (2021): 623607</a:t>
            </a:r>
            <a:r>
              <a:rPr lang="en-US" sz="1350" dirty="0" smtClean="0">
                <a:solidFill>
                  <a:srgbClr val="000000"/>
                </a:solidFill>
              </a:rPr>
              <a:t>.</a:t>
            </a:r>
            <a:endParaRPr lang="en-US" sz="1350" b="0" i="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dirty="0">
                <a:solidFill>
                  <a:srgbClr val="000000"/>
                </a:solidFill>
              </a:rPr>
              <a:t>[9] </a:t>
            </a:r>
            <a:r>
              <a:rPr lang="en-US" sz="1350" dirty="0" err="1">
                <a:solidFill>
                  <a:srgbClr val="000000"/>
                </a:solidFill>
              </a:rPr>
              <a:t>Balagopalan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, Aparna, et al. "To BERT or not to BERT: comparing speech and language-based approaches for Alzheimer's disease detection."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arXiv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 preprint arXiv:2008.01551 (2020).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[10] Liu, Ning, et al. "A transfer learning method for detecting Alzheimer's disease based on speech and natural language processing." Frontiers in Public Health 10 (2022): 772592.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1350" b="0" i="0" dirty="0" smtClean="0">
                <a:solidFill>
                  <a:srgbClr val="000000"/>
                </a:solidFill>
                <a:effectLst/>
              </a:rPr>
              <a:t>[11] Jack Morris, 2022, ‘Does Model Size Matter? A Comparison of BERT and </a:t>
            </a:r>
            <a:r>
              <a:rPr lang="en-US" sz="1350" b="0" i="0" dirty="0" err="1" smtClean="0">
                <a:solidFill>
                  <a:srgbClr val="000000"/>
                </a:solidFill>
                <a:effectLst/>
              </a:rPr>
              <a:t>DistilBERT</a:t>
            </a:r>
            <a:r>
              <a:rPr lang="en-US" sz="1350" b="0" i="0" dirty="0" smtClean="0">
                <a:solidFill>
                  <a:srgbClr val="000000"/>
                </a:solidFill>
                <a:effectLst/>
              </a:rPr>
              <a:t>’, Weights &amp; Biases, Oct 13, 2022</a:t>
            </a:r>
            <a:endParaRPr lang="en-US" sz="1350" dirty="0" smtClean="0">
              <a:solidFill>
                <a:srgbClr val="000000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974733B3-A1B0-9328-994C-534FEFF00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46778" y="41461281"/>
            <a:ext cx="9823635" cy="1184049"/>
          </a:xfrm>
        </p:spPr>
        <p:txBody>
          <a:bodyPr/>
          <a:lstStyle/>
          <a:p>
            <a:pPr algn="r"/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07ACB7A6-3CE5-2A68-B37C-FF8F21AF3446}"/>
              </a:ext>
            </a:extLst>
          </p:cNvPr>
          <p:cNvSpPr txBox="1">
            <a:spLocks/>
          </p:cNvSpPr>
          <p:nvPr/>
        </p:nvSpPr>
        <p:spPr>
          <a:xfrm>
            <a:off x="2053817" y="12815793"/>
            <a:ext cx="13082995" cy="2755973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rtl="0" fontAlgn="base">
              <a:spcAft>
                <a:spcPts val="500"/>
              </a:spcAft>
            </a:pPr>
            <a:r>
              <a:rPr lang="en-US" sz="2800" b="0" i="0" u="none" strike="noStrike" dirty="0">
                <a:solidFill>
                  <a:srgbClr val="1C1C1C"/>
                </a:solidFill>
                <a:effectLst/>
              </a:rPr>
              <a:t>  </a:t>
            </a:r>
            <a:endParaRPr lang="en-GB" sz="2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FB623A7A-41CA-5AF3-0C9F-680133C75B6D}"/>
              </a:ext>
            </a:extLst>
          </p:cNvPr>
          <p:cNvGrpSpPr/>
          <p:nvPr/>
        </p:nvGrpSpPr>
        <p:grpSpPr>
          <a:xfrm>
            <a:off x="1684029" y="13169918"/>
            <a:ext cx="15769175" cy="2001732"/>
            <a:chOff x="15735194" y="9219512"/>
            <a:chExt cx="13697249" cy="20017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09BC89-C69F-22E9-C713-40023BAA0A54}"/>
                </a:ext>
              </a:extLst>
            </p:cNvPr>
            <p:cNvGrpSpPr/>
            <p:nvPr/>
          </p:nvGrpSpPr>
          <p:grpSpPr>
            <a:xfrm>
              <a:off x="15735194" y="9219512"/>
              <a:ext cx="13697249" cy="1904536"/>
              <a:chOff x="15683249" y="9140624"/>
              <a:chExt cx="12839131" cy="230910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10E13BE-A3FE-511F-E27C-E773DDD44EAF}"/>
                  </a:ext>
                </a:extLst>
              </p:cNvPr>
              <p:cNvSpPr txBox="1"/>
              <p:nvPr/>
            </p:nvSpPr>
            <p:spPr>
              <a:xfrm>
                <a:off x="15955522" y="9605809"/>
                <a:ext cx="5240152" cy="123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accent1"/>
                    </a:solidFill>
                  </a:rPr>
                  <a:t>$2.8 Trillion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8E87128-04C8-C87B-3D06-D1B471E5846C}"/>
                  </a:ext>
                </a:extLst>
              </p:cNvPr>
              <p:cNvSpPr txBox="1"/>
              <p:nvPr/>
            </p:nvSpPr>
            <p:spPr>
              <a:xfrm>
                <a:off x="15683249" y="10618727"/>
                <a:ext cx="40310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Projected annual expense for Alzheimer’s Disease in 2030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BAF7BC8-1201-CF7E-7FEE-494F688D250F}"/>
                  </a:ext>
                </a:extLst>
              </p:cNvPr>
              <p:cNvSpPr txBox="1"/>
              <p:nvPr/>
            </p:nvSpPr>
            <p:spPr>
              <a:xfrm>
                <a:off x="21809530" y="9150563"/>
                <a:ext cx="2071113" cy="123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accent1"/>
                    </a:solidFill>
                  </a:rPr>
                  <a:t>25%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58623A5-B7D4-6FFA-6FFF-E38289CFEC7F}"/>
                  </a:ext>
                </a:extLst>
              </p:cNvPr>
              <p:cNvSpPr txBox="1"/>
              <p:nvPr/>
            </p:nvSpPr>
            <p:spPr>
              <a:xfrm>
                <a:off x="20461872" y="10123719"/>
                <a:ext cx="37321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of Vietnam’s population will be over 65 in 2050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CF5B563-957F-02A1-4704-6A08CA7F4FDF}"/>
                  </a:ext>
                </a:extLst>
              </p:cNvPr>
              <p:cNvSpPr txBox="1"/>
              <p:nvPr/>
            </p:nvSpPr>
            <p:spPr>
              <a:xfrm>
                <a:off x="25871439" y="9140624"/>
                <a:ext cx="2071113" cy="123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chemeClr val="accent1"/>
                    </a:solidFill>
                  </a:rPr>
                  <a:t>75%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D1BE24-3890-7C71-6475-948B5C9C23DA}"/>
                  </a:ext>
                </a:extLst>
              </p:cNvPr>
              <p:cNvSpPr txBox="1"/>
              <p:nvPr/>
            </p:nvSpPr>
            <p:spPr>
              <a:xfrm>
                <a:off x="24790254" y="10124796"/>
                <a:ext cx="37321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of Vietnamese patients do not receive timely diagnosis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F85287B-6C9F-0FE8-B4C6-CBD07BE1DCE6}"/>
                </a:ext>
              </a:extLst>
            </p:cNvPr>
            <p:cNvSpPr txBox="1"/>
            <p:nvPr/>
          </p:nvSpPr>
          <p:spPr>
            <a:xfrm>
              <a:off x="19640313" y="10744190"/>
              <a:ext cx="641585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/>
                <a:t>Figure 1</a:t>
              </a:r>
              <a:r>
                <a:rPr lang="en-US" sz="2300" dirty="0"/>
                <a:t>. Alzheimer’s </a:t>
              </a:r>
              <a:r>
                <a:rPr lang="en-US" sz="2500" dirty="0"/>
                <a:t>Disease</a:t>
              </a:r>
              <a:r>
                <a:rPr lang="en-US" sz="2300" dirty="0"/>
                <a:t> by the numbers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0F664EC1-6900-329B-631B-FBC848E6D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34011"/>
              </p:ext>
            </p:extLst>
          </p:nvPr>
        </p:nvGraphicFramePr>
        <p:xfrm>
          <a:off x="9208401" y="19627183"/>
          <a:ext cx="7952099" cy="4958080"/>
        </p:xfrm>
        <a:graphic>
          <a:graphicData uri="http://schemas.openxmlformats.org/drawingml/2006/table">
            <a:tbl>
              <a:tblPr/>
              <a:tblGrid>
                <a:gridCol w="3062014">
                  <a:extLst>
                    <a:ext uri="{9D8B030D-6E8A-4147-A177-3AD203B41FA5}">
                      <a16:colId xmlns:a16="http://schemas.microsoft.com/office/drawing/2014/main" xmlns="" val="1539910371"/>
                    </a:ext>
                  </a:extLst>
                </a:gridCol>
                <a:gridCol w="4890085">
                  <a:extLst>
                    <a:ext uri="{9D8B030D-6E8A-4147-A177-3AD203B41FA5}">
                      <a16:colId xmlns:a16="http://schemas.microsoft.com/office/drawing/2014/main" xmlns="" val="3305798881"/>
                    </a:ext>
                  </a:extLst>
                </a:gridCol>
              </a:tblGrid>
              <a:tr h="4547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DAF8"/>
                          </a:highlight>
                          <a:latin typeface="+mn-lt"/>
                        </a:rPr>
                        <a:t>Library name</a:t>
                      </a:r>
                      <a:endParaRPr lang="en-US" sz="2200" dirty="0">
                        <a:effectLst/>
                        <a:highlight>
                          <a:srgbClr val="C9DAF8"/>
                        </a:highlight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9DAF8"/>
                          </a:highlight>
                          <a:latin typeface="+mn-lt"/>
                        </a:rPr>
                        <a:t>Stage of use</a:t>
                      </a:r>
                      <a:endParaRPr lang="en-US" sz="2200" dirty="0">
                        <a:effectLst/>
                        <a:highlight>
                          <a:srgbClr val="C9DAF8"/>
                        </a:highlight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736290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preprocessing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3864695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numpy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preprocessing, Model training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7965432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pandas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preprocessing, Model training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9984086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Tensorflow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training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9454060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PyTorch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training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7182882"/>
                  </a:ext>
                </a:extLst>
              </a:tr>
              <a:tr h="784484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sklearn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preprocessing, Model training, Results extraction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941650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keras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training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2092397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matplotib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Results extraction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6287814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seaborn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Results extraction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4643077"/>
                  </a:ext>
                </a:extLst>
              </a:tr>
            </a:tbl>
          </a:graphicData>
        </a:graphic>
      </p:graphicFrame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73124BF1-7E88-F1BB-9296-A24A2A78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27065" y="19499946"/>
            <a:ext cx="53317514" cy="7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1FD07E-3E9A-50AC-C558-37234DC34361}"/>
              </a:ext>
            </a:extLst>
          </p:cNvPr>
          <p:cNvSpPr txBox="1"/>
          <p:nvPr/>
        </p:nvSpPr>
        <p:spPr>
          <a:xfrm>
            <a:off x="9208401" y="18792223"/>
            <a:ext cx="755789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b="1" i="0" dirty="0">
                <a:effectLst/>
              </a:rPr>
              <a:t>Table 1.</a:t>
            </a:r>
            <a:r>
              <a:rPr lang="en-US" sz="2300" b="0" i="0" dirty="0">
                <a:effectLst/>
              </a:rPr>
              <a:t> List of employed libraries for the project and their specific stages of use</a:t>
            </a:r>
            <a:endParaRPr lang="en-US" sz="23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7CDDFF-7D10-4D6D-13F5-4104E8FAF856}"/>
              </a:ext>
            </a:extLst>
          </p:cNvPr>
          <p:cNvSpPr txBox="1"/>
          <p:nvPr/>
        </p:nvSpPr>
        <p:spPr>
          <a:xfrm>
            <a:off x="2083678" y="20476960"/>
            <a:ext cx="5804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 different datasets were employed for 3 different stages (see Table 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E9E0E0-5D0D-6625-C832-26C0B8831D68}"/>
              </a:ext>
            </a:extLst>
          </p:cNvPr>
          <p:cNvSpPr txBox="1"/>
          <p:nvPr/>
        </p:nvSpPr>
        <p:spPr>
          <a:xfrm>
            <a:off x="2053461" y="22074268"/>
            <a:ext cx="5388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solidFill>
                <a:srgbClr val="000000"/>
              </a:solidFill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</a:rPr>
              <a:t>Exclude non-natural text and pad (add) or truncate (exclude) tokens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F1AEDFD-21F4-2332-ACB3-71F0EB09D807}"/>
              </a:ext>
            </a:extLst>
          </p:cNvPr>
          <p:cNvSpPr txBox="1"/>
          <p:nvPr/>
        </p:nvSpPr>
        <p:spPr>
          <a:xfrm>
            <a:off x="2076391" y="25056280"/>
            <a:ext cx="6085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</a:rPr>
              <a:t>The dataset was split into 2 subsets: the training set and the validation/test 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9A3F0E-6673-3BF1-8B11-014C5BDA80DB}"/>
              </a:ext>
            </a:extLst>
          </p:cNvPr>
          <p:cNvSpPr txBox="1"/>
          <p:nvPr/>
        </p:nvSpPr>
        <p:spPr>
          <a:xfrm>
            <a:off x="2253959" y="27203427"/>
            <a:ext cx="548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2.4. Model &amp; Hyperparameters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4B9C5D-4730-D5CE-FE6F-C0B4C35687EF}"/>
              </a:ext>
            </a:extLst>
          </p:cNvPr>
          <p:cNvSpPr txBox="1"/>
          <p:nvPr/>
        </p:nvSpPr>
        <p:spPr>
          <a:xfrm>
            <a:off x="9208401" y="24875620"/>
            <a:ext cx="760163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600"/>
              </a:spcAft>
            </a:pPr>
            <a:r>
              <a:rPr lang="en-US" sz="2300" b="1" i="0" dirty="0">
                <a:effectLst/>
              </a:rPr>
              <a:t>Table 2.</a:t>
            </a:r>
            <a:r>
              <a:rPr lang="en-US" sz="2300" b="0" i="0" dirty="0">
                <a:effectLst/>
              </a:rPr>
              <a:t> </a:t>
            </a:r>
            <a:r>
              <a:rPr lang="en-US" sz="2300" b="0" i="0" u="none" strike="noStrike" dirty="0">
                <a:solidFill>
                  <a:srgbClr val="000000"/>
                </a:solidFill>
                <a:effectLst/>
              </a:rPr>
              <a:t>BERT-series models with their hyperparameters</a:t>
            </a:r>
            <a:endParaRPr lang="en-US" sz="2300" b="0" dirty="0">
              <a:effectLst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BADF7312-F57C-37F6-60E6-CF8ECE5E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6697"/>
              </p:ext>
            </p:extLst>
          </p:nvPr>
        </p:nvGraphicFramePr>
        <p:xfrm>
          <a:off x="9208401" y="25470992"/>
          <a:ext cx="7936423" cy="2193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99">
                  <a:extLst>
                    <a:ext uri="{9D8B030D-6E8A-4147-A177-3AD203B41FA5}">
                      <a16:colId xmlns:a16="http://schemas.microsoft.com/office/drawing/2014/main" xmlns="" val="200197068"/>
                    </a:ext>
                  </a:extLst>
                </a:gridCol>
                <a:gridCol w="874110">
                  <a:extLst>
                    <a:ext uri="{9D8B030D-6E8A-4147-A177-3AD203B41FA5}">
                      <a16:colId xmlns:a16="http://schemas.microsoft.com/office/drawing/2014/main" xmlns="" val="2760996561"/>
                    </a:ext>
                  </a:extLst>
                </a:gridCol>
                <a:gridCol w="1471219">
                  <a:extLst>
                    <a:ext uri="{9D8B030D-6E8A-4147-A177-3AD203B41FA5}">
                      <a16:colId xmlns:a16="http://schemas.microsoft.com/office/drawing/2014/main" xmlns="" val="273441949"/>
                    </a:ext>
                  </a:extLst>
                </a:gridCol>
                <a:gridCol w="1312880">
                  <a:extLst>
                    <a:ext uri="{9D8B030D-6E8A-4147-A177-3AD203B41FA5}">
                      <a16:colId xmlns:a16="http://schemas.microsoft.com/office/drawing/2014/main" xmlns="" val="1145794867"/>
                    </a:ext>
                  </a:extLst>
                </a:gridCol>
                <a:gridCol w="1156449">
                  <a:extLst>
                    <a:ext uri="{9D8B030D-6E8A-4147-A177-3AD203B41FA5}">
                      <a16:colId xmlns:a16="http://schemas.microsoft.com/office/drawing/2014/main" xmlns="" val="2363832893"/>
                    </a:ext>
                  </a:extLst>
                </a:gridCol>
                <a:gridCol w="1309066">
                  <a:extLst>
                    <a:ext uri="{9D8B030D-6E8A-4147-A177-3AD203B41FA5}">
                      <a16:colId xmlns:a16="http://schemas.microsoft.com/office/drawing/2014/main" xmlns="" val="630282851"/>
                    </a:ext>
                  </a:extLst>
                </a:gridCol>
              </a:tblGrid>
              <a:tr h="496388">
                <a:tc>
                  <a:txBody>
                    <a:bodyPr/>
                    <a:lstStyle/>
                    <a:p>
                      <a:endParaRPr lang="en-US" sz="2000" b="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BERT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DistilBERT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RoBERTa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ALBERT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DeBERTa</a:t>
                      </a:r>
                      <a:endParaRPr lang="en-US" sz="20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554037"/>
                  </a:ext>
                </a:extLst>
              </a:tr>
              <a:tr h="395716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+mn-lt"/>
                        </a:rPr>
                        <a:t>Batch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1764854"/>
                  </a:ext>
                </a:extLst>
              </a:tr>
              <a:tr h="395716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+mn-lt"/>
                        </a:rPr>
                        <a:t>Epoch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+mn-lt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69060192"/>
                  </a:ext>
                </a:extLst>
              </a:tr>
              <a:tr h="700113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+mn-lt"/>
                        </a:rPr>
                        <a:t>Learning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7285366"/>
                  </a:ext>
                </a:extLst>
              </a:tr>
            </a:tbl>
          </a:graphicData>
        </a:graphic>
      </p:graphicFrame>
      <p:pic>
        <p:nvPicPr>
          <p:cNvPr id="1039" name="Picture 15">
            <a:extLst>
              <a:ext uri="{FF2B5EF4-FFF2-40B4-BE49-F238E27FC236}">
                <a16:creationId xmlns:a16="http://schemas.microsoft.com/office/drawing/2014/main" xmlns="" id="{F6C872DD-433B-CB5B-1587-5DF1078A7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4" b="25210"/>
          <a:stretch/>
        </p:blipFill>
        <p:spPr bwMode="auto">
          <a:xfrm>
            <a:off x="2080624" y="28017004"/>
            <a:ext cx="15064199" cy="364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9EBFE18-FFDF-1789-A997-4AB60CFC2183}"/>
              </a:ext>
            </a:extLst>
          </p:cNvPr>
          <p:cNvSpPr txBox="1"/>
          <p:nvPr/>
        </p:nvSpPr>
        <p:spPr>
          <a:xfrm>
            <a:off x="6781202" y="31658066"/>
            <a:ext cx="70476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i="0" dirty="0">
                <a:effectLst/>
              </a:rPr>
              <a:t>Figure </a:t>
            </a:r>
            <a:r>
              <a:rPr lang="en-US" sz="2300" b="1" dirty="0"/>
              <a:t>2</a:t>
            </a:r>
            <a:r>
              <a:rPr lang="en-US" sz="2300" b="1" i="0" dirty="0">
                <a:effectLst/>
              </a:rPr>
              <a:t>. </a:t>
            </a:r>
            <a:r>
              <a:rPr lang="en-US" sz="2300" b="0" i="0" dirty="0">
                <a:effectLst/>
              </a:rPr>
              <a:t>General Predictive Models Architecture</a:t>
            </a:r>
            <a:endParaRPr lang="en-US" sz="23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1CB005D-7BA2-DC00-B09E-99490D042204}"/>
              </a:ext>
            </a:extLst>
          </p:cNvPr>
          <p:cNvSpPr txBox="1"/>
          <p:nvPr/>
        </p:nvSpPr>
        <p:spPr>
          <a:xfrm>
            <a:off x="2090435" y="31743336"/>
            <a:ext cx="448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Optimization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5AC66A81-3068-4106-60CD-26C9C2D51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67020"/>
              </p:ext>
            </p:extLst>
          </p:nvPr>
        </p:nvGraphicFramePr>
        <p:xfrm>
          <a:off x="18926042" y="9853498"/>
          <a:ext cx="9550613" cy="443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580">
                  <a:extLst>
                    <a:ext uri="{9D8B030D-6E8A-4147-A177-3AD203B41FA5}">
                      <a16:colId xmlns:a16="http://schemas.microsoft.com/office/drawing/2014/main" xmlns="" val="3491604327"/>
                    </a:ext>
                  </a:extLst>
                </a:gridCol>
                <a:gridCol w="1660288">
                  <a:extLst>
                    <a:ext uri="{9D8B030D-6E8A-4147-A177-3AD203B41FA5}">
                      <a16:colId xmlns:a16="http://schemas.microsoft.com/office/drawing/2014/main" xmlns="" val="465064407"/>
                    </a:ext>
                  </a:extLst>
                </a:gridCol>
                <a:gridCol w="1682501">
                  <a:extLst>
                    <a:ext uri="{9D8B030D-6E8A-4147-A177-3AD203B41FA5}">
                      <a16:colId xmlns:a16="http://schemas.microsoft.com/office/drawing/2014/main" xmlns="" val="1539053445"/>
                    </a:ext>
                  </a:extLst>
                </a:gridCol>
                <a:gridCol w="1949035">
                  <a:extLst>
                    <a:ext uri="{9D8B030D-6E8A-4147-A177-3AD203B41FA5}">
                      <a16:colId xmlns:a16="http://schemas.microsoft.com/office/drawing/2014/main" xmlns="" val="2078012161"/>
                    </a:ext>
                  </a:extLst>
                </a:gridCol>
                <a:gridCol w="1599209">
                  <a:extLst>
                    <a:ext uri="{9D8B030D-6E8A-4147-A177-3AD203B41FA5}">
                      <a16:colId xmlns:a16="http://schemas.microsoft.com/office/drawing/2014/main" xmlns="" val="2748774902"/>
                    </a:ext>
                  </a:extLst>
                </a:gridCol>
              </a:tblGrid>
              <a:tr h="828963">
                <a:tc>
                  <a:txBody>
                    <a:bodyPr/>
                    <a:lstStyle/>
                    <a:p>
                      <a:r>
                        <a:rPr lang="en-US" sz="2300" b="1" dirty="0"/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Accuracy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839030"/>
                  </a:ext>
                </a:extLst>
              </a:tr>
              <a:tr h="561614">
                <a:tc>
                  <a:txBody>
                    <a:bodyPr/>
                    <a:lstStyle/>
                    <a:p>
                      <a:r>
                        <a:rPr lang="en-US" sz="2300" b="1" dirty="0"/>
                        <a:t>BERT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532625"/>
                  </a:ext>
                </a:extLst>
              </a:tr>
              <a:tr h="828963">
                <a:tc>
                  <a:txBody>
                    <a:bodyPr/>
                    <a:lstStyle/>
                    <a:p>
                      <a:r>
                        <a:rPr lang="en-US" sz="2300" b="1" dirty="0" err="1">
                          <a:solidFill>
                            <a:schemeClr val="bg1"/>
                          </a:solidFill>
                        </a:rPr>
                        <a:t>DistilBERT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537181"/>
                  </a:ext>
                </a:extLst>
              </a:tr>
              <a:tr h="828963">
                <a:tc>
                  <a:txBody>
                    <a:bodyPr/>
                    <a:lstStyle/>
                    <a:p>
                      <a:r>
                        <a:rPr lang="en-US" sz="2300" b="1"/>
                        <a:t>RoBERTa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1727724"/>
                  </a:ext>
                </a:extLst>
              </a:tr>
              <a:tr h="561614">
                <a:tc>
                  <a:txBody>
                    <a:bodyPr/>
                    <a:lstStyle/>
                    <a:p>
                      <a:r>
                        <a:rPr lang="en-US" sz="2300" b="1"/>
                        <a:t>ALBERT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239253"/>
                  </a:ext>
                </a:extLst>
              </a:tr>
              <a:tr h="828963">
                <a:tc>
                  <a:txBody>
                    <a:bodyPr/>
                    <a:lstStyle/>
                    <a:p>
                      <a:r>
                        <a:rPr lang="en-US" sz="2300" b="1" dirty="0" err="1"/>
                        <a:t>DeBERTa</a:t>
                      </a:r>
                      <a:endParaRPr lang="en-US" sz="23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1476140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3F9D141-8B19-798E-36CA-0BAAF361E94B}"/>
              </a:ext>
            </a:extLst>
          </p:cNvPr>
          <p:cNvSpPr txBox="1"/>
          <p:nvPr/>
        </p:nvSpPr>
        <p:spPr>
          <a:xfrm>
            <a:off x="18774568" y="9026146"/>
            <a:ext cx="904790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b="1" i="0" dirty="0">
                <a:effectLst/>
              </a:rPr>
              <a:t> Table 3.</a:t>
            </a:r>
            <a:r>
              <a:rPr lang="en-US" sz="2300" b="0" i="0" dirty="0">
                <a:effectLst/>
              </a:rPr>
              <a:t> Evaluation of 5 models’ performance on the validation set</a:t>
            </a:r>
            <a:endParaRPr lang="en-US" sz="23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0525AE2-3E71-372B-3C9B-694A2E9B24B9}"/>
              </a:ext>
            </a:extLst>
          </p:cNvPr>
          <p:cNvGrpSpPr/>
          <p:nvPr/>
        </p:nvGrpSpPr>
        <p:grpSpPr>
          <a:xfrm>
            <a:off x="18774568" y="14595891"/>
            <a:ext cx="9846569" cy="3155068"/>
            <a:chOff x="18774568" y="15257205"/>
            <a:chExt cx="9846569" cy="315506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7C5344C-F31C-98FC-07AF-AC6AFF43A562}"/>
                </a:ext>
              </a:extLst>
            </p:cNvPr>
            <p:cNvSpPr txBox="1"/>
            <p:nvPr/>
          </p:nvSpPr>
          <p:spPr>
            <a:xfrm>
              <a:off x="18774569" y="15257205"/>
              <a:ext cx="98465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0" i="0" u="none" strike="noStrike" dirty="0">
                  <a:effectLst/>
                </a:rPr>
                <a:t>Among 5 models constructed to diagnose early Alzheimer, </a:t>
              </a:r>
              <a:r>
                <a:rPr lang="en-US" sz="2800" b="0" i="0" u="none" strike="noStrike" dirty="0" err="1">
                  <a:effectLst/>
                </a:rPr>
                <a:t>DistilBERT</a:t>
              </a:r>
              <a:r>
                <a:rPr lang="en-US" sz="2800" b="0" i="0" u="none" strike="noStrike" dirty="0">
                  <a:effectLst/>
                </a:rPr>
                <a:t> demonstrated the best performance with an accuracy of 77% and a F1 score of 79%. </a:t>
              </a:r>
              <a:endParaRPr lang="en-US" sz="2800" b="0" dirty="0">
                <a:effectLst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6030A9C-09AB-C15C-31E5-24335E846E34}"/>
                </a:ext>
              </a:extLst>
            </p:cNvPr>
            <p:cNvSpPr txBox="1"/>
            <p:nvPr/>
          </p:nvSpPr>
          <p:spPr>
            <a:xfrm>
              <a:off x="18774568" y="16596391"/>
              <a:ext cx="984656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/>
            </a:p>
            <a:p>
              <a:pPr algn="just"/>
              <a:r>
                <a:rPr lang="en-US" sz="2800" dirty="0"/>
                <a:t>The results show that the highest precision of the model in predicting Alzheimer's patients is 83% with 39 accurate and 9 inaccurate predictions.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722A879-04D1-9AEB-2764-67988EDA6864}"/>
              </a:ext>
            </a:extLst>
          </p:cNvPr>
          <p:cNvGrpSpPr/>
          <p:nvPr/>
        </p:nvGrpSpPr>
        <p:grpSpPr>
          <a:xfrm>
            <a:off x="18797501" y="17861551"/>
            <a:ext cx="9823635" cy="8697798"/>
            <a:chOff x="19903300" y="24168568"/>
            <a:chExt cx="8573355" cy="770794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54CA936D-BC05-D716-D8DB-7214E9BC3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3300" y="24168568"/>
              <a:ext cx="8573355" cy="708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0D0DB11-1AFF-6464-CE29-61D44ED685B4}"/>
                </a:ext>
              </a:extLst>
            </p:cNvPr>
            <p:cNvSpPr txBox="1"/>
            <p:nvPr/>
          </p:nvSpPr>
          <p:spPr>
            <a:xfrm>
              <a:off x="20541829" y="31430232"/>
              <a:ext cx="7697110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i="0" dirty="0">
                  <a:effectLst/>
                </a:rPr>
                <a:t>Figure 3. </a:t>
              </a:r>
              <a:r>
                <a:rPr lang="en-US" sz="2300" b="0" i="0" u="none" strike="noStrike" dirty="0">
                  <a:solidFill>
                    <a:srgbClr val="000000"/>
                  </a:solidFill>
                  <a:effectLst/>
                </a:rPr>
                <a:t>Real prediction results of the fine-tuned model</a:t>
              </a:r>
              <a:endParaRPr lang="en-US" sz="23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75F2E48D-3D2E-1214-FA1C-F145020C6BE8}"/>
                </a:ext>
              </a:extLst>
            </p:cNvPr>
            <p:cNvGrpSpPr/>
            <p:nvPr/>
          </p:nvGrpSpPr>
          <p:grpSpPr>
            <a:xfrm>
              <a:off x="20796209" y="24458888"/>
              <a:ext cx="6271806" cy="5740053"/>
              <a:chOff x="20796209" y="24458888"/>
              <a:chExt cx="6271806" cy="574005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2F6E0A3-8536-C404-3F7F-23162C78E47D}"/>
                  </a:ext>
                </a:extLst>
              </p:cNvPr>
              <p:cNvGrpSpPr/>
              <p:nvPr/>
            </p:nvGrpSpPr>
            <p:grpSpPr>
              <a:xfrm>
                <a:off x="20796209" y="24458889"/>
                <a:ext cx="3135903" cy="2862224"/>
                <a:chOff x="22987024" y="24197481"/>
                <a:chExt cx="3115733" cy="282887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4B729AD2-B065-9435-CF34-B780794B0FA2}"/>
                    </a:ext>
                  </a:extLst>
                </p:cNvPr>
                <p:cNvSpPr/>
                <p:nvPr/>
              </p:nvSpPr>
              <p:spPr>
                <a:xfrm>
                  <a:off x="22987024" y="24197481"/>
                  <a:ext cx="3115733" cy="2828874"/>
                </a:xfrm>
                <a:prstGeom prst="rect">
                  <a:avLst/>
                </a:prstGeom>
                <a:solidFill>
                  <a:srgbClr val="08306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55501FB1-F5F6-42FC-48A6-D3A1D473BBC2}"/>
                    </a:ext>
                  </a:extLst>
                </p:cNvPr>
                <p:cNvSpPr txBox="1"/>
                <p:nvPr/>
              </p:nvSpPr>
              <p:spPr>
                <a:xfrm>
                  <a:off x="24251254" y="25356501"/>
                  <a:ext cx="5575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</a:rPr>
                    <a:t>20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184AF534-9C7D-E380-03BD-6AADA436D746}"/>
                  </a:ext>
                </a:extLst>
              </p:cNvPr>
              <p:cNvGrpSpPr/>
              <p:nvPr/>
            </p:nvGrpSpPr>
            <p:grpSpPr>
              <a:xfrm>
                <a:off x="23932112" y="24458888"/>
                <a:ext cx="3135903" cy="2882307"/>
                <a:chOff x="20103424" y="24867785"/>
                <a:chExt cx="3135903" cy="290308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04EFCEDD-C7FE-5DBD-207D-D482763DB8F8}"/>
                    </a:ext>
                  </a:extLst>
                </p:cNvPr>
                <p:cNvSpPr/>
                <p:nvPr/>
              </p:nvSpPr>
              <p:spPr>
                <a:xfrm>
                  <a:off x="20103424" y="24867785"/>
                  <a:ext cx="3135903" cy="2903084"/>
                </a:xfrm>
                <a:prstGeom prst="rect">
                  <a:avLst/>
                </a:prstGeom>
                <a:solidFill>
                  <a:srgbClr val="F7FB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FDF3F9B5-235F-37AE-4A48-27E00F4AA9E7}"/>
                    </a:ext>
                  </a:extLst>
                </p:cNvPr>
                <p:cNvSpPr txBox="1"/>
                <p:nvPr/>
              </p:nvSpPr>
              <p:spPr>
                <a:xfrm>
                  <a:off x="21470015" y="26039013"/>
                  <a:ext cx="402720" cy="532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4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C8AB8549-C516-CD04-8128-97EB13659825}"/>
                  </a:ext>
                </a:extLst>
              </p:cNvPr>
              <p:cNvGrpSpPr/>
              <p:nvPr/>
            </p:nvGrpSpPr>
            <p:grpSpPr>
              <a:xfrm>
                <a:off x="23932112" y="27341195"/>
                <a:ext cx="3135902" cy="2857746"/>
                <a:chOff x="22987025" y="24212903"/>
                <a:chExt cx="3115733" cy="282887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FE3F7040-94B8-0314-E6DA-E885A5980C6C}"/>
                    </a:ext>
                  </a:extLst>
                </p:cNvPr>
                <p:cNvSpPr/>
                <p:nvPr/>
              </p:nvSpPr>
              <p:spPr>
                <a:xfrm>
                  <a:off x="22987025" y="24212903"/>
                  <a:ext cx="3115733" cy="2828874"/>
                </a:xfrm>
                <a:prstGeom prst="rect">
                  <a:avLst/>
                </a:prstGeom>
                <a:solidFill>
                  <a:srgbClr val="08408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9D626D08-F81C-749C-A7D5-5AF430E48D0E}"/>
                    </a:ext>
                  </a:extLst>
                </p:cNvPr>
                <p:cNvSpPr txBox="1"/>
                <p:nvPr/>
              </p:nvSpPr>
              <p:spPr>
                <a:xfrm>
                  <a:off x="24266101" y="25366626"/>
                  <a:ext cx="5575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</a:rPr>
                    <a:t>19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9D24D785-79C4-DAF8-51AD-92D9CAD1CD58}"/>
                  </a:ext>
                </a:extLst>
              </p:cNvPr>
              <p:cNvGrpSpPr/>
              <p:nvPr/>
            </p:nvGrpSpPr>
            <p:grpSpPr>
              <a:xfrm>
                <a:off x="20796210" y="27333644"/>
                <a:ext cx="3135900" cy="2865297"/>
                <a:chOff x="20103424" y="24587471"/>
                <a:chExt cx="3135903" cy="290308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4EC078BD-E9D0-B375-3B18-69E104327447}"/>
                    </a:ext>
                  </a:extLst>
                </p:cNvPr>
                <p:cNvSpPr/>
                <p:nvPr/>
              </p:nvSpPr>
              <p:spPr>
                <a:xfrm>
                  <a:off x="20103424" y="24587471"/>
                  <a:ext cx="3135903" cy="2903084"/>
                </a:xfrm>
                <a:prstGeom prst="rect">
                  <a:avLst/>
                </a:prstGeom>
                <a:solidFill>
                  <a:srgbClr val="EAF3F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270A0347-1AF2-D26B-E196-C29E192F3D42}"/>
                    </a:ext>
                  </a:extLst>
                </p:cNvPr>
                <p:cNvSpPr txBox="1"/>
                <p:nvPr/>
              </p:nvSpPr>
              <p:spPr>
                <a:xfrm>
                  <a:off x="21450697" y="25778832"/>
                  <a:ext cx="402720" cy="532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5</a:t>
                  </a:r>
                </a:p>
              </p:txBody>
            </p:sp>
          </p:grpSp>
        </p:grpSp>
      </p:grp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xmlns="" id="{77AE54CC-425D-2127-5928-E058DB99F1A7}"/>
              </a:ext>
            </a:extLst>
          </p:cNvPr>
          <p:cNvSpPr txBox="1">
            <a:spLocks/>
          </p:cNvSpPr>
          <p:nvPr/>
        </p:nvSpPr>
        <p:spPr>
          <a:xfrm>
            <a:off x="1798558" y="35369434"/>
            <a:ext cx="15937460" cy="5792151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000" b="1" dirty="0"/>
              <a:t>Acknowledgements</a:t>
            </a:r>
          </a:p>
          <a:p>
            <a:pPr algn="just"/>
            <a:endParaRPr lang="en-US" sz="2800" dirty="0">
              <a:solidFill>
                <a:srgbClr val="1C1C1C"/>
              </a:solidFill>
            </a:endParaRPr>
          </a:p>
          <a:p>
            <a:pPr algn="just"/>
            <a:endParaRPr lang="en-GB" sz="2300" dirty="0"/>
          </a:p>
          <a:p>
            <a:pPr algn="just"/>
            <a:endParaRPr lang="en-GB" sz="90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F338D122-2A91-D03B-EFCF-A4769DBA3DCC}"/>
              </a:ext>
            </a:extLst>
          </p:cNvPr>
          <p:cNvSpPr/>
          <p:nvPr/>
        </p:nvSpPr>
        <p:spPr>
          <a:xfrm>
            <a:off x="18582074" y="7756080"/>
            <a:ext cx="10278949" cy="19100187"/>
          </a:xfrm>
          <a:prstGeom prst="roundRect">
            <a:avLst>
              <a:gd name="adj" fmla="val 9102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6972A7F7-3FFB-B0FC-F578-23E5CA099372}"/>
              </a:ext>
            </a:extLst>
          </p:cNvPr>
          <p:cNvSpPr/>
          <p:nvPr/>
        </p:nvSpPr>
        <p:spPr>
          <a:xfrm>
            <a:off x="1842239" y="35104106"/>
            <a:ext cx="16072843" cy="5427141"/>
          </a:xfrm>
          <a:prstGeom prst="roundRect">
            <a:avLst>
              <a:gd name="adj" fmla="val 1117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C1F9911A-3309-ED48-3271-55418458D77F}"/>
              </a:ext>
            </a:extLst>
          </p:cNvPr>
          <p:cNvSpPr/>
          <p:nvPr/>
        </p:nvSpPr>
        <p:spPr>
          <a:xfrm>
            <a:off x="1815575" y="7796808"/>
            <a:ext cx="16072843" cy="7732727"/>
          </a:xfrm>
          <a:prstGeom prst="roundRect">
            <a:avLst>
              <a:gd name="adj" fmla="val 1117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382D1F9D-873D-9280-6B52-FBF7A2E76500}"/>
              </a:ext>
            </a:extLst>
          </p:cNvPr>
          <p:cNvSpPr/>
          <p:nvPr/>
        </p:nvSpPr>
        <p:spPr>
          <a:xfrm>
            <a:off x="18529476" y="27406778"/>
            <a:ext cx="10331548" cy="6097750"/>
          </a:xfrm>
          <a:prstGeom prst="roundRect">
            <a:avLst>
              <a:gd name="adj" fmla="val 1117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46606EAF-A036-E394-3ABC-849060190396}"/>
              </a:ext>
            </a:extLst>
          </p:cNvPr>
          <p:cNvSpPr/>
          <p:nvPr/>
        </p:nvSpPr>
        <p:spPr>
          <a:xfrm>
            <a:off x="18492196" y="34206231"/>
            <a:ext cx="10331548" cy="6250370"/>
          </a:xfrm>
          <a:prstGeom prst="roundRect">
            <a:avLst>
              <a:gd name="adj" fmla="val 1117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xmlns="" id="{8A8CC02A-D54A-9278-0100-EE7279E569F0}"/>
              </a:ext>
            </a:extLst>
          </p:cNvPr>
          <p:cNvSpPr txBox="1">
            <a:spLocks/>
          </p:cNvSpPr>
          <p:nvPr/>
        </p:nvSpPr>
        <p:spPr>
          <a:xfrm>
            <a:off x="2076390" y="36302911"/>
            <a:ext cx="15246409" cy="4275281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YAFdtQi73Xs 0"/>
              </a:rPr>
              <a:t>We would like to specifically express our gratitude to 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YAFdtQi73Xs 0"/>
              </a:rPr>
              <a:t>Brain Health Lab of VNUHCM-International University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YAFdtQi73Xs 0"/>
              </a:rPr>
              <a:t>, especially Dr. Huong Ha &amp; Dr. Lua Ngo, for the support and mentorship throughout the research. </a:t>
            </a:r>
            <a:endParaRPr lang="en-US" sz="2800" dirty="0">
              <a:solidFill>
                <a:srgbClr val="000000"/>
              </a:solidFill>
              <a:effectLst/>
              <a:latin typeface="YAFdtQi73Xs 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YAFdtQi73Xs 0"/>
              </a:rPr>
              <a:t>We </a:t>
            </a:r>
            <a:r>
              <a:rPr lang="en-US" sz="2800" dirty="0" smtClean="0">
                <a:solidFill>
                  <a:srgbClr val="000000"/>
                </a:solidFill>
                <a:latin typeface="YAFdtQi73Xs 0"/>
              </a:rPr>
              <a:t>also acknowledge </a:t>
            </a:r>
            <a:r>
              <a:rPr lang="en-US" sz="2800" b="1" dirty="0" err="1" smtClean="0">
                <a:solidFill>
                  <a:srgbClr val="000000"/>
                </a:solidFill>
                <a:latin typeface="YAFdtQi73Xs 0"/>
              </a:rPr>
              <a:t>DementiaBank</a:t>
            </a:r>
            <a:r>
              <a:rPr lang="en-US" sz="2800" dirty="0">
                <a:solidFill>
                  <a:srgbClr val="000000"/>
                </a:solidFill>
                <a:latin typeface="YAFdtQi73Xs 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YAFdtQi73Xs 0"/>
              </a:rPr>
              <a:t>for the dataset provided in the research, specifically supported by grants NIA AG03705 and AG05133.</a:t>
            </a:r>
            <a:r>
              <a:rPr lang="en-US" sz="2800" dirty="0">
                <a:solidFill>
                  <a:srgbClr val="000000"/>
                </a:solidFill>
                <a:latin typeface="YAFdtQi73Xs 0"/>
              </a:rPr>
              <a:t> </a:t>
            </a:r>
            <a:endParaRPr lang="en-US" sz="2800" dirty="0" smtClean="0">
              <a:solidFill>
                <a:srgbClr val="000000"/>
              </a:solidFill>
              <a:latin typeface="YAFdtQi73Xs 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YAFdtQi73Xs 0"/>
              </a:rPr>
              <a:t>Lastly, we acknowledge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YAFdtQi73Xs 0"/>
              </a:rPr>
              <a:t>the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YAFdtQi73Xs 0"/>
              </a:rPr>
              <a:t>aid in liaison provided by 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YAFdtQi73Xs 0"/>
              </a:rPr>
              <a:t>Program for Research and Initiative in Science and Engineering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YAFdtQi73Xs 0"/>
              </a:rPr>
              <a:t> (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YAFdtQi73Xs 0"/>
              </a:rPr>
              <a:t>PRISE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YAFdtQi73Xs 0"/>
              </a:rPr>
              <a:t>), hosted by VNUHCM-High School For the Gifted, which represented and connected us with the Brain Health Lab to secure research positions.</a:t>
            </a:r>
            <a:endParaRPr lang="en-US" sz="2800" dirty="0">
              <a:solidFill>
                <a:srgbClr val="000000"/>
              </a:solidFill>
              <a:effectLst/>
              <a:latin typeface="YAFdtQi73Xs 0"/>
            </a:endParaRPr>
          </a:p>
          <a:p>
            <a:pPr algn="just"/>
            <a:r>
              <a:rPr lang="en-US" sz="4000" dirty="0"/>
              <a:t/>
            </a:r>
            <a:br>
              <a:rPr lang="en-US" sz="4000" dirty="0"/>
            </a:br>
            <a:endParaRPr lang="en-GB" sz="9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6325E56E-E575-47CF-8197-9A9D058BE067}"/>
              </a:ext>
            </a:extLst>
          </p:cNvPr>
          <p:cNvSpPr/>
          <p:nvPr/>
        </p:nvSpPr>
        <p:spPr>
          <a:xfrm>
            <a:off x="1815575" y="16133286"/>
            <a:ext cx="16072843" cy="18367069"/>
          </a:xfrm>
          <a:prstGeom prst="roundRect">
            <a:avLst>
              <a:gd name="adj" fmla="val 7006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1061</Words>
  <Application>Microsoft Office PowerPoint</Application>
  <PresentationFormat>Custom</PresentationFormat>
  <Paragraphs>159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Source Sans Pro</vt:lpstr>
      <vt:lpstr>Source Sans Pro SemiBold</vt:lpstr>
      <vt:lpstr>Source Sans Pro SemiBold</vt:lpstr>
      <vt:lpstr>Times New Roman</vt:lpstr>
      <vt:lpstr>YAFdtQi73Xs 0</vt:lpstr>
      <vt:lpstr>Office Theme</vt:lpstr>
      <vt:lpstr>Comparative Study of Transfer Learning Techniques with BERT Family Models in Early Diagnosis of Alzheimer's Disease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Colledge</dc:creator>
  <cp:lastModifiedBy>Microsoft account</cp:lastModifiedBy>
  <cp:revision>35</cp:revision>
  <dcterms:created xsi:type="dcterms:W3CDTF">2022-12-06T15:35:20Z</dcterms:created>
  <dcterms:modified xsi:type="dcterms:W3CDTF">2024-09-17T02:16:56Z</dcterms:modified>
</cp:coreProperties>
</file>