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14605000"/>
  <p:embeddedFontLst>
    <p:embeddedFont>
      <p:font typeface="Garamond" panose="02020404030301010803" pitchFamily="18" charset="0"/>
      <p:regular r:id="rId4"/>
      <p:bold r:id="rId5"/>
      <p:italic r:id="rId6"/>
      <p:boldItalic r:id="rId7"/>
    </p:embeddedFont>
    <p:embeddedFont>
      <p:font typeface="Lustria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aQVQDteD7Dc7YDFb2pBdy2lM2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A47346-79A7-4B03-A972-604B4F7CBEBE}">
  <a:tblStyle styleId="{8BA47346-79A7-4B03-A972-604B4F7CBE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EAC512-AB9F-4A0B-8855-5C3CEAB39F3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49" autoAdjust="0"/>
  </p:normalViewPr>
  <p:slideViewPr>
    <p:cSldViewPr snapToGrid="0">
      <p:cViewPr>
        <p:scale>
          <a:sx n="27" d="100"/>
          <a:sy n="27" d="100"/>
        </p:scale>
        <p:origin x="139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1095375"/>
            <a:ext cx="7302500" cy="5476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6937375"/>
            <a:ext cx="7315200" cy="65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3871575"/>
            <a:ext cx="3962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13871575"/>
            <a:ext cx="3962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095375"/>
            <a:ext cx="7302500" cy="5476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6937375"/>
            <a:ext cx="7315200" cy="65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80013" y="13871575"/>
            <a:ext cx="3962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292123" y="2926417"/>
            <a:ext cx="3730695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2069577" y="731298"/>
            <a:ext cx="19752048" cy="373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768870" y="11430593"/>
            <a:ext cx="26334383" cy="932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4047662" y="2170882"/>
            <a:ext cx="26334383" cy="2784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292123" y="10226491"/>
            <a:ext cx="37306956" cy="705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584245" y="18654434"/>
            <a:ext cx="30722711" cy="841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22"/>
              </a:spcBef>
              <a:spcAft>
                <a:spcPts val="0"/>
              </a:spcAft>
              <a:buClr>
                <a:schemeClr val="dk1"/>
              </a:buClr>
              <a:buSzPts val="1511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2637"/>
              </a:spcBef>
              <a:spcAft>
                <a:spcPts val="0"/>
              </a:spcAft>
              <a:buClr>
                <a:schemeClr val="dk1"/>
              </a:buClr>
              <a:buSzPts val="13183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>
                <a:schemeClr val="dk1"/>
              </a:buClr>
              <a:buSzPts val="11257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292123" y="2926417"/>
            <a:ext cx="3730695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292123" y="9508752"/>
            <a:ext cx="37306956" cy="197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467101" y="21153906"/>
            <a:ext cx="37306956" cy="653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56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467101" y="13953004"/>
            <a:ext cx="37306956" cy="72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None/>
              <a:defRPr sz="2028"/>
            </a:lvl1pPr>
            <a:lvl2pPr marL="914400" lvl="1" indent="-2286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None/>
              <a:defRPr sz="1825"/>
            </a:lvl2pPr>
            <a:lvl3pPr marL="1371600" lvl="2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/>
            </a:lvl3pPr>
            <a:lvl4pPr marL="1828800" lvl="3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4pPr>
            <a:lvl5pPr marL="2286000" lvl="4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5pPr>
            <a:lvl6pPr marL="2743200" lvl="5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6pPr>
            <a:lvl7pPr marL="3200400" lvl="6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7pPr>
            <a:lvl8pPr marL="3657600" lvl="7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8pPr>
            <a:lvl9pPr marL="4114800" lvl="8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292123" y="2926417"/>
            <a:ext cx="3730695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292123" y="9508752"/>
            <a:ext cx="18585744" cy="197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408876" algn="l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839"/>
              <a:buFont typeface="Times New Roman"/>
              <a:buChar char="•"/>
              <a:defRPr sz="2839"/>
            </a:lvl1pPr>
            <a:lvl2pPr marL="914400" lvl="1" indent="-383158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Char char="–"/>
              <a:defRPr sz="2434"/>
            </a:lvl2pPr>
            <a:lvl3pPr marL="1371600" lvl="2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•"/>
              <a:defRPr sz="2028"/>
            </a:lvl3pPr>
            <a:lvl4pPr marL="1828800" lvl="3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–"/>
              <a:defRPr sz="1825"/>
            </a:lvl4pPr>
            <a:lvl5pPr marL="2286000" lvl="4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5pPr>
            <a:lvl6pPr marL="2743200" lvl="5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6pPr>
            <a:lvl7pPr marL="3200400" lvl="6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7pPr>
            <a:lvl8pPr marL="3657600" lvl="7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8pPr>
            <a:lvl9pPr marL="4114800" lvl="8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013335" y="9508752"/>
            <a:ext cx="18585744" cy="197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408876" algn="l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839"/>
              <a:buFont typeface="Times New Roman"/>
              <a:buChar char="•"/>
              <a:defRPr sz="2839"/>
            </a:lvl1pPr>
            <a:lvl2pPr marL="914400" lvl="1" indent="-383158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Char char="–"/>
              <a:defRPr sz="2434"/>
            </a:lvl2pPr>
            <a:lvl3pPr marL="1371600" lvl="2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•"/>
              <a:defRPr sz="2028"/>
            </a:lvl3pPr>
            <a:lvl4pPr marL="1828800" lvl="3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–"/>
              <a:defRPr sz="1825"/>
            </a:lvl4pPr>
            <a:lvl5pPr marL="2286000" lvl="4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5pPr>
            <a:lvl6pPr marL="2743200" lvl="5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6pPr>
            <a:lvl7pPr marL="3200400" lvl="6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7pPr>
            <a:lvl8pPr marL="3657600" lvl="7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8pPr>
            <a:lvl9pPr marL="4114800" lvl="8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»"/>
              <a:defRPr sz="1825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194279" y="1317812"/>
            <a:ext cx="3950264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194279" y="7368990"/>
            <a:ext cx="19392900" cy="307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None/>
              <a:defRPr sz="2434" b="1"/>
            </a:lvl1pPr>
            <a:lvl2pPr marL="914400" lvl="1" indent="-228600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None/>
              <a:defRPr sz="2028" b="1"/>
            </a:lvl2pPr>
            <a:lvl3pPr marL="1371600" lvl="2" indent="-2286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None/>
              <a:defRPr sz="1825" b="1"/>
            </a:lvl3pPr>
            <a:lvl4pPr marL="1828800" lvl="3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4pPr>
            <a:lvl5pPr marL="2286000" lvl="4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5pPr>
            <a:lvl6pPr marL="2743200" lvl="5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6pPr>
            <a:lvl7pPr marL="3200400" lvl="6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7pPr>
            <a:lvl8pPr marL="3657600" lvl="7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8pPr>
            <a:lvl9pPr marL="4114800" lvl="8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2194279" y="10439962"/>
            <a:ext cx="19392900" cy="1896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383159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Char char="•"/>
              <a:defRPr sz="2434"/>
            </a:lvl1pPr>
            <a:lvl2pPr marL="914400" lvl="1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–"/>
              <a:defRPr sz="2028"/>
            </a:lvl2pPr>
            <a:lvl3pPr marL="1371600" lvl="2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•"/>
              <a:defRPr sz="1825"/>
            </a:lvl3pPr>
            <a:lvl4pPr marL="1828800" lvl="3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–"/>
              <a:defRPr sz="1623"/>
            </a:lvl4pPr>
            <a:lvl5pPr marL="2286000" lvl="4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5pPr>
            <a:lvl6pPr marL="2743200" lvl="5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6pPr>
            <a:lvl7pPr marL="3200400" lvl="6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7pPr>
            <a:lvl8pPr marL="3657600" lvl="7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8pPr>
            <a:lvl9pPr marL="4114800" lvl="8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22295559" y="7368990"/>
            <a:ext cx="19401367" cy="307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None/>
              <a:defRPr sz="2434" b="1"/>
            </a:lvl1pPr>
            <a:lvl2pPr marL="914400" lvl="1" indent="-228600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None/>
              <a:defRPr sz="2028" b="1"/>
            </a:lvl2pPr>
            <a:lvl3pPr marL="1371600" lvl="2" indent="-2286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None/>
              <a:defRPr sz="1825" b="1"/>
            </a:lvl3pPr>
            <a:lvl4pPr marL="1828800" lvl="3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4pPr>
            <a:lvl5pPr marL="2286000" lvl="4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5pPr>
            <a:lvl6pPr marL="2743200" lvl="5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6pPr>
            <a:lvl7pPr marL="3200400" lvl="6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7pPr>
            <a:lvl8pPr marL="3657600" lvl="7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8pPr>
            <a:lvl9pPr marL="4114800" lvl="8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None/>
              <a:defRPr sz="1623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22295559" y="10439962"/>
            <a:ext cx="19401367" cy="1896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383159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Char char="•"/>
              <a:defRPr sz="2434"/>
            </a:lvl1pPr>
            <a:lvl2pPr marL="914400" lvl="1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–"/>
              <a:defRPr sz="2028"/>
            </a:lvl2pPr>
            <a:lvl3pPr marL="1371600" lvl="2" indent="-344487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825"/>
              <a:buFont typeface="Times New Roman"/>
              <a:buChar char="•"/>
              <a:defRPr sz="1825"/>
            </a:lvl3pPr>
            <a:lvl4pPr marL="1828800" lvl="3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–"/>
              <a:defRPr sz="1623"/>
            </a:lvl4pPr>
            <a:lvl5pPr marL="2286000" lvl="4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5pPr>
            <a:lvl6pPr marL="2743200" lvl="5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6pPr>
            <a:lvl7pPr marL="3200400" lvl="6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7pPr>
            <a:lvl8pPr marL="3657600" lvl="7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8pPr>
            <a:lvl9pPr marL="4114800" lvl="8" indent="-33166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3"/>
              <a:buFont typeface="Times New Roman"/>
              <a:buChar char="»"/>
              <a:defRPr sz="1623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292123" y="2926417"/>
            <a:ext cx="3730695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4283" y="1311091"/>
            <a:ext cx="14439899" cy="557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8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60523" y="1311091"/>
            <a:ext cx="24536400" cy="2809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434657" algn="l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3245"/>
              <a:buFont typeface="Times New Roman"/>
              <a:buChar char="•"/>
              <a:defRPr sz="3245"/>
            </a:lvl1pPr>
            <a:lvl2pPr marL="914400" lvl="1" indent="-408876" algn="l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839"/>
              <a:buFont typeface="Times New Roman"/>
              <a:buChar char="–"/>
              <a:defRPr sz="2839"/>
            </a:lvl2pPr>
            <a:lvl3pPr marL="1371600" lvl="2" indent="-383158" algn="l">
              <a:lnSpc>
                <a:spcPct val="10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434"/>
              <a:buFont typeface="Times New Roman"/>
              <a:buChar char="•"/>
              <a:defRPr sz="2434"/>
            </a:lvl3pPr>
            <a:lvl4pPr marL="1828800" lvl="3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–"/>
              <a:defRPr sz="2028"/>
            </a:lvl4pPr>
            <a:lvl5pPr marL="2286000" lvl="4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»"/>
              <a:defRPr sz="2028"/>
            </a:lvl5pPr>
            <a:lvl6pPr marL="2743200" lvl="5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»"/>
              <a:defRPr sz="2028"/>
            </a:lvl6pPr>
            <a:lvl7pPr marL="3200400" lvl="6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»"/>
              <a:defRPr sz="2028"/>
            </a:lvl7pPr>
            <a:lvl8pPr marL="3657600" lvl="7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»"/>
              <a:defRPr sz="2028"/>
            </a:lvl8pPr>
            <a:lvl9pPr marL="4114800" lvl="8" indent="-357378" algn="l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8"/>
              <a:buFont typeface="Times New Roman"/>
              <a:buChar char="»"/>
              <a:defRPr sz="2028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4283" y="6888256"/>
            <a:ext cx="14439899" cy="2251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1pPr>
            <a:lvl2pPr marL="914400" lvl="1" indent="-228600" algn="l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17"/>
              <a:buFont typeface="Times New Roman"/>
              <a:buNone/>
              <a:defRPr sz="1217"/>
            </a:lvl2pPr>
            <a:lvl3pPr marL="1371600" lvl="2" indent="-228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4"/>
              <a:buFont typeface="Times New Roman"/>
              <a:buNone/>
              <a:defRPr sz="1014"/>
            </a:lvl3pPr>
            <a:lvl4pPr marL="1828800" lvl="3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4pPr>
            <a:lvl5pPr marL="2286000" lvl="4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5pPr>
            <a:lvl6pPr marL="2743200" lvl="5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6pPr>
            <a:lvl7pPr marL="3200400" lvl="6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7pPr>
            <a:lvl8pPr marL="3657600" lvl="7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8pPr>
            <a:lvl9pPr marL="4114800" lvl="8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3545" y="23043220"/>
            <a:ext cx="26334156" cy="271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8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3545" y="2941546"/>
            <a:ext cx="26334156" cy="1975036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3545" y="25762885"/>
            <a:ext cx="26334156" cy="386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0"/>
              <a:buFont typeface="Times New Roman"/>
              <a:buNone/>
              <a:defRPr sz="1420"/>
            </a:lvl1pPr>
            <a:lvl2pPr marL="914400" lvl="1" indent="-228600" algn="l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17"/>
              <a:buFont typeface="Times New Roman"/>
              <a:buNone/>
              <a:defRPr sz="1217"/>
            </a:lvl2pPr>
            <a:lvl3pPr marL="1371600" lvl="2" indent="-2286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4"/>
              <a:buFont typeface="Times New Roman"/>
              <a:buNone/>
              <a:defRPr sz="1014"/>
            </a:lvl3pPr>
            <a:lvl4pPr marL="1828800" lvl="3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4pPr>
            <a:lvl5pPr marL="2286000" lvl="4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5pPr>
            <a:lvl6pPr marL="2743200" lvl="5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6pPr>
            <a:lvl7pPr marL="3200400" lvl="6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7pPr>
            <a:lvl8pPr marL="3657600" lvl="7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8pPr>
            <a:lvl9pPr marL="4114800" lvl="8" indent="-228600" algn="l">
              <a:lnSpc>
                <a:spcPct val="100000"/>
              </a:lnSpc>
              <a:spcBef>
                <a:spcPts val="183"/>
              </a:spcBef>
              <a:spcAft>
                <a:spcPts val="0"/>
              </a:spcAft>
              <a:buClr>
                <a:schemeClr val="dk1"/>
              </a:buClr>
              <a:buSzPts val="913"/>
              <a:buFont typeface="Times New Roman"/>
              <a:buNone/>
              <a:defRPr sz="91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E8C5"/>
            </a:gs>
            <a:gs pos="27000">
              <a:srgbClr val="EEE8C5"/>
            </a:gs>
            <a:gs pos="100000">
              <a:srgbClr val="F4F0D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292123" y="2926417"/>
            <a:ext cx="3730695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85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292123" y="9508752"/>
            <a:ext cx="37306956" cy="197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457200" marR="0" lvl="0" indent="-1188085" algn="l" rtl="0">
              <a:lnSpc>
                <a:spcPct val="100000"/>
              </a:lnSpc>
              <a:spcBef>
                <a:spcPts val="3022"/>
              </a:spcBef>
              <a:spcAft>
                <a:spcPts val="0"/>
              </a:spcAft>
              <a:buClr>
                <a:schemeClr val="dk1"/>
              </a:buClr>
              <a:buSzPts val="15110"/>
              <a:buFont typeface="Times New Roman"/>
              <a:buChar char="•"/>
              <a:defRPr sz="1511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065720" algn="l" rtl="0">
              <a:lnSpc>
                <a:spcPct val="100000"/>
              </a:lnSpc>
              <a:spcBef>
                <a:spcPts val="2637"/>
              </a:spcBef>
              <a:spcAft>
                <a:spcPts val="0"/>
              </a:spcAft>
              <a:buClr>
                <a:schemeClr val="dk1"/>
              </a:buClr>
              <a:buSzPts val="13183"/>
              <a:buFont typeface="Times New Roman"/>
              <a:buChar char="–"/>
              <a:defRPr sz="1318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943419" algn="l" rtl="0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>
                <a:schemeClr val="dk1"/>
              </a:buClr>
              <a:buSzPts val="11257"/>
              <a:buFont typeface="Times New Roman"/>
              <a:buChar char="•"/>
              <a:defRPr sz="1125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21055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–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21055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»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21054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»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21054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»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21054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»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21054" algn="l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9330"/>
              <a:buFont typeface="Times New Roman"/>
              <a:buChar char="»"/>
              <a:defRPr sz="933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292123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5879" y="29991987"/>
            <a:ext cx="13899444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5078" y="29991987"/>
            <a:ext cx="9144000" cy="21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525" tIns="209750" rIns="419525" bIns="2097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87"/>
              <a:buFont typeface="Arial"/>
              <a:buNone/>
              <a:defRPr sz="628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02687038.2019.160850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i.org/10.1080/02687038.2021.19318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doi.org/https:/doi.org/10.3389/fcomm.2022.8654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31150375" y="6723525"/>
            <a:ext cx="11523600" cy="1406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accent2"/>
                </a:solidFill>
              </a:rPr>
              <a:t>Discussion </a:t>
            </a:r>
            <a:endParaRPr sz="2600" b="1" i="1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Black/African American </a:t>
            </a:r>
            <a:r>
              <a:rPr lang="en-US" sz="26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adults at risk for dementia</a:t>
            </a:r>
            <a:r>
              <a:rPr lang="en-US" sz="2600">
                <a:solidFill>
                  <a:schemeClr val="accent2"/>
                </a:solidFill>
              </a:rPr>
              <a:t> due to AD do produce a greater number of lexical markers of type and tokens when producing a story, but not a statistically-significant difference from non-Hispanic White counterparts.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These results align with current research, which has demonstrated similar findings in picture description tasks (Evans et al., 2022).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This study provides additional evidence that analyzing connected speech and language in storytelling to evaluate cognitive decline may be an effective tool, regardless of ethnocultural differences. </a:t>
            </a:r>
            <a:endParaRPr sz="2600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accent2"/>
                </a:solidFill>
              </a:rPr>
              <a:t>Limitations</a:t>
            </a:r>
            <a:endParaRPr sz="2600" b="1" i="1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The available sample size of Black/African American adult connected speech and language was relatively small.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The predominantly female sample may limit the generalizability of these results to the entire US population of older adults.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One participant did not report a concern about memory changes, potentially lowering their risk for AD (Burmester et al., 2016).  </a:t>
            </a:r>
            <a:endParaRPr sz="2600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accent2"/>
                </a:solidFill>
              </a:rPr>
              <a:t>Future Directions</a:t>
            </a:r>
            <a:endParaRPr sz="2600" b="1" i="1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Current and ongoing community-based recruitment efforts will enable an increase in Black/African American participants, thereby expanding the sample size for future analysis. 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Development of culturally sensitive stimuli for diverse populations can be created with the partnership of diverse community members. </a:t>
            </a:r>
            <a:endParaRPr sz="2600">
              <a:solidFill>
                <a:schemeClr val="accent2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Char char="❏"/>
            </a:pPr>
            <a:r>
              <a:rPr lang="en-US" sz="2600">
                <a:solidFill>
                  <a:schemeClr val="accent2"/>
                </a:solidFill>
              </a:rPr>
              <a:t>Future studies can explore differences between Black/African </a:t>
            </a:r>
            <a:r>
              <a:rPr lang="en-US" sz="2700">
                <a:solidFill>
                  <a:schemeClr val="accent2"/>
                </a:solidFill>
              </a:rPr>
              <a:t>American adults who are cognitively unimpaired and those who are classified as having MCI. </a:t>
            </a:r>
            <a:endParaRPr sz="27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43891200" cy="6046800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txBody>
          <a:bodyPr spcFirstLastPara="1" wrap="square" lIns="87400" tIns="349700" rIns="87400" bIns="437125" anchor="ctr" anchorCtr="1">
            <a:noAutofit/>
          </a:bodyPr>
          <a:lstStyle/>
          <a:p>
            <a:pPr marL="436562" marR="0" lvl="0" indent="-4365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endParaRPr sz="69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6562" marR="0" lvl="0" indent="-4365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6900" b="1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436562" marR="0" lvl="0" indent="-4365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endParaRPr sz="6900" b="1" i="0" u="none" strike="noStrike" cap="none">
              <a:solidFill>
                <a:srgbClr val="DFAF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82075" y="6723525"/>
            <a:ext cx="11951100" cy="14033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 dirty="0">
                <a:solidFill>
                  <a:schemeClr val="accent2"/>
                </a:solidFill>
              </a:rPr>
              <a:t>An estimated 7.2 million Americans age 65 and older are living with Alzheimer’s disease (AD) dementia in 2025 (Alzheimer’s Association, 2025). </a:t>
            </a:r>
            <a:endParaRPr sz="26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2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 dirty="0">
                <a:solidFill>
                  <a:schemeClr val="accent2"/>
                </a:solidFill>
              </a:rPr>
              <a:t>Mild cognitive impairment (MCI) due to AD is a possible transitional phase between normal aging and dementia, characterized by a detectable decline in cognitive skills that does not limit independence in everyday activities (American Psychiatric Association, 2013). </a:t>
            </a:r>
            <a:endParaRPr sz="2600" dirty="0">
              <a:solidFill>
                <a:schemeClr val="accent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2"/>
              </a:solidFill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 dirty="0">
                <a:solidFill>
                  <a:schemeClr val="accent2"/>
                </a:solidFill>
              </a:rPr>
              <a:t>Individuals with MCI often show reduced </a:t>
            </a:r>
            <a:r>
              <a:rPr lang="en-US" sz="2600" dirty="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lexical</a:t>
            </a:r>
            <a:r>
              <a:rPr lang="en-US" sz="2600" dirty="0">
                <a:solidFill>
                  <a:schemeClr val="accent2"/>
                </a:solidFill>
              </a:rPr>
              <a:t> (i.e., word) retrieval difficulties, and decreased lexical diversity in connected speech and language compared to those without MCI (</a:t>
            </a:r>
            <a:r>
              <a:rPr lang="en-US" sz="2600" dirty="0" err="1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Filiou</a:t>
            </a:r>
            <a:r>
              <a:rPr lang="en-US" sz="2600" dirty="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et al., 2020)</a:t>
            </a:r>
            <a:r>
              <a:rPr lang="en-US" sz="2600" dirty="0">
                <a:solidFill>
                  <a:schemeClr val="accent2"/>
                </a:solidFill>
              </a:rPr>
              <a:t>, However, the majority of these </a:t>
            </a:r>
            <a:r>
              <a:rPr lang="en-US" sz="2600" dirty="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findings</a:t>
            </a:r>
            <a:r>
              <a:rPr lang="en-US" sz="2600" dirty="0">
                <a:solidFill>
                  <a:schemeClr val="accent2"/>
                </a:solidFill>
              </a:rPr>
              <a:t> often reflect homogeneous </a:t>
            </a:r>
            <a:r>
              <a:rPr lang="en-US" sz="2600" dirty="0" err="1">
                <a:solidFill>
                  <a:schemeClr val="accent2"/>
                </a:solidFill>
              </a:rPr>
              <a:t>ethnoracial</a:t>
            </a:r>
            <a:r>
              <a:rPr lang="en-US" sz="2600" dirty="0">
                <a:solidFill>
                  <a:schemeClr val="accent2"/>
                </a:solidFill>
              </a:rPr>
              <a:t> (e.g., non-Hispanic White) samples (Evans et al., 2022). </a:t>
            </a:r>
            <a:endParaRPr sz="2600" dirty="0">
              <a:solidFill>
                <a:schemeClr val="accent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 dirty="0">
                <a:solidFill>
                  <a:schemeClr val="accent2"/>
                </a:solidFill>
              </a:rPr>
              <a:t>The evaluation of lexical markers to assess cognitive status (i.e., MCI) </a:t>
            </a:r>
            <a:r>
              <a:rPr lang="en-US" sz="2600" dirty="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has been extended</a:t>
            </a:r>
            <a:r>
              <a:rPr lang="en-US" sz="2600" dirty="0">
                <a:solidFill>
                  <a:schemeClr val="accent2"/>
                </a:solidFill>
              </a:rPr>
              <a:t> to other ethnocultural backgrounds, such as Black/African American adults, particularly when describing pictures, but not yet to other connected speech and language tasks like storytelling (Evans et al., 2022). </a:t>
            </a:r>
            <a:endParaRPr sz="26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2"/>
                </a:solidFill>
              </a:rPr>
              <a:t>Therefore, this study has two purposes: </a:t>
            </a:r>
            <a:endParaRPr sz="2600" b="1" dirty="0">
              <a:solidFill>
                <a:srgbClr val="00539F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469153" y="6223177"/>
            <a:ext cx="8786400" cy="8304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098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2543234" y="6247196"/>
            <a:ext cx="8751000" cy="8304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098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539F"/>
                </a:solidFill>
              </a:rPr>
              <a:t>Discussion &amp; Conclusion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5808009"/>
            <a:ext cx="43891200" cy="2388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55125" y="3333213"/>
            <a:ext cx="1820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6563" marR="0" lvl="0" indent="-436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400" b="1">
                <a:solidFill>
                  <a:schemeClr val="lt1"/>
                </a:solidFill>
              </a:rPr>
              <a:t>Kira Jefferson</a:t>
            </a:r>
            <a:r>
              <a:rPr lang="en-US" sz="6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400" b="1">
                <a:solidFill>
                  <a:schemeClr val="lt1"/>
                </a:solidFill>
              </a:rPr>
              <a:t>Faith Stagge</a:t>
            </a:r>
            <a:r>
              <a:rPr lang="en-US" sz="6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Alyssa M. Lanzi</a:t>
            </a:r>
            <a:endParaRPr sz="1800" b="1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55125" y="4663300"/>
            <a:ext cx="14871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6562" marR="0" lvl="0" indent="-436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Delaware </a:t>
            </a:r>
            <a:endParaRPr sz="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1156925" y="21242400"/>
            <a:ext cx="11523600" cy="11124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>
              <a:solidFill>
                <a:srgbClr val="00539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2854975" y="20853875"/>
            <a:ext cx="8114400" cy="15693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098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References &amp; Acknowledgements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7999075" y="24848075"/>
            <a:ext cx="10211100" cy="5226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Table 1. Demographics</a:t>
            </a:r>
            <a:r>
              <a:rPr lang="en-US" sz="28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</a:rPr>
              <a:t> of Participants to Date</a:t>
            </a:r>
            <a:endParaRPr sz="28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66175" y="21311075"/>
            <a:ext cx="11951100" cy="11056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539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Connected speech and language samples were taken from the DementiaBank Delaware Corpus (Lanzi et al., 2023). </a:t>
            </a:r>
            <a:endParaRPr sz="26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DementiaBank is a shared online database that facilitates research efforts to address the gaps in knowledge about language changes associated with MCI and dementia from AD (Lanzi et al., 2023). </a:t>
            </a:r>
            <a:endParaRPr sz="26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All participants were age 60+, understood English, and the majority reported changes and/or concerns with their thinking and memory. </a:t>
            </a: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Participants completed a protocol of six different connected speech and language tasks, including retelling the story of Cinderella. </a:t>
            </a: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highlight>
                <a:srgbClr val="FFD2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010065" y="21030525"/>
            <a:ext cx="7895100" cy="8304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098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539F"/>
                </a:solidFill>
                <a:latin typeface="Arial"/>
                <a:ea typeface="Arial"/>
                <a:cs typeface="Arial"/>
                <a:sym typeface="Arial"/>
              </a:rPr>
              <a:t>Procedures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55125" y="369950"/>
            <a:ext cx="38555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36562" lvl="0" indent="-43656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</a:rPr>
              <a:t>Assessment of Lexical Markers in Older Black/African American Adults at </a:t>
            </a:r>
            <a:endParaRPr sz="8000">
              <a:solidFill>
                <a:schemeClr val="lt1"/>
              </a:solidFill>
            </a:endParaRPr>
          </a:p>
          <a:p>
            <a:pPr marL="436562" lvl="0" indent="-43656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</a:rPr>
              <a:t>Risk for Alzheimer’s Disease </a:t>
            </a:r>
            <a:endParaRPr sz="8000" b="1">
              <a:solidFill>
                <a:schemeClr val="lt1"/>
              </a:solidFill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49375" y="1444689"/>
            <a:ext cx="7696198" cy="315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3453463" y="6723675"/>
            <a:ext cx="17159100" cy="14033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cc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		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3457550" y="21311075"/>
            <a:ext cx="17159100" cy="11056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99200" tIns="699200" rIns="699200" bIns="699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highlight>
                  <a:srgbClr val="FFD2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700" b="0" i="0" u="none" strike="noStrike" cap="none">
              <a:solidFill>
                <a:schemeClr val="dk1"/>
              </a:solidFill>
              <a:highlight>
                <a:srgbClr val="FFD2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highlight>
                <a:srgbClr val="FFD200"/>
              </a:highlight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highlight>
                <a:srgbClr val="FFD200"/>
              </a:highlight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highlight>
                <a:srgbClr val="FFD200"/>
              </a:highlight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5625774" y="6263200"/>
            <a:ext cx="13551000" cy="8304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100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539F"/>
                </a:solidFill>
              </a:rPr>
              <a:t>Analysis of Connected Speech and Language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7784188" y="20893950"/>
            <a:ext cx="7848600" cy="830400"/>
          </a:xfrm>
          <a:prstGeom prst="rect">
            <a:avLst/>
          </a:prstGeom>
          <a:solidFill>
            <a:srgbClr val="FFD200"/>
          </a:solidFill>
          <a:ln w="38100" cap="flat" cmpd="sng">
            <a:solidFill>
              <a:srgbClr val="00539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01600" dir="2700000" algn="tl" rotWithShape="0">
              <a:schemeClr val="accent2">
                <a:alpha val="45098"/>
              </a:schemeClr>
            </a:outerShdw>
          </a:effectLst>
        </p:spPr>
        <p:txBody>
          <a:bodyPr spcFirstLastPara="1" wrap="square" lIns="90600" tIns="45300" rIns="90600" bIns="453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539F"/>
                </a:solidFill>
              </a:rPr>
              <a:t>Results</a:t>
            </a:r>
            <a:endParaRPr sz="1400" b="0" i="0" u="none" strike="noStrike" cap="none">
              <a:solidFill>
                <a:srgbClr val="0053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1750" y="27275900"/>
            <a:ext cx="4952126" cy="499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3339525" y="28596000"/>
            <a:ext cx="3500700" cy="264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Figure 1. Story of Cinderella used for storytelling task (Grimes, 2005) 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4405263" y="21972613"/>
            <a:ext cx="59607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T</a:t>
            </a:r>
            <a:r>
              <a:rPr lang="en-US" sz="24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able 1. Demographics</a:t>
            </a:r>
            <a:r>
              <a:rPr lang="en-US" sz="2400">
                <a:solidFill>
                  <a:schemeClr val="accent2"/>
                </a:solidFill>
              </a:rPr>
              <a:t> of Participants 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2260038" y="21897475"/>
            <a:ext cx="7690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T</a:t>
            </a:r>
            <a:r>
              <a:rPr lang="en-US" sz="24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able 2. </a:t>
            </a:r>
            <a:r>
              <a:rPr lang="en-US" sz="2400">
                <a:solidFill>
                  <a:schemeClr val="accent2"/>
                </a:solidFill>
              </a:rPr>
              <a:t>Descriptive statistics of Connected Speech and Language produced telling the story of Cinderella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4019425" y="7310026"/>
            <a:ext cx="16317900" cy="133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Language samples are transcribed, coded, and linked to media files using a </a:t>
            </a:r>
            <a:r>
              <a:rPr lang="en-US" sz="2600" b="1" u="sng">
                <a:solidFill>
                  <a:schemeClr val="accent2"/>
                </a:solidFill>
              </a:rPr>
              <a:t>Codes for the Human Analysis of Transcripts (CHAT)</a:t>
            </a:r>
            <a:r>
              <a:rPr lang="en-US" sz="2600">
                <a:solidFill>
                  <a:schemeClr val="accent2"/>
                </a:solidFill>
              </a:rPr>
              <a:t> format,</a:t>
            </a:r>
            <a:r>
              <a:rPr lang="en-US" sz="26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which uses a state-of-the-art automatic speech recognition transcription system (MacWhinney &amp; Fromm, 2022). </a:t>
            </a:r>
            <a:endParaRPr sz="260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 b="1" u="sng">
                <a:solidFill>
                  <a:schemeClr val="accent2"/>
                </a:solidFill>
              </a:rPr>
              <a:t>Computerized Language ANalysis (CLAN)</a:t>
            </a:r>
            <a:r>
              <a:rPr lang="en-US" sz="2600">
                <a:solidFill>
                  <a:schemeClr val="accent2"/>
                </a:solidFill>
              </a:rPr>
              <a:t> is designed to analyze data transcribed in the CHAT formant (MacWhinney, 2025).</a:t>
            </a: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10">
              <a:solidFill>
                <a:srgbClr val="0053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0053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Using the CLAN program, the following three lexical markers were extracted from transcripts for analysis. </a:t>
            </a:r>
            <a:endParaRPr sz="2600">
              <a:solidFill>
                <a:schemeClr val="accent2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</a:pPr>
            <a:r>
              <a:rPr lang="en-US" sz="2600" b="1">
                <a:solidFill>
                  <a:schemeClr val="accent2"/>
                </a:solidFill>
              </a:rPr>
              <a:t>FREQ Types: </a:t>
            </a:r>
            <a:r>
              <a:rPr lang="en-US" sz="2600">
                <a:solidFill>
                  <a:schemeClr val="accent2"/>
                </a:solidFill>
              </a:rPr>
              <a:t>total word types as counted by FREQ command </a:t>
            </a:r>
            <a:endParaRPr sz="2600">
              <a:solidFill>
                <a:schemeClr val="accent2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</a:pPr>
            <a:r>
              <a:rPr lang="en-US" sz="2600" b="1">
                <a:solidFill>
                  <a:schemeClr val="accent2"/>
                </a:solidFill>
              </a:rPr>
              <a:t>FREQ Tokens:</a:t>
            </a:r>
            <a:r>
              <a:rPr lang="en-US" sz="2600">
                <a:solidFill>
                  <a:schemeClr val="accent2"/>
                </a:solidFill>
              </a:rPr>
              <a:t> total word </a:t>
            </a:r>
            <a:r>
              <a:rPr lang="en-US" sz="26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tokens</a:t>
            </a:r>
            <a:r>
              <a:rPr lang="en-US" sz="2600">
                <a:solidFill>
                  <a:schemeClr val="accent2"/>
                </a:solidFill>
              </a:rPr>
              <a:t> as counted by FREQ command </a:t>
            </a:r>
            <a:endParaRPr sz="2600">
              <a:solidFill>
                <a:schemeClr val="accent2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</a:pPr>
            <a:r>
              <a:rPr lang="en-US" sz="2600" b="1">
                <a:solidFill>
                  <a:schemeClr val="accent2"/>
                </a:solidFill>
              </a:rPr>
              <a:t>FREQ TTR:</a:t>
            </a:r>
            <a:r>
              <a:rPr lang="en-US" sz="2600">
                <a:solidFill>
                  <a:schemeClr val="accent2"/>
                </a:solidFill>
              </a:rPr>
              <a:t> type/token </a:t>
            </a:r>
            <a:r>
              <a:rPr lang="en-US" sz="26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ratio</a:t>
            </a:r>
            <a:r>
              <a:rPr lang="en-US" sz="2600">
                <a:solidFill>
                  <a:schemeClr val="accent2"/>
                </a:solidFill>
              </a:rPr>
              <a:t> as counted by FREQ command</a:t>
            </a: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5275" y="10448750"/>
            <a:ext cx="15272991" cy="31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46125" y="16427738"/>
            <a:ext cx="12391306" cy="31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13778725" y="27645525"/>
            <a:ext cx="16763700" cy="4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We conducted 1:1 nearest neighbor matching between Black/African American and non-Hispanic White participants to balance covariates such as age, education, and biological sex between groups. 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The education of our sample was as follows: high school graduate (n = 2), some college credit (n = 5), trade/technical/vocational school (n = 3), bachelor’s degree (n = 6), master’s degree (n = 9), and doctorate degree (n = 1).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Twenty-five out of twenty-six participants reported concern with their change in thinking or memory, categorizing them at a higher risk for future cognitive decline (Burmester et al., 2016). </a:t>
            </a:r>
            <a:endParaRPr sz="260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❏"/>
            </a:pPr>
            <a:r>
              <a:rPr lang="en-US" sz="2600">
                <a:solidFill>
                  <a:schemeClr val="accent2"/>
                </a:solidFill>
              </a:rPr>
              <a:t>When comparing lexical markers between Black/African American and non-Hispanic White, using Wilcoxon-Rank Sum tests, all analyses yielded non-statistically-</a:t>
            </a:r>
            <a:r>
              <a:rPr lang="en-US" sz="26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significant</a:t>
            </a:r>
            <a:r>
              <a:rPr lang="en-US" sz="2600">
                <a:solidFill>
                  <a:schemeClr val="accent2"/>
                </a:solidFill>
              </a:rPr>
              <a:t> results (all p’s &gt; 0.05): FREQ Type (W = 69.5, p-value = 0.457), FREQ Tokens (W = 68, p-value = 0.4184), and TTR (W = 98.5, p-value = 0.4887). </a:t>
            </a:r>
            <a:endParaRPr sz="2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6" name="Google Shape;116;p1"/>
          <p:cNvGraphicFramePr/>
          <p:nvPr/>
        </p:nvGraphicFramePr>
        <p:xfrm>
          <a:off x="14453275" y="22743475"/>
          <a:ext cx="6600075" cy="4876500"/>
        </p:xfrm>
        <a:graphic>
          <a:graphicData uri="http://schemas.openxmlformats.org/drawingml/2006/table">
            <a:tbl>
              <a:tblPr>
                <a:noFill/>
                <a:tableStyleId>{8BA47346-79A7-4B03-A972-604B4F7CBEBE}</a:tableStyleId>
              </a:tblPr>
              <a:tblGrid>
                <a:gridCol w="44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n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Sex</a:t>
                      </a:r>
                      <a:endParaRPr sz="2000" b="1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Male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1 (3.85%)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Female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25 (96.15%)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Age</a:t>
                      </a:r>
                      <a:endParaRPr sz="2000" b="1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Mean (SD)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68.6 (SD 6.9)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Min - Max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60-82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Race</a:t>
                      </a:r>
                      <a:endParaRPr sz="2000" b="1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Black/African American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13 (50%)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non-Hispanic White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003C71"/>
                          </a:solidFill>
                        </a:rPr>
                        <a:t>13 (50%)</a:t>
                      </a:r>
                      <a:endParaRPr sz="2000">
                        <a:solidFill>
                          <a:srgbClr val="003C7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C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7" name="Google Shape;117;p1"/>
          <p:cNvSpPr txBox="1"/>
          <p:nvPr/>
        </p:nvSpPr>
        <p:spPr>
          <a:xfrm>
            <a:off x="15917500" y="19542575"/>
            <a:ext cx="10837200" cy="5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Figure 3. Example of lexical variables type, token, and type-token ratio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14405275" y="13606150"/>
            <a:ext cx="10701600" cy="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</a:rPr>
              <a:t>Figure 2. Portion of the </a:t>
            </a:r>
            <a:r>
              <a:rPr lang="en-US" sz="2400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Cinderella</a:t>
            </a:r>
            <a:r>
              <a:rPr lang="en-US" sz="2400">
                <a:solidFill>
                  <a:schemeClr val="accent2"/>
                </a:solidFill>
              </a:rPr>
              <a:t> story transcribed in CHAT format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31403875" y="22628050"/>
            <a:ext cx="11016600" cy="93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Alzheimer’s Association. (2025). </a:t>
            </a:r>
            <a:r>
              <a:rPr lang="en-US" sz="1800" i="1">
                <a:solidFill>
                  <a:schemeClr val="accent2"/>
                </a:solidFill>
              </a:rPr>
              <a:t>2025 Alzheimer’s disease facts and figures</a:t>
            </a:r>
            <a:r>
              <a:rPr lang="en-US" sz="1800">
                <a:solidFill>
                  <a:schemeClr val="accent2"/>
                </a:solidFill>
              </a:rPr>
              <a:t>. </a:t>
            </a:r>
            <a:r>
              <a:rPr lang="en-US" sz="1800" i="1">
                <a:solidFill>
                  <a:schemeClr val="accent2"/>
                </a:solidFill>
              </a:rPr>
              <a:t>Alzheimer’s &amp; Dementia, 21</a:t>
            </a:r>
            <a:r>
              <a:rPr lang="en-US" sz="1800">
                <a:solidFill>
                  <a:schemeClr val="accent2"/>
                </a:solidFill>
              </a:rPr>
              <a:t>(5).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American Psychiatric Association, DSM-5 Task Force. (2013). Diagnostic and Statistical Manual of Mental Disorders: DSM-5 (5th ed.). American Psychiatric Publishing. https://doi.org/ 10.1176/appi.books.9780890425596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highlight>
                  <a:srgbClr val="FFFFFF"/>
                </a:highlight>
              </a:rPr>
              <a:t>Burmester, B., Leathem, J., &amp; Merrick, P. (2016). Subjective cognitive complaints and objective cognitive function in aging: a systematic review and meta-analysis of recent cross-sectional findings. Neuropsychology review, 26(4), 376-393. DOI: 10.1007/s11065-016-9332-2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Evans, E. et al., (2022). Preliminary assessment of connected speech and language as a marker for cognitive change in late middle-aged Black/African American adults at risk for Alzheimer’s disease. </a:t>
            </a:r>
            <a:r>
              <a:rPr lang="en-US" sz="1800" i="1">
                <a:solidFill>
                  <a:schemeClr val="accent2"/>
                </a:solidFill>
              </a:rPr>
              <a:t>Aphasiology, 36</a:t>
            </a:r>
            <a:r>
              <a:rPr lang="en-US" sz="1800">
                <a:solidFill>
                  <a:schemeClr val="accent2"/>
                </a:solidFill>
              </a:rPr>
              <a:t>(8), 982–1005. </a:t>
            </a:r>
            <a:r>
              <a:rPr lang="en-US" sz="1800">
                <a:solidFill>
                  <a:schemeClr val="accent2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https://doi.org/10.1080/02687038.2021.1931801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Filiou R.-P. et al., (2020). Connected speech assessment in the early detection of Alzheimer’s disease and mild cognitive impairment: A scoping review. </a:t>
            </a:r>
            <a:r>
              <a:rPr lang="en-US" sz="1800" i="1">
                <a:solidFill>
                  <a:schemeClr val="accent2"/>
                </a:solidFill>
              </a:rPr>
              <a:t>Aphasiology, 34</a:t>
            </a:r>
            <a:r>
              <a:rPr lang="en-US" sz="1800">
                <a:solidFill>
                  <a:schemeClr val="accent2"/>
                </a:solidFill>
              </a:rPr>
              <a:t>(6), 723–755. </a:t>
            </a:r>
            <a:r>
              <a:rPr lang="en-US" sz="1800">
                <a:solidFill>
                  <a:schemeClr val="accent2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https://doi.org/10.1080/02687038.2019.1608502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Grimes, N. 2005 . </a:t>
            </a:r>
            <a:r>
              <a:rPr lang="en-US" sz="1800" i="1">
                <a:solidFill>
                  <a:schemeClr val="accent2"/>
                </a:solidFill>
              </a:rPr>
              <a:t>Walt Disney's Cinderella</a:t>
            </a:r>
            <a:r>
              <a:rPr lang="en-US" sz="1800">
                <a:solidFill>
                  <a:schemeClr val="accent2"/>
                </a:solidFill>
              </a:rPr>
              <a:t>, New York: Random House.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Lanzi, A. et al., (2023). DementiaBank: Theoretical rationale, protocol, and illustrative analyses. </a:t>
            </a:r>
            <a:r>
              <a:rPr lang="en-US" sz="1800" i="1">
                <a:solidFill>
                  <a:schemeClr val="accent2"/>
                </a:solidFill>
              </a:rPr>
              <a:t>Am J Speech Lang Pathol, 32(2):426-438.</a:t>
            </a:r>
            <a:r>
              <a:rPr lang="en-US" sz="1800">
                <a:solidFill>
                  <a:schemeClr val="accent2"/>
                </a:solidFill>
              </a:rPr>
              <a:t> https://doi.org/DOI: 10.1044/2022_AJSLP-22-00281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MacWhinney, B., &amp; Fromm, D. (2022). Language sample analysis with TalkBank: An update and review. </a:t>
            </a:r>
            <a:r>
              <a:rPr lang="en-US" sz="1800" i="1">
                <a:solidFill>
                  <a:schemeClr val="accent2"/>
                </a:solidFill>
              </a:rPr>
              <a:t>Frontiers in Communication, 7</a:t>
            </a:r>
            <a:r>
              <a:rPr lang="en-US" sz="1800">
                <a:solidFill>
                  <a:schemeClr val="accent2"/>
                </a:solidFill>
              </a:rPr>
              <a:t>, Article 865498. </a:t>
            </a:r>
            <a:r>
              <a:rPr lang="en-US" sz="1800">
                <a:solidFill>
                  <a:schemeClr val="accent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https://doi.org/https://doi.org/10.3389/fcomm.2022.865498</a:t>
            </a:r>
            <a:endParaRPr sz="18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</a:rPr>
              <a:t>MacWhinney, B. (2025). Tools for Analyzing Talk Part 2: The CLAN Program. </a:t>
            </a:r>
            <a:r>
              <a:rPr lang="en-US" sz="1800" i="1">
                <a:solidFill>
                  <a:schemeClr val="accent2"/>
                </a:solidFill>
              </a:rPr>
              <a:t>https://talkbank.org/manuals/CLAN.pdf</a:t>
            </a:r>
            <a:r>
              <a:rPr lang="en-US" sz="1800">
                <a:solidFill>
                  <a:schemeClr val="accent2"/>
                </a:solidFill>
              </a:rPr>
              <a:t> </a:t>
            </a:r>
            <a:endParaRPr sz="1800">
              <a:solidFill>
                <a:schemeClr val="accent2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43478" y="31243500"/>
            <a:ext cx="7750497" cy="92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1"/>
          <p:cNvGraphicFramePr/>
          <p:nvPr>
            <p:extLst>
              <p:ext uri="{D42A27DB-BD31-4B8C-83A1-F6EECF244321}">
                <p14:modId xmlns:p14="http://schemas.microsoft.com/office/powerpoint/2010/main" val="317822289"/>
              </p:ext>
            </p:extLst>
          </p:nvPr>
        </p:nvGraphicFramePr>
        <p:xfrm>
          <a:off x="22418614" y="22901000"/>
          <a:ext cx="6938925" cy="4715375"/>
        </p:xfrm>
        <a:graphic>
          <a:graphicData uri="http://schemas.openxmlformats.org/drawingml/2006/table">
            <a:tbl>
              <a:tblPr>
                <a:noFill/>
                <a:tableStyleId>{8BA47346-79A7-4B03-A972-604B4F7CBEBE}</a:tableStyleId>
              </a:tblPr>
              <a:tblGrid>
                <a:gridCol w="231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Black/African American</a:t>
                      </a:r>
                      <a:endParaRPr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(n = 13)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non-Hispanic White</a:t>
                      </a:r>
                      <a:endParaRPr sz="2000" b="1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(n = 13)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FREQ TYPE</a:t>
                      </a:r>
                      <a:endParaRPr sz="2000" b="1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Mean 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(SD)</a:t>
                      </a:r>
                      <a:endParaRPr sz="2000" b="1" i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186.77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(82.81)</a:t>
                      </a:r>
                      <a:endParaRPr sz="2000" i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161.70 </a:t>
                      </a:r>
                      <a:r>
                        <a:rPr lang="en-US" sz="2000" i="1">
                          <a:solidFill>
                            <a:schemeClr val="tx1"/>
                          </a:solidFill>
                        </a:rPr>
                        <a:t>(62.40)</a:t>
                      </a:r>
                      <a:endParaRPr sz="2000" i="1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FREQ TOKEN</a:t>
                      </a:r>
                      <a:endParaRPr sz="2000" b="1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Mean </a:t>
                      </a:r>
                      <a:r>
                        <a:rPr lang="en-US" sz="2000" b="1" i="1">
                          <a:solidFill>
                            <a:schemeClr val="tx1"/>
                          </a:solidFill>
                        </a:rPr>
                        <a:t>(SD)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651.54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(453.27)</a:t>
                      </a:r>
                      <a:endParaRPr sz="2000" i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494.92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(262.09)</a:t>
                      </a:r>
                      <a:endParaRPr sz="2000" i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FREQ TTR</a:t>
                      </a:r>
                      <a:endParaRPr sz="2000" b="1">
                        <a:solidFill>
                          <a:srgbClr val="003C7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3C71"/>
                          </a:solidFill>
                        </a:rPr>
                        <a:t>Mean </a:t>
                      </a:r>
                      <a:r>
                        <a:rPr lang="en-US" sz="2000" b="1" i="1">
                          <a:solidFill>
                            <a:srgbClr val="003C71"/>
                          </a:solidFill>
                        </a:rPr>
                        <a:t>(SD)</a:t>
                      </a:r>
                      <a:endParaRPr sz="2000"/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.35 </a:t>
                      </a:r>
                      <a:r>
                        <a:rPr lang="en-US" sz="2000" i="1">
                          <a:solidFill>
                            <a:schemeClr val="dk1"/>
                          </a:solidFill>
                        </a:rPr>
                        <a:t>(.11)</a:t>
                      </a:r>
                      <a:endParaRPr sz="2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.35 </a:t>
                      </a:r>
                      <a:r>
                        <a:rPr lang="en-US" sz="2000" i="1" dirty="0">
                          <a:solidFill>
                            <a:schemeClr val="dk1"/>
                          </a:solidFill>
                        </a:rPr>
                        <a:t>(.06)</a:t>
                      </a:r>
                      <a:endParaRPr sz="2000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" name="Google Shape;122;p1"/>
          <p:cNvSpPr txBox="1"/>
          <p:nvPr/>
        </p:nvSpPr>
        <p:spPr>
          <a:xfrm>
            <a:off x="1197750" y="16518475"/>
            <a:ext cx="113292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3510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</a:pPr>
            <a:r>
              <a:rPr lang="en-US" sz="2600" b="1" dirty="0">
                <a:solidFill>
                  <a:schemeClr val="accent2"/>
                </a:solidFill>
              </a:rPr>
              <a:t>1) First, to descriptively characterize lexical markers in connected speech and language produced during a storytelling task for Black/African American and non-Hispanic White adults at risk for MCI due to AD.</a:t>
            </a:r>
            <a:endParaRPr sz="2600" b="1" dirty="0">
              <a:solidFill>
                <a:schemeClr val="accent2"/>
              </a:solidFill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accent2"/>
                </a:solidFill>
              </a:rPr>
              <a:t> </a:t>
            </a:r>
          </a:p>
          <a:p>
            <a:pPr marL="143510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</a:pPr>
            <a:r>
              <a:rPr lang="en-US" sz="2600" b="1" dirty="0">
                <a:solidFill>
                  <a:schemeClr val="accent2"/>
                </a:solidFill>
              </a:rPr>
              <a:t>2) Second, to explore differences in lexical marker production  in a connected speech language storytelling task between Black/African American adults at risk for MCI and their non-Hispanic White counterparts.</a:t>
            </a:r>
            <a:endParaRPr sz="1511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32570525" y="30708000"/>
            <a:ext cx="8696400" cy="47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highlight>
                  <a:schemeClr val="lt1"/>
                </a:highlight>
              </a:rPr>
              <a:t>This work is funded by NIA Grant </a:t>
            </a:r>
            <a:r>
              <a:rPr lang="en-US" sz="2300">
                <a:solidFill>
                  <a:schemeClr val="accent2"/>
                </a:solidFill>
              </a:rPr>
              <a:t>1RF1AG083823.</a:t>
            </a:r>
            <a:endParaRPr sz="1631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D1">
      <a:dk1>
        <a:srgbClr val="003C71"/>
      </a:dk1>
      <a:lt1>
        <a:srgbClr val="FFFFFF"/>
      </a:lt1>
      <a:dk2>
        <a:srgbClr val="003C71"/>
      </a:dk2>
      <a:lt2>
        <a:srgbClr val="818181"/>
      </a:lt2>
      <a:accent1>
        <a:srgbClr val="EEE8C5"/>
      </a:accent1>
      <a:accent2>
        <a:srgbClr val="00539F"/>
      </a:accent2>
      <a:accent3>
        <a:srgbClr val="FFD200"/>
      </a:accent3>
      <a:accent4>
        <a:srgbClr val="002663"/>
      </a:accent4>
      <a:accent5>
        <a:srgbClr val="AAE2CA"/>
      </a:accent5>
      <a:accent6>
        <a:srgbClr val="2C2CB6"/>
      </a:accent6>
      <a:hlink>
        <a:srgbClr val="00A0DF"/>
      </a:hlink>
      <a:folHlink>
        <a:srgbClr val="BDBD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Custom</PresentationFormat>
  <Paragraphs>171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Lustria</vt:lpstr>
      <vt:lpstr>Garamond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Struzinski</dc:creator>
  <cp:lastModifiedBy>Stagge, Faith</cp:lastModifiedBy>
  <cp:revision>1</cp:revision>
  <dcterms:created xsi:type="dcterms:W3CDTF">2001-03-07T08:28:47Z</dcterms:created>
  <dcterms:modified xsi:type="dcterms:W3CDTF">2025-08-14T23:25:45Z</dcterms:modified>
</cp:coreProperties>
</file>