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8844"/>
  </p:normalViewPr>
  <p:slideViewPr>
    <p:cSldViewPr snapToGrid="0">
      <p:cViewPr varScale="1">
        <p:scale>
          <a:sx n="109" d="100"/>
          <a:sy n="109" d="100"/>
        </p:scale>
        <p:origin x="11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e78df367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e78df367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“Here is a picture.  Please tell me everything you see going on in this picture.” (~3 minutes)</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a:t>
            </a: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If no response in 10 seconds, give second prompt: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     “Take a look </a:t>
            </a:r>
            <a:r>
              <a:rPr lang="en" sz="1200" dirty="0">
                <a:solidFill>
                  <a:schemeClr val="dk1"/>
                </a:solidFill>
              </a:rPr>
              <a:t>(point to picture)</a:t>
            </a:r>
            <a:r>
              <a:rPr lang="en" sz="1200" b="1" dirty="0">
                <a:solidFill>
                  <a:schemeClr val="dk1"/>
                </a:solidFill>
              </a:rPr>
              <a:t> and tell me what’s happening in the picture.”</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If fewer than 2 utterances, give third prompt: </a:t>
            </a:r>
            <a:endParaRPr sz="1200" b="1"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b="1" dirty="0">
                <a:solidFill>
                  <a:schemeClr val="dk1"/>
                </a:solidFill>
              </a:rPr>
              <a:t>“Anything else you can tell me about the picture?”</a:t>
            </a:r>
            <a:endParaRPr sz="1200"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Can you tell me the story of Cinderella? (~5 minutes)</a:t>
            </a:r>
            <a:endParaRPr b="1"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e78df3676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e78df3676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“Let’s move on to something a little different.  Tell me how you would make a peanut butter and jelly sandwich.” (~2 minutes)</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If no response in 10 seconds, give second prompt: </a:t>
            </a:r>
            <a:endParaRPr sz="1200" dirty="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en" sz="1200" b="1" dirty="0">
                <a:solidFill>
                  <a:schemeClr val="dk1"/>
                </a:solidFill>
              </a:rPr>
              <a:t>“If you were feeling hungry for a peanut butter and jelly sandwich, how would you make it?”</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78df36762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78df3676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78df3676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e78df3676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1" i="0" u="none" strike="noStrike" cap="none" dirty="0">
                <a:solidFill>
                  <a:srgbClr val="000000"/>
                </a:solidFill>
                <a:effectLst/>
                <a:latin typeface="Arial"/>
                <a:ea typeface="Arial"/>
                <a:cs typeface="Arial"/>
                <a:sym typeface="Arial"/>
              </a:rPr>
              <a:t>“For this part, I would like you to tell me about your hometown or where you grew up.” (~</a:t>
            </a:r>
            <a:r>
              <a:rPr lang="en-US" sz="1100" b="1" i="0" u="none" strike="noStrike" cap="none">
                <a:solidFill>
                  <a:srgbClr val="000000"/>
                </a:solidFill>
                <a:effectLst/>
                <a:latin typeface="Arial"/>
                <a:ea typeface="Arial"/>
                <a:cs typeface="Arial"/>
                <a:sym typeface="Arial"/>
              </a:rPr>
              <a:t>4 minutes)</a:t>
            </a:r>
            <a:endParaRPr lang="en-US" b="0" dirty="0">
              <a:effectLst/>
            </a:endParaRPr>
          </a:p>
          <a:p>
            <a:pPr marL="158750" indent="0" rtl="0">
              <a:buNone/>
            </a:pPr>
            <a:br>
              <a:rPr lang="en-US" b="0" dirty="0">
                <a:effectLst/>
              </a:rPr>
            </a:br>
            <a:r>
              <a:rPr lang="en-US" b="0" dirty="0">
                <a:effectLst/>
              </a:rPr>
              <a:t>     </a:t>
            </a:r>
            <a:r>
              <a:rPr lang="en-US" sz="1100" b="0" i="0" u="none" strike="noStrike" cap="none" dirty="0">
                <a:solidFill>
                  <a:srgbClr val="000000"/>
                </a:solidFill>
                <a:effectLst/>
                <a:latin typeface="Arial"/>
                <a:ea typeface="Arial"/>
                <a:cs typeface="Arial"/>
                <a:sym typeface="Arial"/>
              </a:rPr>
              <a:t>If no response in 10 seconds, give second prompt: </a:t>
            </a:r>
            <a:endParaRPr lang="en-US" b="0" dirty="0">
              <a:effectLst/>
            </a:endParaRPr>
          </a:p>
          <a:p>
            <a:pPr marL="158750" indent="0" rtl="0">
              <a:buNone/>
            </a:pPr>
            <a:r>
              <a:rPr lang="en-US" sz="1100" b="1" i="0" u="none" strike="noStrike" cap="none" dirty="0">
                <a:solidFill>
                  <a:srgbClr val="000000"/>
                </a:solidFill>
                <a:effectLst/>
                <a:latin typeface="Arial"/>
                <a:ea typeface="Arial"/>
                <a:cs typeface="Arial"/>
                <a:sym typeface="Arial"/>
              </a:rPr>
              <a:t>     “What was it like where you grew up?” </a:t>
            </a:r>
            <a:endParaRPr lang="en-US" b="0" dirty="0">
              <a:effectLst/>
            </a:endParaRPr>
          </a:p>
          <a:p>
            <a:pPr marL="158750" indent="0" rtl="0">
              <a:buNone/>
            </a:pPr>
            <a:br>
              <a:rPr lang="en-US" b="0" dirty="0">
                <a:effectLst/>
              </a:rPr>
            </a:br>
            <a:r>
              <a:rPr lang="en-US" b="0" dirty="0">
                <a:effectLst/>
              </a:rPr>
              <a:t>          </a:t>
            </a:r>
            <a:r>
              <a:rPr lang="en-US" sz="1100" b="0" i="0" u="none" strike="noStrike" cap="none" dirty="0">
                <a:solidFill>
                  <a:srgbClr val="000000"/>
                </a:solidFill>
                <a:effectLst/>
                <a:latin typeface="Arial"/>
                <a:ea typeface="Arial"/>
                <a:cs typeface="Arial"/>
                <a:sym typeface="Arial"/>
              </a:rPr>
              <a:t>If no response, prompt for another personal narrative. </a:t>
            </a:r>
            <a:endParaRPr lang="en-US" b="0" dirty="0">
              <a:effectLst/>
            </a:endParaRPr>
          </a:p>
          <a:p>
            <a:pPr marL="158750" indent="0" rtl="0">
              <a:buNone/>
            </a:pPr>
            <a:r>
              <a:rPr lang="en-US" sz="1100" b="1" i="0" u="none" strike="noStrike" cap="none" dirty="0">
                <a:solidFill>
                  <a:srgbClr val="000000"/>
                </a:solidFill>
                <a:effectLst/>
                <a:latin typeface="Arial"/>
                <a:ea typeface="Arial"/>
                <a:cs typeface="Arial"/>
                <a:sym typeface="Arial"/>
              </a:rPr>
              <a:t>          "For instance, you could tell me about a trip you took or something about your family or your work -- anything."</a:t>
            </a:r>
            <a:endParaRPr lang="en-US" b="0" dirty="0">
              <a:effectLs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78df36762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78df3676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e78df3676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e78df3676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78df3676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78df3676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“Here is another picture that tells a story.  Look at everything that’s happening and then tell me a story about what you see.  Tell me the story with a beginning, a middle, and an end.” (~3 minutes)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If no response in 10 seconds, give second prompt: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     “Take a look </a:t>
            </a:r>
            <a:r>
              <a:rPr lang="en" sz="1200" dirty="0">
                <a:solidFill>
                  <a:schemeClr val="dk1"/>
                </a:solidFill>
              </a:rPr>
              <a:t>(point to picture)</a:t>
            </a:r>
            <a:r>
              <a:rPr lang="en" sz="1200" b="1" dirty="0">
                <a:solidFill>
                  <a:schemeClr val="dk1"/>
                </a:solidFill>
              </a:rPr>
              <a:t> and tell me any part of the story.”</a:t>
            </a:r>
          </a:p>
          <a:p>
            <a:pPr marL="0" lvl="0" indent="0" algn="l" rtl="0">
              <a:lnSpc>
                <a:spcPct val="115000"/>
              </a:lnSpc>
              <a:spcBef>
                <a:spcPts val="0"/>
              </a:spcBef>
              <a:spcAft>
                <a:spcPts val="0"/>
              </a:spcAft>
              <a:buClr>
                <a:schemeClr val="dk1"/>
              </a:buClr>
              <a:buSzPts val="1100"/>
              <a:buFont typeface="Arial"/>
              <a:buNone/>
            </a:pPr>
            <a:endParaRPr lang="en"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          </a:t>
            </a:r>
            <a:r>
              <a:rPr lang="en" sz="1200" dirty="0">
                <a:solidFill>
                  <a:schemeClr val="dk1"/>
                </a:solidFill>
              </a:rPr>
              <a:t>If fewer than 2 utterances, give third prompt: </a:t>
            </a:r>
            <a:endParaRPr lang="en" sz="1200" b="0" dirty="0">
              <a:solidFill>
                <a:schemeClr val="dk1"/>
              </a:solidFill>
              <a:latin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          “Anything else you can tell me about the story?”</a:t>
            </a:r>
            <a:endParaRPr sz="1200"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78df36762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78df3676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e78df3676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e78df3676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“Here is another picture that tells a story.  Look at everything that’s happening and then tell me a story about what you see.  Tell me the story with a beginning, a middle, and an end.” (~5 minutes)</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If no response in 10 seconds, give second prompt: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     “Take a look </a:t>
            </a:r>
            <a:r>
              <a:rPr lang="en" sz="1200" dirty="0">
                <a:solidFill>
                  <a:schemeClr val="dk1"/>
                </a:solidFill>
              </a:rPr>
              <a:t>(point to picture)</a:t>
            </a:r>
            <a:r>
              <a:rPr lang="en" sz="1200" b="1" dirty="0">
                <a:solidFill>
                  <a:schemeClr val="dk1"/>
                </a:solidFill>
              </a:rPr>
              <a:t> and tell me any part of the story.”</a:t>
            </a:r>
          </a:p>
          <a:p>
            <a:pPr marL="0" lvl="0" indent="0" algn="l" rtl="0">
              <a:lnSpc>
                <a:spcPct val="115000"/>
              </a:lnSpc>
              <a:spcBef>
                <a:spcPts val="0"/>
              </a:spcBef>
              <a:spcAft>
                <a:spcPts val="0"/>
              </a:spcAft>
              <a:buClr>
                <a:schemeClr val="dk1"/>
              </a:buClr>
              <a:buSzPts val="1100"/>
              <a:buFont typeface="Arial"/>
              <a:buNone/>
            </a:pPr>
            <a:endParaRPr lang="en"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          </a:t>
            </a:r>
            <a:r>
              <a:rPr lang="en" sz="1200" dirty="0">
                <a:solidFill>
                  <a:schemeClr val="dk1"/>
                </a:solidFill>
              </a:rPr>
              <a:t>If fewer than 2 utterances, give third prompt: </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en" sz="1200" b="1" dirty="0" err="1">
                <a:solidFill>
                  <a:schemeClr val="dk1"/>
                </a:solidFill>
              </a:rPr>
              <a:t>å“Anything</a:t>
            </a:r>
            <a:r>
              <a:rPr lang="en" sz="1200" b="1" dirty="0">
                <a:solidFill>
                  <a:schemeClr val="dk1"/>
                </a:solidFill>
              </a:rPr>
              <a:t> else you can tell me about the story?”</a:t>
            </a:r>
            <a:endParaRPr sz="1200"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78df3676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78df3676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200" b="1" i="0" u="none" strike="noStrike" cap="none" dirty="0">
                <a:solidFill>
                  <a:srgbClr val="000000"/>
                </a:solidFill>
                <a:effectLst/>
                <a:latin typeface="Arial"/>
                <a:ea typeface="Arial"/>
                <a:cs typeface="Arial"/>
                <a:sym typeface="Arial"/>
              </a:rPr>
              <a:t>“I’m going to ask you to tell a story. Have you ever heard the story of Cinderella?”</a:t>
            </a:r>
            <a:r>
              <a:rPr lang="en-US" sz="1200" b="0" i="0" u="none" strike="noStrike" cap="none" dirty="0">
                <a:solidFill>
                  <a:srgbClr val="000000"/>
                </a:solidFill>
                <a:effectLst/>
                <a:latin typeface="Arial"/>
                <a:ea typeface="Arial"/>
                <a:cs typeface="Arial"/>
                <a:sym typeface="Arial"/>
              </a:rPr>
              <a:t> (Make note of answer for demographic data. If the answer is no, ask the participant to tell a fairy tale s/he knows.) </a:t>
            </a:r>
            <a:endParaRPr lang="en-US" sz="1400" b="0" dirty="0">
              <a:effectLst/>
            </a:endParaRPr>
          </a:p>
          <a:p>
            <a:pPr marL="158750" indent="0" rtl="0">
              <a:buNone/>
            </a:pPr>
            <a:br>
              <a:rPr lang="en-US" sz="1400" b="0" dirty="0">
                <a:effectLst/>
              </a:rPr>
            </a:br>
            <a:r>
              <a:rPr lang="en-US" sz="1200" b="1" i="0" u="none" strike="noStrike" cap="none" dirty="0">
                <a:solidFill>
                  <a:srgbClr val="000000"/>
                </a:solidFill>
                <a:effectLst/>
                <a:latin typeface="Arial"/>
                <a:ea typeface="Arial"/>
                <a:cs typeface="Arial"/>
                <a:sym typeface="Arial"/>
              </a:rPr>
              <a:t>“Do you remember much about it? These pictures might remind you of how it goes. We are going to take a look at the pictures, and then I’ll ask you to tell me the story in your own words. </a:t>
            </a:r>
            <a:endParaRPr lang="en-US" sz="1400" b="0" dirty="0">
              <a:effectLst/>
            </a:endParaRPr>
          </a:p>
          <a:p>
            <a:pPr marL="158750" indent="0" rtl="0">
              <a:buNone/>
            </a:pPr>
            <a:endParaRPr lang="en-US" sz="1400" b="0" dirty="0">
              <a:effectLst/>
            </a:endParaRPr>
          </a:p>
          <a:p>
            <a:pPr marL="158750" indent="0" rtl="0">
              <a:buNone/>
            </a:pPr>
            <a:r>
              <a:rPr lang="en-US" sz="1400" b="0" dirty="0">
                <a:effectLst/>
              </a:rPr>
              <a:t>Investigator advances through the slides  (2-3 seconds per </a:t>
            </a:r>
            <a:r>
              <a:rPr lang="en-US" sz="1400" b="0">
                <a:effectLst/>
              </a:rPr>
              <a:t>slide).</a:t>
            </a:r>
            <a:endParaRPr lang="en-US" sz="1400" b="0" dirty="0">
              <a:effectLst/>
            </a:endParaRPr>
          </a:p>
          <a:p>
            <a:pPr marL="158750" indent="0" rtl="0">
              <a:buNone/>
            </a:pPr>
            <a:br>
              <a:rPr lang="en-US" sz="1400" b="0" dirty="0">
                <a:effectLst/>
              </a:rPr>
            </a:br>
            <a:r>
              <a:rPr lang="en-US" sz="1200" b="1" i="0" u="none" strike="noStrike" cap="none" dirty="0">
                <a:solidFill>
                  <a:srgbClr val="000000"/>
                </a:solidFill>
                <a:effectLst/>
                <a:latin typeface="Arial"/>
                <a:ea typeface="Arial"/>
                <a:cs typeface="Arial"/>
                <a:sym typeface="Arial"/>
              </a:rPr>
              <a:t>“Now tell me as much of the story of Cinderella as you can. You can use any details you know about the story, as well as the pictures you just looked at.” </a:t>
            </a:r>
            <a:endParaRPr lang="en-US" sz="1400" b="0" dirty="0">
              <a:effectLst/>
            </a:endParaRPr>
          </a:p>
          <a:p>
            <a:pPr marL="158750" indent="0" rtl="0">
              <a:buNone/>
            </a:pPr>
            <a:br>
              <a:rPr lang="en-US" sz="1400" b="0" dirty="0">
                <a:effectLst/>
              </a:rPr>
            </a:br>
            <a:r>
              <a:rPr lang="en-US" sz="1400" b="0" dirty="0">
                <a:effectLst/>
              </a:rPr>
              <a:t>     </a:t>
            </a:r>
            <a:r>
              <a:rPr lang="en-US" sz="1200" b="0" i="0" u="none" strike="noStrike" cap="none" dirty="0">
                <a:solidFill>
                  <a:srgbClr val="000000"/>
                </a:solidFill>
                <a:effectLst/>
                <a:latin typeface="Arial"/>
                <a:ea typeface="Arial"/>
                <a:cs typeface="Arial"/>
                <a:sym typeface="Arial"/>
              </a:rPr>
              <a:t>If participant gives a response of fewer than three utterances, or seems to falter, allow 10 seconds, then prompt: </a:t>
            </a:r>
            <a:endParaRPr lang="en-US" sz="1400" b="0" dirty="0">
              <a:effectLst/>
            </a:endParaRPr>
          </a:p>
          <a:p>
            <a:pPr marL="158750" indent="0" rtl="0">
              <a:buNone/>
            </a:pPr>
            <a:r>
              <a:rPr lang="en-US" sz="1200" b="1" i="0" u="none" strike="noStrike" cap="none" dirty="0">
                <a:solidFill>
                  <a:srgbClr val="000000"/>
                </a:solidFill>
                <a:effectLst/>
                <a:latin typeface="Arial"/>
                <a:ea typeface="Arial"/>
                <a:cs typeface="Arial"/>
                <a:sym typeface="Arial"/>
              </a:rPr>
              <a:t>     “What happened next?”</a:t>
            </a:r>
            <a:r>
              <a:rPr lang="en-US" sz="1200" b="0" i="0" u="none" strike="noStrike" cap="none" dirty="0">
                <a:solidFill>
                  <a:srgbClr val="000000"/>
                </a:solidFill>
                <a:effectLst/>
                <a:latin typeface="Arial"/>
                <a:ea typeface="Arial"/>
                <a:cs typeface="Arial"/>
                <a:sym typeface="Arial"/>
              </a:rPr>
              <a:t> or </a:t>
            </a:r>
            <a:r>
              <a:rPr lang="en-US" sz="1200" b="1" i="0" u="none" strike="noStrike" cap="none" dirty="0">
                <a:solidFill>
                  <a:srgbClr val="000000"/>
                </a:solidFill>
                <a:effectLst/>
                <a:latin typeface="Arial"/>
                <a:ea typeface="Arial"/>
                <a:cs typeface="Arial"/>
                <a:sym typeface="Arial"/>
              </a:rPr>
              <a:t>“Go on.”</a:t>
            </a:r>
            <a:r>
              <a:rPr lang="en-US" sz="1200" b="0" i="0" u="none" strike="noStrike" cap="none" dirty="0">
                <a:solidFill>
                  <a:srgbClr val="000000"/>
                </a:solidFill>
                <a:effectLst/>
                <a:latin typeface="Arial"/>
                <a:ea typeface="Arial"/>
                <a:cs typeface="Arial"/>
                <a:sym typeface="Arial"/>
              </a:rPr>
              <a:t> </a:t>
            </a:r>
            <a:endParaRPr lang="en-US" sz="1400" b="0" dirty="0">
              <a:effectLst/>
            </a:endParaRPr>
          </a:p>
          <a:p>
            <a:pPr marL="158750" indent="0" rtl="0">
              <a:buNone/>
            </a:pPr>
            <a:br>
              <a:rPr lang="en-US" sz="1400" b="0" dirty="0">
                <a:effectLst/>
              </a:rPr>
            </a:br>
            <a:r>
              <a:rPr lang="en-US" sz="1200" b="0" i="0" u="none" strike="noStrike" cap="none" dirty="0">
                <a:solidFill>
                  <a:srgbClr val="000000"/>
                </a:solidFill>
                <a:effectLst/>
                <a:latin typeface="Arial"/>
                <a:ea typeface="Arial"/>
                <a:cs typeface="Arial"/>
                <a:sym typeface="Arial"/>
              </a:rPr>
              <a:t>Continue until the participant concludes the story or it is clear s/he has finished.</a:t>
            </a:r>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500"/>
              <a:t>DementiaBank Discourse Stimuli</a:t>
            </a:r>
            <a:endParaRPr sz="45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350325" y="152400"/>
            <a:ext cx="6315862" cy="483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308425" y="152400"/>
            <a:ext cx="6145619" cy="48387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325175" y="152400"/>
            <a:ext cx="6003429" cy="483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401813" y="152400"/>
            <a:ext cx="6340365"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311675" y="152400"/>
            <a:ext cx="6520645"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250813" y="152400"/>
            <a:ext cx="6642373"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422750" y="152400"/>
            <a:ext cx="6298510" cy="4838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1584875" y="110525"/>
            <a:ext cx="6205478" cy="48387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1506963" y="152400"/>
            <a:ext cx="6130083" cy="4838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275888" y="152400"/>
            <a:ext cx="6592214" cy="4838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400" b="1"/>
              <a:t>Picture Description #1</a:t>
            </a:r>
            <a:endParaRPr sz="34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381563" y="152400"/>
            <a:ext cx="6380885" cy="483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245925" y="102150"/>
            <a:ext cx="6652153"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425613" y="152400"/>
            <a:ext cx="6292778" cy="48387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173763" y="152400"/>
            <a:ext cx="4796466" cy="4838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1532913" y="152400"/>
            <a:ext cx="6078170"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411300" y="152400"/>
            <a:ext cx="6321399" cy="48387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1635150" y="152400"/>
            <a:ext cx="5971160" cy="48386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430038" y="152400"/>
            <a:ext cx="6283923" cy="48387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451988" y="152400"/>
            <a:ext cx="6240027"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140925" y="152400"/>
            <a:ext cx="6862159" cy="48387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1521225" y="318300"/>
            <a:ext cx="5788700" cy="4236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1517850" y="152400"/>
            <a:ext cx="6204325" cy="48386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323988" y="110500"/>
            <a:ext cx="6496016" cy="48386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463725" y="118875"/>
            <a:ext cx="6216554"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095875" y="152400"/>
            <a:ext cx="4796415" cy="4838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400" b="1"/>
              <a:t>Procedural Discourse</a:t>
            </a:r>
            <a:endParaRPr sz="34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7"/>
          <p:cNvSpPr txBox="1">
            <a:spLocks noGrp="1"/>
          </p:cNvSpPr>
          <p:nvPr>
            <p:ph type="ctrTitle"/>
          </p:nvPr>
        </p:nvSpPr>
        <p:spPr>
          <a:xfrm>
            <a:off x="311700" y="1789325"/>
            <a:ext cx="8520600" cy="11877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400">
                <a:solidFill>
                  <a:srgbClr val="FF0000"/>
                </a:solidFill>
              </a:rPr>
              <a:t>Tell me how to make a peanut butter and jelly sandwich.</a:t>
            </a:r>
            <a:endParaRPr sz="340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400" b="1"/>
              <a:t>Free Speech </a:t>
            </a:r>
            <a:endParaRPr sz="34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9"/>
          <p:cNvSpPr txBox="1">
            <a:spLocks noGrp="1"/>
          </p:cNvSpPr>
          <p:nvPr>
            <p:ph type="ctrTitle"/>
          </p:nvPr>
        </p:nvSpPr>
        <p:spPr>
          <a:xfrm>
            <a:off x="311700" y="2006175"/>
            <a:ext cx="8520600" cy="7911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b" anchorCtr="0">
            <a:normAutofit/>
          </a:bodyPr>
          <a:lstStyle/>
          <a:p>
            <a:pPr marL="0" lvl="0" indent="0" algn="ctr" rtl="0">
              <a:spcBef>
                <a:spcPts val="0"/>
              </a:spcBef>
              <a:spcAft>
                <a:spcPts val="0"/>
              </a:spcAft>
              <a:buNone/>
            </a:pPr>
            <a:r>
              <a:rPr lang="en" sz="3400">
                <a:solidFill>
                  <a:srgbClr val="FF0000"/>
                </a:solidFill>
              </a:rPr>
              <a:t>Tell me about your hometown. </a:t>
            </a:r>
            <a:endParaRPr sz="34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400" b="1"/>
              <a:t>Picture Description #2</a:t>
            </a:r>
            <a:endParaRPr sz="34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7"/>
          <p:cNvPicPr preferRelativeResize="0"/>
          <p:nvPr/>
        </p:nvPicPr>
        <p:blipFill>
          <a:blip r:embed="rId3">
            <a:alphaModFix/>
          </a:blip>
          <a:stretch>
            <a:fillRect/>
          </a:stretch>
        </p:blipFill>
        <p:spPr>
          <a:xfrm>
            <a:off x="1293100" y="152400"/>
            <a:ext cx="6230274"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400" b="1"/>
              <a:t>Picture Description #3</a:t>
            </a:r>
            <a:endParaRPr sz="34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9"/>
          <p:cNvPicPr preferRelativeResize="0"/>
          <p:nvPr/>
        </p:nvPicPr>
        <p:blipFill>
          <a:blip r:embed="rId3">
            <a:alphaModFix/>
          </a:blip>
          <a:stretch>
            <a:fillRect/>
          </a:stretch>
        </p:blipFill>
        <p:spPr>
          <a:xfrm>
            <a:off x="1936025" y="97100"/>
            <a:ext cx="4838699" cy="4838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400" b="1"/>
              <a:t>Story Narrative</a:t>
            </a:r>
            <a:endParaRPr sz="34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095875" y="152400"/>
            <a:ext cx="4796415" cy="48387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665</Words>
  <Application>Microsoft Macintosh PowerPoint</Application>
  <PresentationFormat>On-screen Show (16:9)</PresentationFormat>
  <Paragraphs>48</Paragraphs>
  <Slides>37</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Times New Roman</vt:lpstr>
      <vt:lpstr>Simple Light</vt:lpstr>
      <vt:lpstr>DementiaBank Discourse Stimuli</vt:lpstr>
      <vt:lpstr>Picture Description #1</vt:lpstr>
      <vt:lpstr>PowerPoint Presentation</vt:lpstr>
      <vt:lpstr>Picture Description #2</vt:lpstr>
      <vt:lpstr>PowerPoint Presentation</vt:lpstr>
      <vt:lpstr>Picture Description #3</vt:lpstr>
      <vt:lpstr>PowerPoint Presentation</vt:lpstr>
      <vt:lpstr>Story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Discourse</vt:lpstr>
      <vt:lpstr>Tell me how to make a peanut butter and jelly sandwich.</vt:lpstr>
      <vt:lpstr>Free Speech </vt:lpstr>
      <vt:lpstr>Tell me about your hometown.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DementiaBank Discourse Stimuli</dc:title>
  <cp:lastModifiedBy>Davida S Fromm</cp:lastModifiedBy>
  <cp:revision>14</cp:revision>
  <dcterms:modified xsi:type="dcterms:W3CDTF">2024-01-30T22:05:48Z</dcterms:modified>
</cp:coreProperties>
</file>