
<file path=[Content_Types].xml><?xml version="1.0" encoding="utf-8"?>
<Types xmlns="http://schemas.openxmlformats.org/package/2006/content-types">
  <Override PartName="/ppt/notesSlides/notesSlide2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27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2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Default Extension="jpeg" ContentType="image/jpeg"/>
  <Override PartName="/ppt/slides/slide12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notesSlides/notesSlide11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3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19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1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Default Extension="bin" ContentType="application/vnd.openxmlformats-officedocument.presentationml.printerSettings"/>
  <Override PartName="/ppt/slides/slide11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18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3.xml" ContentType="application/vnd.openxmlformats-officedocument.presentationml.slide+xml"/>
  <Default Extension="png" ContentType="image/png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docProps/app.xml" ContentType="application/vnd.openxmlformats-officedocument.extended-properties+xml"/>
  <Override PartName="/ppt/notesSlides/notesSlide12.xml" ContentType="application/vnd.openxmlformats-officedocument.presentationml.notesSlide+xml"/>
  <Override PartName="/ppt/slides/slide2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287" r:id="rId4"/>
    <p:sldId id="275" r:id="rId5"/>
    <p:sldId id="290" r:id="rId6"/>
    <p:sldId id="259" r:id="rId7"/>
    <p:sldId id="293" r:id="rId8"/>
    <p:sldId id="291" r:id="rId9"/>
    <p:sldId id="260" r:id="rId10"/>
    <p:sldId id="262" r:id="rId11"/>
    <p:sldId id="292" r:id="rId12"/>
    <p:sldId id="264" r:id="rId13"/>
    <p:sldId id="266" r:id="rId14"/>
    <p:sldId id="267" r:id="rId15"/>
    <p:sldId id="269" r:id="rId16"/>
    <p:sldId id="268" r:id="rId17"/>
    <p:sldId id="270" r:id="rId18"/>
    <p:sldId id="271" r:id="rId19"/>
    <p:sldId id="278" r:id="rId20"/>
    <p:sldId id="279" r:id="rId21"/>
    <p:sldId id="277" r:id="rId22"/>
    <p:sldId id="282" r:id="rId23"/>
    <p:sldId id="280" r:id="rId24"/>
    <p:sldId id="286" r:id="rId25"/>
    <p:sldId id="294" r:id="rId26"/>
    <p:sldId id="281" r:id="rId27"/>
    <p:sldId id="284" r:id="rId28"/>
    <p:sldId id="276" r:id="rId29"/>
    <p:sldId id="272" r:id="rId30"/>
    <p:sldId id="285" r:id="rId31"/>
    <p:sldId id="295" r:id="rId32"/>
    <p:sldId id="274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 clrMode="bw"/>
  <p:clrMru>
    <a:srgbClr val="8E30AB"/>
    <a:srgbClr val="8F33E6"/>
    <a:srgbClr val="1BAD34"/>
    <a:srgbClr val="FFFDEB"/>
    <a:srgbClr val="FDFE01"/>
    <a:srgbClr val="FEFCEA"/>
    <a:srgbClr val="5BA257"/>
    <a:srgbClr val="C2591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97" d="100"/>
          <a:sy n="97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theme" Target="theme/theme1.xml"/><Relationship Id="rId4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37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9213-298F-7544-ACA0-31174EE70DCC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F02D7-9E71-374F-BFDF-AD2033F2B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4106-EEE0-4D40-B054-CC8A3D5AEEA7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6A1AC-D275-994D-B0E2-27E16C39D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MPG = </a:t>
            </a:r>
            <a:r>
              <a:rPr lang="en-US" dirty="0" err="1" smtClean="0"/>
              <a:t>MPeg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Dimension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FileMakerPro</a:t>
            </a:r>
            <a:r>
              <a:rPr lang="en-US" baseline="0" dirty="0" smtClean="0"/>
              <a:t> are software applications for building databases</a:t>
            </a:r>
          </a:p>
          <a:p>
            <a:r>
              <a:rPr lang="en-US" dirty="0" smtClean="0"/>
              <a:t>CSV</a:t>
            </a:r>
            <a:r>
              <a:rPr lang="en-US" baseline="0" dirty="0" smtClean="0"/>
              <a:t> files contain spreadsheet-type organization in a text file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Oh-</a:t>
            </a:r>
            <a:r>
              <a:rPr lang="en-US" dirty="0" err="1" smtClean="0"/>
              <a:t>Tah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Linking is a very time consuming process, the majority</a:t>
            </a:r>
            <a:r>
              <a:rPr lang="en-US" baseline="0" dirty="0" smtClean="0"/>
              <a:t> of my last 4 years has been spent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baseline="0" dirty="0" smtClean="0"/>
              <a:t> a</a:t>
            </a:r>
            <a:r>
              <a:rPr lang="en-US" dirty="0" smtClean="0"/>
              <a:t>nticipate that these</a:t>
            </a:r>
            <a:r>
              <a:rPr lang="en-US" baseline="0" dirty="0" smtClean="0"/>
              <a:t> issues may be discussed by </a:t>
            </a:r>
            <a:r>
              <a:rPr lang="en-US" dirty="0" smtClean="0"/>
              <a:t>Brian in the upcoming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Yvan</a:t>
            </a:r>
            <a:r>
              <a:rPr lang="en-US" baseline="0" dirty="0" smtClean="0"/>
              <a:t> travels for more than one year at a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Yvan</a:t>
            </a:r>
            <a:r>
              <a:rPr lang="en-US" baseline="0" dirty="0" smtClean="0"/>
              <a:t> travels for more than one year at a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6A1AC-D275-994D-B0E2-27E16C39DC4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D86A0AE8-42BF-6B43-9B1F-B1D25F355DA4}" type="datetimeFigureOut">
              <a:rPr lang="en-US" smtClean="0"/>
              <a:pPr/>
              <a:t>7/28/10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3A9980CA-B07C-704D-8A99-84C0956B9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childes.psy.cmu.ed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audio" Target="file://localhost/Users/peddle/Documents/Media/Overlap.wav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806183"/>
            <a:ext cx="4953000" cy="605118"/>
          </a:xfrm>
        </p:spPr>
        <p:txBody>
          <a:bodyPr>
            <a:noAutofit/>
          </a:bodyPr>
          <a:lstStyle/>
          <a:p>
            <a:r>
              <a:rPr lang="en-US" sz="4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Behind the Scenes</a:t>
            </a:r>
            <a:r>
              <a:rPr lang="en-US" sz="3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/>
            </a:r>
            <a:br>
              <a:rPr lang="en-US" sz="3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</a:br>
            <a:r>
              <a:rPr lang="en-US" sz="3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/>
            </a:r>
            <a:br>
              <a:rPr lang="en-US" sz="3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</a:br>
            <a:r>
              <a:rPr lang="en-US" sz="30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Carla Peddle</a:t>
            </a:r>
            <a:endParaRPr lang="en-US" sz="30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4422" y="3962400"/>
            <a:ext cx="5114778" cy="1113512"/>
          </a:xfrm>
        </p:spPr>
        <p:txBody>
          <a:bodyPr>
            <a:normAutofit lnSpcReduction="10000"/>
          </a:bodyPr>
          <a:lstStyle/>
          <a:p>
            <a:r>
              <a:rPr lang="en-US" sz="8000" dirty="0" err="1" smtClean="0"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endParaRPr lang="en-US" sz="8000" dirty="0" smtClean="0">
              <a:solidFill>
                <a:schemeClr val="accent6"/>
              </a:solidFill>
              <a:latin typeface="Helvetica"/>
              <a:cs typeface="Helvetica"/>
            </a:endParaRPr>
          </a:p>
          <a:p>
            <a:endParaRPr lang="en-US" sz="2000" dirty="0">
              <a:solidFill>
                <a:schemeClr val="accent1"/>
              </a:solidFill>
              <a:latin typeface="Helvetica"/>
              <a:cs typeface="Helvetica"/>
            </a:endParaRPr>
          </a:p>
        </p:txBody>
      </p:sp>
      <p:pic>
        <p:nvPicPr>
          <p:cNvPr id="4" name="Picture 3" descr="Screen shot 2010-07-20 at 10.35.36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76200"/>
            <a:ext cx="2514599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143000"/>
          <a:ext cx="4038600" cy="536686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133600"/>
                <a:gridCol w="1905000"/>
              </a:tblGrid>
              <a:tr h="354124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Format</a:t>
                      </a:r>
                      <a:endParaRPr lang="en-US" dirty="0"/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Dutch-CLPF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ChildPhon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Dutch-Zink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LIPP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English-Davis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LIPP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English-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Inkelas</a:t>
                      </a:r>
                      <a:endParaRPr lang="en-US" sz="1500" dirty="0" smtClean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Excel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English</a:t>
                      </a:r>
                      <a:r>
                        <a:rPr lang="en-US" sz="150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-Stanford</a:t>
                      </a:r>
                      <a:endParaRPr lang="en-US" sz="1500" dirty="0" smtClean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CHILDES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French-Kern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LIPP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French-Stanford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CHILDES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53215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German-Stuttgart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WaveSurfer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German-TAKI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WaveSurfer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Japanese-Ota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Excel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Japanese-Stanford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CHILDES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QcFrench-GoadRose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ChildPhon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Romanian-Kern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LIPP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Swedish-Stanford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CHILDES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3199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Tunisian-Kern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2"/>
                          </a:solidFill>
                          <a:latin typeface="Helvetica"/>
                          <a:cs typeface="Helvetica"/>
                        </a:rPr>
                        <a:t>LIPP</a:t>
                      </a:r>
                      <a:endParaRPr lang="en-US" sz="1500" dirty="0">
                        <a:solidFill>
                          <a:schemeClr val="tx2"/>
                        </a:solidFill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24401" y="1143000"/>
            <a:ext cx="304800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Since each project is unique and the original formatting of the projects differ, there is a distinct set of steps involved with preparing each project for </a:t>
            </a:r>
            <a:r>
              <a:rPr lang="en-US" sz="28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1" u="none" strike="noStrike" dirty="0" smtClean="0">
                <a:solidFill>
                  <a:schemeClr val="accent6"/>
                </a:solidFill>
                <a:latin typeface="Helvetica"/>
                <a:cs typeface="Helvetica"/>
              </a:rPr>
              <a:t>Ultimate Goal</a:t>
            </a:r>
            <a:r>
              <a:rPr lang="en-CA" sz="3000" b="0" u="none" strike="noStrike" dirty="0" smtClean="0">
                <a:solidFill>
                  <a:schemeClr val="accent6"/>
                </a:solidFill>
                <a:latin typeface="Helvetica"/>
                <a:cs typeface="Helvetica"/>
              </a:rPr>
              <a:t>: </a:t>
            </a:r>
            <a:r>
              <a:rPr lang="en-CA" sz="3000" dirty="0" smtClean="0">
                <a:solidFill>
                  <a:schemeClr val="accent6"/>
                </a:solidFill>
                <a:latin typeface="Helvetica"/>
                <a:cs typeface="Helvetica"/>
              </a:rPr>
              <a:t>have c</a:t>
            </a:r>
            <a:r>
              <a:rPr lang="en-CA" sz="3000" b="0" u="none" strike="noStrike" dirty="0" smtClean="0">
                <a:solidFill>
                  <a:schemeClr val="accent6"/>
                </a:solidFill>
                <a:latin typeface="Helvetica"/>
                <a:cs typeface="Helvetica"/>
              </a:rPr>
              <a:t>ompatible CHAT and </a:t>
            </a:r>
            <a:r>
              <a:rPr lang="en-CA" sz="3000" b="0" u="none" strike="noStrike" dirty="0" err="1" smtClean="0"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CA" sz="3000" b="0" u="none" strike="noStrike" dirty="0" smtClean="0">
                <a:solidFill>
                  <a:schemeClr val="accent6"/>
                </a:solidFill>
                <a:latin typeface="Helvetica"/>
                <a:cs typeface="Helvetica"/>
              </a:rPr>
              <a:t> files for all of the </a:t>
            </a:r>
            <a:r>
              <a:rPr lang="en-CA" sz="3000" b="0" u="none" strike="noStrike" dirty="0" err="1" smtClean="0"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CA" sz="3000" b="0" u="none" strike="noStrike" dirty="0" smtClean="0">
                <a:solidFill>
                  <a:schemeClr val="accent6"/>
                </a:solidFill>
                <a:latin typeface="Helvetica"/>
                <a:cs typeface="Helvetica"/>
              </a:rPr>
              <a:t> projects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Convert all data to the CHAT 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Subject data to full quality control through CHAT2XML verification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Align any audio to transcript at the utterance level:</a:t>
            </a:r>
            <a:b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	 accurate playback</a:t>
            </a:r>
          </a:p>
          <a:p>
            <a:pPr marL="971550" lvl="1" indent="-514350"/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    acoustic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Import projects into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	</a:t>
            </a:r>
          </a:p>
          <a:p>
            <a:pPr lvl="2"/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endParaRPr lang="en-US" sz="22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Most original transcript formats are not compatible with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:</a:t>
            </a: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2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LIPP</a:t>
            </a:r>
          </a:p>
          <a:p>
            <a:pPr lvl="2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ChildPhon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</a:p>
          <a:p>
            <a:pPr lvl="2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Excel</a:t>
            </a:r>
          </a:p>
          <a:p>
            <a:pPr lvl="2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WaveSurfer</a:t>
            </a: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In most of these cases, Brian is the first to work on converting non-CHAT data into the CHAT format</a:t>
            </a: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LIPP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066800"/>
            <a:ext cx="7239000" cy="5139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LIPP projects: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Dutch-Zink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English-Davis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French- Kern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Romanian-Kern 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Tunisian-Kern</a:t>
            </a:r>
          </a:p>
          <a:p>
            <a:endParaRPr lang="en-US" sz="1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Brian converts LIPP files to CHAT files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accent6"/>
                </a:solidFill>
                <a:latin typeface="Helvetica"/>
                <a:cs typeface="Helvetica"/>
              </a:rPr>
              <a:t>freb01.lipp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		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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 		</a:t>
            </a:r>
            <a:r>
              <a:rPr lang="en-US" sz="3000" dirty="0" smtClean="0">
                <a:solidFill>
                  <a:schemeClr val="accent6"/>
                </a:solidFill>
                <a:latin typeface="Helvetica"/>
                <a:cs typeface="Helvetica"/>
                <a:sym typeface="Wingdings"/>
              </a:rPr>
              <a:t>freb01.cha</a:t>
            </a:r>
          </a:p>
          <a:p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Brian makes CHAT files available to the MUN team</a:t>
            </a:r>
          </a:p>
        </p:txBody>
      </p:sp>
      <p:pic>
        <p:nvPicPr>
          <p:cNvPr id="6" name="Picture 5" descr="Screen shot 2010-07-23 at 5.13.0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963706"/>
            <a:ext cx="1898887" cy="1703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LIPP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Once the MUN team receives CHAT and media files:  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ensure one-to-one correspondence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rename one or both set of files</a:t>
            </a: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	All files for a session have: </a:t>
            </a:r>
          </a:p>
          <a:p>
            <a:pPr lvl="2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same file name </a:t>
            </a:r>
          </a:p>
          <a:p>
            <a:pPr lvl="2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different file-type extension 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				   </a:t>
            </a:r>
            <a:r>
              <a:rPr lang="en-US" sz="2600" dirty="0" smtClean="0">
                <a:solidFill>
                  <a:schemeClr val="accent6"/>
                </a:solidFill>
                <a:latin typeface="Helvetica"/>
                <a:cs typeface="Helvetica"/>
                <a:sym typeface="Wingdings"/>
              </a:rPr>
              <a:t>freb01.cha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	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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  	</a:t>
            </a:r>
            <a:r>
              <a:rPr lang="en-US" sz="2600" dirty="0" smtClean="0">
                <a:solidFill>
                  <a:schemeClr val="accent6"/>
                </a:solidFill>
                <a:latin typeface="Helvetica"/>
                <a:cs typeface="Helvetica"/>
                <a:sym typeface="Wingdings"/>
              </a:rPr>
              <a:t>freb01.cha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2600" dirty="0" err="1" smtClean="0">
                <a:solidFill>
                  <a:srgbClr val="FA8D3D"/>
                </a:solidFill>
                <a:latin typeface="Helvetica"/>
                <a:cs typeface="Helvetica"/>
                <a:sym typeface="Wingdings"/>
              </a:rPr>
              <a:t>emma</a:t>
            </a:r>
            <a:r>
              <a:rPr lang="en-US" sz="2600" dirty="0" smtClean="0">
                <a:solidFill>
                  <a:srgbClr val="FA8D3D"/>
                </a:solidFill>
                <a:latin typeface="Helvetica"/>
                <a:cs typeface="Helvetica"/>
                <a:sym typeface="Wingdings"/>
              </a:rPr>
              <a:t> 001 23-06-01.</a:t>
            </a:r>
            <a:r>
              <a:rPr lang="en-US" sz="2600" dirty="0" smtClean="0">
                <a:solidFill>
                  <a:schemeClr val="accent6"/>
                </a:solidFill>
                <a:latin typeface="Helvetica"/>
                <a:cs typeface="Helvetica"/>
                <a:sym typeface="Wingdings"/>
              </a:rPr>
              <a:t>mpg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	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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  	</a:t>
            </a:r>
            <a:r>
              <a:rPr lang="en-US" sz="2600" dirty="0" smtClean="0">
                <a:solidFill>
                  <a:srgbClr val="FA8D3D"/>
                </a:solidFill>
                <a:latin typeface="Helvetica"/>
                <a:cs typeface="Helvetica"/>
                <a:sym typeface="Wingdings"/>
              </a:rPr>
              <a:t>freb01.mpg</a:t>
            </a:r>
            <a:endParaRPr lang="en-US" sz="2600" dirty="0" smtClean="0">
              <a:solidFill>
                <a:srgbClr val="FA8D3D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LIPP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1"/>
            <a:ext cx="7239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Large media files are not always manageable within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Convert large media files:</a:t>
            </a:r>
          </a:p>
          <a:p>
            <a:endParaRPr lang="en-US" sz="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Open large .mpg media files in the </a:t>
            </a:r>
            <a:r>
              <a:rPr lang="en-US" sz="2800" dirty="0" err="1" smtClean="0">
                <a:solidFill>
                  <a:schemeClr val="tx2"/>
                </a:solidFill>
                <a:latin typeface="Helvetica"/>
                <a:cs typeface="Helvetica"/>
              </a:rPr>
              <a:t>MPEGStreamclip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application </a:t>
            </a:r>
            <a: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Export to .mp4 format</a:t>
            </a:r>
            <a:endParaRPr lang="en-US" sz="24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3000" dirty="0" smtClean="0">
                <a:solidFill>
                  <a:srgbClr val="FA8D3D"/>
                </a:solidFill>
                <a:latin typeface="Helvetica"/>
                <a:cs typeface="Helvetica"/>
                <a:sym typeface="Wingdings"/>
              </a:rPr>
              <a:t>freb01.mpg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       			</a:t>
            </a:r>
            <a:r>
              <a:rPr lang="en-US" sz="2400" dirty="0" err="1" smtClean="0">
                <a:solidFill>
                  <a:schemeClr val="tx2"/>
                </a:solidFill>
                <a:latin typeface="Wingdings"/>
                <a:ea typeface="Wingdings"/>
                <a:cs typeface="Wingdings"/>
                <a:sym typeface="Wingdings"/>
              </a:rPr>
              <a:t></a:t>
            </a:r>
            <a:endParaRPr lang="en-US" sz="24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				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MPEGStreamclip</a:t>
            </a:r>
            <a:endParaRPr lang="en-US" sz="30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Helvetica"/>
                <a:cs typeface="Helvetica"/>
                <a:sym typeface="Wingdings"/>
              </a:rPr>
              <a:t>       									</a:t>
            </a:r>
            <a:r>
              <a:rPr lang="en-US" sz="2400" dirty="0" err="1" smtClean="0">
                <a:solidFill>
                  <a:schemeClr val="tx2"/>
                </a:solidFill>
                <a:latin typeface="Wingdings"/>
                <a:ea typeface="Wingdings"/>
                <a:cs typeface="Wingdings"/>
                <a:sym typeface="Wingdings"/>
              </a:rPr>
              <a:t></a:t>
            </a:r>
            <a:endParaRPr lang="en-US" sz="2400" dirty="0" smtClean="0">
              <a:solidFill>
                <a:schemeClr val="tx2"/>
              </a:solidFill>
              <a:latin typeface="Helvetica"/>
              <a:cs typeface="Helvetica"/>
              <a:sym typeface="Wingdings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  <a:sym typeface="Wingdings"/>
              </a:rPr>
              <a:t>											</a:t>
            </a:r>
            <a:r>
              <a:rPr lang="en-US" sz="3000" dirty="0" smtClean="0">
                <a:solidFill>
                  <a:srgbClr val="FA8D3D"/>
                </a:solidFill>
                <a:latin typeface="Helvetica"/>
                <a:cs typeface="Helvetica"/>
                <a:sym typeface="Wingdings"/>
              </a:rPr>
              <a:t>freb01.mp4</a:t>
            </a:r>
            <a:endParaRPr lang="en-US" sz="3000" dirty="0" smtClean="0">
              <a:solidFill>
                <a:srgbClr val="FA8D3D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LIPP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Using the CLAN application</a:t>
            </a:r>
          </a:p>
          <a:p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  <a:p>
            <a:r>
              <a:rPr lang="en-US" sz="3000" b="1" dirty="0" smtClean="0">
                <a:solidFill>
                  <a:srgbClr val="FA8D3D"/>
                </a:solidFill>
                <a:latin typeface="Helvetica"/>
                <a:cs typeface="Helvetica"/>
              </a:rPr>
              <a:t>Linking</a:t>
            </a:r>
            <a:r>
              <a:rPr lang="en-US" sz="2800" b="1" dirty="0" smtClean="0">
                <a:solidFill>
                  <a:srgbClr val="FA8D3D"/>
                </a:solidFill>
                <a:latin typeface="Helvetica"/>
                <a:cs typeface="Helvetica"/>
              </a:rPr>
              <a:t>: </a:t>
            </a:r>
            <a:r>
              <a:rPr lang="en-US" sz="2800" dirty="0" smtClean="0">
                <a:solidFill>
                  <a:srgbClr val="FA8D3D"/>
                </a:solidFill>
                <a:latin typeface="Helvetica"/>
                <a:cs typeface="Helvetica"/>
              </a:rPr>
              <a:t>the painstaking process of listening to endless hours of media, most often of screaming children, in order to make  associations between portions of a media file and corresponding utterances in a transcript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Identify start and end time values for small portions of media for utterance playback</a:t>
            </a:r>
          </a:p>
          <a:p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6" name="Picture 5" descr="Screen shot 2010-07-23 at 12.22.54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600" y="323850"/>
            <a:ext cx="162560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LIPP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Import linked CLAN transcripts into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:</a:t>
            </a:r>
          </a:p>
          <a:p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CHAT2XML</a:t>
            </a:r>
          </a:p>
          <a:p>
            <a:pPr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exports CHAT data to an XML file</a:t>
            </a:r>
          </a:p>
          <a:p>
            <a:pPr marL="271463" indent="-271463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identifies issues preventing the creation of a matching file</a:t>
            </a:r>
          </a:p>
          <a:p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XML2Phon</a:t>
            </a:r>
          </a:p>
          <a:p>
            <a:pPr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imports new XML files into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</a:t>
            </a:r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ChildPhon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1143000"/>
            <a:ext cx="739140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ChildPhon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projects: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Dutch-CLPF 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QcFrench-GoadRose</a:t>
            </a:r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Two unrelated applications coincidentally called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ChildPhon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Levelt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&amp; 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Fikkert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used 4</a:t>
            </a:r>
            <a:r>
              <a:rPr lang="en-US" sz="2600" baseline="30000" dirty="0" smtClean="0">
                <a:solidFill>
                  <a:schemeClr val="tx2"/>
                </a:solidFill>
                <a:latin typeface="Helvetica"/>
                <a:cs typeface="Helvetica"/>
              </a:rPr>
              <a:t>th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Dimension based software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Goad &amp; Rose used 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FileMakerPro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based software 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Yvan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converts the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ChildPhon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projects into Comma Separated Value (CSV) files 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8" name="Picture 7" descr="Screen shot 2010-07-23 at 5.17.22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457200"/>
            <a:ext cx="1790700" cy="215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</a:t>
            </a:r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ChildPhon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60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Dutch-CLPF has sets of media clips for each session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One-to-one correspondence between number media clips and the number of records per session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Merge media clips by session</a:t>
            </a:r>
          </a:p>
          <a:p>
            <a:pPr lvl="1"/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Export the time values at junctures using Amadeus Pro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Use the juncture values as start &amp; end times for media clips</a:t>
            </a:r>
          </a:p>
          <a:p>
            <a:pPr lvl="1"/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Enter start &amp; end time into the CSV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7239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400" dirty="0" smtClean="0">
                <a:solidFill>
                  <a:schemeClr val="accent6"/>
                </a:solidFill>
                <a:latin typeface="Helvetica"/>
                <a:cs typeface="Helvetica"/>
              </a:rPr>
              <a:t>Outline</a:t>
            </a:r>
          </a:p>
          <a:p>
            <a:pPr>
              <a:buNone/>
            </a:pP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Font typeface="Wingdings" charset="2"/>
              <a:buChar char="v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Sneak peak into what goes on behind the scenes of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None/>
            </a:pP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Font typeface="Wingdings" charset="2"/>
              <a:buChar char="v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Accomplishments we have made</a:t>
            </a:r>
          </a:p>
          <a:p>
            <a:pPr marL="444500" indent="-444500">
              <a:buNone/>
            </a:pP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Font typeface="Wingdings" charset="2"/>
              <a:buChar char="v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Challenges we face; and</a:t>
            </a:r>
          </a:p>
          <a:p>
            <a:pPr marL="444500" indent="-444500">
              <a:buNone/>
            </a:pPr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Font typeface="Wingdings" charset="2"/>
              <a:buChar char="v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Improvements for the future </a:t>
            </a:r>
            <a:endParaRPr lang="en-US" sz="23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</a:t>
            </a:r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ChildPhon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The next step is to prepare the CSV files for import into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714375" lvl="1" indent="-257175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Uniform column headers across the project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Properly formatted content cells 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714375" lvl="1" indent="-257175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Replace ASCII characters with the Unicode equivalents</a:t>
            </a: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Greg imports CSV data into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Excel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7315200" cy="6124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Excel projects:</a:t>
            </a:r>
          </a:p>
          <a:p>
            <a:pPr lvl="1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English-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Inkelas</a:t>
            </a:r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Japanese-Ota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Brian is the first to work on converting projects into CHAT files 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The MUN team uses the CLAN application to link Japanese-Ota CHAT files to the corresponding media files as with the original LIPP projects 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(Kern, Davis, etc.) </a:t>
            </a:r>
          </a:p>
          <a:p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5" name="Picture 4" descr="Screen shot 2010-07-23 at 5.09.03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963706"/>
            <a:ext cx="2138383" cy="1779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Excel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066800"/>
            <a:ext cx="7315200" cy="5863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 smtClean="0">
                <a:solidFill>
                  <a:schemeClr val="tx2"/>
                </a:solidFill>
                <a:latin typeface="Helvetica"/>
                <a:cs typeface="Helvetica"/>
              </a:rPr>
              <a:t>The English-</a:t>
            </a:r>
            <a:r>
              <a:rPr lang="en-US" sz="3100" dirty="0" err="1" smtClean="0">
                <a:solidFill>
                  <a:schemeClr val="tx2"/>
                </a:solidFill>
                <a:latin typeface="Helvetica"/>
                <a:cs typeface="Helvetica"/>
              </a:rPr>
              <a:t>Inkelas</a:t>
            </a:r>
            <a:r>
              <a:rPr lang="en-US" sz="3100" dirty="0" smtClean="0">
                <a:solidFill>
                  <a:schemeClr val="tx2"/>
                </a:solidFill>
                <a:latin typeface="Helvetica"/>
                <a:cs typeface="Helvetica"/>
              </a:rPr>
              <a:t> project came to the MUN team as one large CHAT file with data for several recording sessions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Split CHAT file by date into 200 smaller session files</a:t>
            </a:r>
            <a: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Check CHAT files against the original Excel file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Import both of the projects into 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 using CHAT2XML and XML2Phon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</a:t>
            </a:r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WaveSurfer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7315200" cy="513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WaveSurfer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projects:</a:t>
            </a: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German-Stuttgart</a:t>
            </a: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German-TAKI</a:t>
            </a:r>
          </a:p>
          <a:p>
            <a:pPr lvl="1"/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Brian converts the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WaveSurfer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files into the CHAT format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The CHAT files go to the MUN team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Import projects into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using CHAT2XML and XML2Phon</a:t>
            </a:r>
          </a:p>
        </p:txBody>
      </p:sp>
      <p:pic>
        <p:nvPicPr>
          <p:cNvPr id="8" name="Picture 7" descr="Screen shot 2010-07-23 at 5.14.13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685800"/>
            <a:ext cx="2495550" cy="2237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Existing CHILDES projects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7315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Existing CHILDES projects: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English-Stanford</a:t>
            </a: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French-Stanford</a:t>
            </a: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Japanese-Stanford</a:t>
            </a:r>
          </a:p>
          <a:p>
            <a:pPr lvl="1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Swedish-Stanford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Brian makes existing CHAT files available to the MUN team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Import projects into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using CHAT2XML and XML2Phon</a:t>
            </a:r>
          </a:p>
        </p:txBody>
      </p:sp>
      <p:pic>
        <p:nvPicPr>
          <p:cNvPr id="7" name="Picture 6" descr="Screen shot 2010-07-23 at 5.06.5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548809"/>
            <a:ext cx="2148840" cy="1499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5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5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Additional Work</a:t>
            </a:r>
            <a:endParaRPr lang="en-US" sz="35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73152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We have also worked on other projects which are not yet available from the 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 directory: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MCF – 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Portugese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-Swedish-English trilingual data</a:t>
            </a:r>
            <a: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Chiat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– English clinical data on velar                                                  fronting</a:t>
            </a:r>
            <a: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English-Smith – diary study data without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199" y="1143000"/>
            <a:ext cx="755631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Once all project files have </a:t>
            </a:r>
            <a:b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been imported into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we </a:t>
            </a:r>
            <a:b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upgrade the projects with:</a:t>
            </a: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	</a:t>
            </a:r>
          </a:p>
          <a:p>
            <a:pPr lvl="1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	Addition of generic IPA Target forms</a:t>
            </a:r>
            <a: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Correction of rogue characters</a:t>
            </a:r>
            <a: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Adjustment of media linkage</a:t>
            </a:r>
            <a: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900113" lvl="1" indent="-442913">
              <a:buFont typeface="Wingdings" charset="2"/>
              <a:buChar char="q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Verification of syllabification and alignment data for the IPA Target and Actual</a:t>
            </a:r>
          </a:p>
          <a:p>
            <a:pPr lvl="1"/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5" name="Picture 4" descr="Screen shot 2010-07-23 at 5.21.3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857250"/>
            <a:ext cx="1772497" cy="150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7315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After a series of spot checks between the original project files and the 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 files, they are ready for: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Wingdings" charset="2"/>
              <a:buChar char="ü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Automated searching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Tracking individual queries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Exporting data sets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	Reporting; and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Sharing via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Accomplishments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7239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Most of my work over the last four years:</a:t>
            </a:r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Linking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Training student RAs to link; and 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Supervising student “linkers”</a:t>
            </a: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MUN team has linked more than 1000 sessions, most with media files more than one hour in duration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For each hour of media we spend more than three hours linking 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Literally thousands of hours of linking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304800"/>
            <a:ext cx="7556313" cy="658906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err="1" smtClean="0">
                <a:ln w="500"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PhonBank</a:t>
            </a:r>
            <a:r>
              <a:rPr kumimoji="0" lang="en-US" sz="3300" b="0" i="0" u="none" strike="noStrike" kern="1200" cap="none" spc="0" normalizeH="0" baseline="0" noProof="0" dirty="0" smtClean="0">
                <a:ln w="500"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: Accomplishments</a:t>
            </a:r>
            <a:endParaRPr kumimoji="0" lang="en-US" sz="3300" b="0" i="0" u="none" strike="noStrike" kern="1200" cap="none" spc="0" normalizeH="0" baseline="0" noProof="0" dirty="0">
              <a:ln w="500">
                <a:noFill/>
              </a:ln>
              <a:solidFill>
                <a:schemeClr val="accent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066800"/>
            <a:ext cx="7239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15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projects ready with the release of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1.4 </a:t>
            </a: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Encompass:</a:t>
            </a:r>
          </a:p>
          <a:p>
            <a:pPr lvl="1">
              <a:buFont typeface="Wingdings" charset="2"/>
              <a:buChar char="u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8 languages</a:t>
            </a:r>
          </a:p>
          <a:p>
            <a:pPr lvl="1">
              <a:buFont typeface="Wingdings" charset="2"/>
              <a:buChar char="u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87 participants </a:t>
            </a:r>
          </a:p>
          <a:p>
            <a:pPr lvl="1">
              <a:buFont typeface="Wingdings" charset="2"/>
              <a:buChar char="u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Nearly 2000 recording sessions</a:t>
            </a:r>
            <a:b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/>
            <a:endParaRPr lang="en-US" sz="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Projects are available for download or browsing on the </a:t>
            </a:r>
            <a:r>
              <a:rPr lang="en-US" sz="28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portion of </a:t>
            </a:r>
            <a:b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the CHILDES database</a:t>
            </a: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2800" u="sng" dirty="0" smtClean="0">
                <a:solidFill>
                  <a:schemeClr val="accent3"/>
                </a:solidFill>
                <a:latin typeface="Helvetica"/>
                <a:cs typeface="Helvetica"/>
                <a:hlinkClick r:id="rId3"/>
              </a:rPr>
              <a:t>http://childes.psy.cmu.edu/</a:t>
            </a: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 &amp; </a:t>
            </a:r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7239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and </a:t>
            </a:r>
            <a:r>
              <a:rPr lang="en-US" sz="30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are already being used in the field of language acquisition</a:t>
            </a:r>
          </a:p>
          <a:p>
            <a:pPr algn="just">
              <a:buNone/>
            </a:pP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algn="just">
              <a:buNone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Before the software and data are released to the field there is a lot of work behind-the-scenes:</a:t>
            </a:r>
          </a:p>
          <a:p>
            <a:pPr algn="just">
              <a:buNone/>
            </a:pP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1" algn="just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	developing software</a:t>
            </a:r>
          </a:p>
          <a:p>
            <a:pPr marL="0" lvl="1" algn="just"/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1" algn="just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	testing software</a:t>
            </a:r>
          </a:p>
          <a:p>
            <a:pPr marL="0" lvl="1" algn="just"/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1" algn="just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	preparing data for </a:t>
            </a:r>
            <a:r>
              <a:rPr lang="en-US" sz="28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Challenges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69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Data Formatting</a:t>
            </a:r>
          </a:p>
          <a:p>
            <a:pPr marL="714375" lvl="1" indent="-257175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Several researchers and data formats creates a challenge for making projects comparable</a:t>
            </a:r>
          </a:p>
          <a:p>
            <a:pPr lvl="1"/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714375" lvl="1" indent="-257175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Character compatibility issues arise between old and new versions of the projects</a:t>
            </a:r>
          </a:p>
          <a:p>
            <a:pPr lvl="1"/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Rogue characters</a:t>
            </a:r>
            <a:b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cause problems in</a:t>
            </a:r>
            <a:b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the transcripts</a:t>
            </a: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6" name="Picture 5" descr="Screen shot 2010-07-23 at 4.00.40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3007" y="4724400"/>
            <a:ext cx="3510506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Challenges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696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Media Issues</a:t>
            </a:r>
          </a:p>
          <a:p>
            <a:pPr marL="714375" lvl="1" indent="-257175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Laughing, crying or overlapping participants’ speech makes it difficult to hear, segment, transcribe and link</a:t>
            </a:r>
          </a:p>
          <a:p>
            <a:pPr lvl="1">
              <a:buFont typeface="Arial"/>
              <a:buChar char="•"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    	Overlap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: MCF-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ksm</a:t>
            </a:r>
            <a:endParaRPr lang="en-US" sz="34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Distance of Research Contributors</a:t>
            </a: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lvl="1">
              <a:buFont typeface="Arial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Difficult to exchange materials</a:t>
            </a:r>
          </a:p>
          <a:p>
            <a:pPr lvl="1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 Time difference hinders communication </a:t>
            </a:r>
          </a:p>
          <a:p>
            <a:pPr marL="714375" lvl="1" indent="-257175">
              <a:buFont typeface="Arial"/>
              <a:buChar char="•"/>
            </a:pPr>
            <a:r>
              <a:rPr lang="en-US" sz="3000" dirty="0" smtClean="0">
                <a:solidFill>
                  <a:schemeClr val="tx2"/>
                </a:solidFill>
                <a:latin typeface="Helvetica"/>
                <a:cs typeface="Helvetica"/>
              </a:rPr>
              <a:t>Data may be worked on by several people at once</a:t>
            </a:r>
            <a:endParaRPr lang="en-US" sz="28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8" name="Overlap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61589" y="3228180"/>
            <a:ext cx="505619" cy="505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1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Potential improvements</a:t>
            </a:r>
            <a:endParaRPr lang="en-US" sz="33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7239000" cy="4678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>
              <a:buFont typeface="Wingdings" charset="2"/>
              <a:buChar char="²"/>
            </a:pP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Standardized transcription conventions for all converted corpora</a:t>
            </a:r>
          </a:p>
          <a:p>
            <a:pPr marL="900113" lvl="1" indent="-442913">
              <a:buFont typeface="Wingdings" charset="2"/>
              <a:buChar char="²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Any changes must maintain the spirit of original corpus</a:t>
            </a: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44500" indent="-444500">
              <a:buFont typeface="Wingdings" charset="2"/>
              <a:buChar char="²"/>
            </a:pP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Corpus versioning, to assist further data annotation without overwriting each other’s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400" b="0" cap="none" dirty="0" err="1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PhonBank</a:t>
            </a:r>
            <a:r>
              <a:rPr lang="en-US" sz="3400" b="0" cap="none" dirty="0" smtClean="0">
                <a:ln w="500">
                  <a:noFill/>
                </a:ln>
                <a:solidFill>
                  <a:srgbClr val="FA8D3D"/>
                </a:solidFill>
                <a:latin typeface="Helvetica"/>
                <a:cs typeface="Helvetica"/>
              </a:rPr>
              <a:t>: Behind the scenes</a:t>
            </a:r>
            <a:endParaRPr lang="en-US" sz="3400" b="0" cap="none" dirty="0">
              <a:ln w="500">
                <a:noFill/>
              </a:ln>
              <a:solidFill>
                <a:srgbClr val="FA8D3D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239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Thank you very much!</a:t>
            </a:r>
          </a:p>
          <a:p>
            <a:endParaRPr lang="en-US" sz="34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Questions?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Comments?</a:t>
            </a:r>
          </a:p>
          <a:p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 &amp; </a:t>
            </a:r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1143000"/>
            <a:ext cx="755631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Work related to 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development: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feature set </a:t>
            </a:r>
            <a:r>
              <a:rPr lang="en-US" sz="2200" dirty="0" smtClean="0">
                <a:solidFill>
                  <a:schemeClr val="tx2"/>
                </a:solidFill>
                <a:latin typeface="Helvetica"/>
                <a:cs typeface="Helvetica"/>
              </a:rPr>
              <a:t>(identify all characters in the field)</a:t>
            </a:r>
            <a:br>
              <a:rPr lang="en-US" sz="22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200" dirty="0" smtClean="0">
                <a:solidFill>
                  <a:schemeClr val="tx2"/>
                </a:solidFill>
                <a:latin typeface="Helvetica"/>
                <a:cs typeface="Helvetica"/>
              </a:rPr>
              <a:t>      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dictionaries </a:t>
            </a:r>
            <a:r>
              <a:rPr lang="en-US" sz="2200" dirty="0" smtClean="0">
                <a:solidFill>
                  <a:schemeClr val="tx2"/>
                </a:solidFill>
                <a:latin typeface="Helvetica"/>
                <a:cs typeface="Helvetica"/>
              </a:rPr>
              <a:t>(English, French, Catalan …)</a:t>
            </a:r>
          </a:p>
          <a:p>
            <a:pPr>
              <a:buNone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Testing the application: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segmentation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multiple-blind transcription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syllabification &amp; alignment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inventory functions</a:t>
            </a:r>
          </a:p>
          <a:p>
            <a:pPr>
              <a:buNone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Manual: 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writing &amp; editing</a:t>
            </a:r>
            <a:b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    implementing changes with </a:t>
            </a:r>
            <a:r>
              <a:rPr lang="en-US" sz="26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2600" dirty="0" smtClean="0">
                <a:solidFill>
                  <a:schemeClr val="tx2"/>
                </a:solidFill>
                <a:latin typeface="Helvetica"/>
                <a:cs typeface="Helvetica"/>
              </a:rPr>
              <a:t> updates</a:t>
            </a:r>
          </a:p>
          <a:p>
            <a:pPr>
              <a:buNone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Big work      preparing </a:t>
            </a:r>
            <a:r>
              <a:rPr lang="en-US" sz="28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Projects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574767" y="6075715"/>
            <a:ext cx="272734" cy="264230"/>
          </a:xfrm>
          <a:prstGeom prst="rightArrow">
            <a:avLst/>
          </a:prstGeom>
          <a:solidFill>
            <a:schemeClr val="accent6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 &amp; </a:t>
            </a:r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7239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US" sz="3000" dirty="0" smtClean="0">
                <a:solidFill>
                  <a:schemeClr val="accent6"/>
                </a:solidFill>
                <a:latin typeface="Helvetica"/>
                <a:cs typeface="Helvetica"/>
              </a:rPr>
              <a:t> is designed to handle the entire workflow associated with new child language data </a:t>
            </a:r>
            <a:r>
              <a:rPr lang="en-US" sz="2300" dirty="0" smtClean="0">
                <a:solidFill>
                  <a:schemeClr val="accent6"/>
                </a:solidFill>
                <a:latin typeface="Helvetica"/>
                <a:cs typeface="Helvetica"/>
              </a:rPr>
              <a:t>(from segmentation to searching)</a:t>
            </a:r>
          </a:p>
          <a:p>
            <a:endParaRPr lang="en-US" sz="2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3000" dirty="0" smtClean="0">
                <a:solidFill>
                  <a:srgbClr val="1BAD34"/>
                </a:solidFill>
                <a:latin typeface="Helvetica"/>
                <a:cs typeface="Helvetica"/>
              </a:rPr>
              <a:t>The main goal of </a:t>
            </a:r>
            <a:r>
              <a:rPr lang="en-US" sz="3000" dirty="0" err="1" smtClean="0">
                <a:solidFill>
                  <a:srgbClr val="1BAD34"/>
                </a:solidFill>
                <a:latin typeface="Helvetica"/>
                <a:cs typeface="Helvetica"/>
              </a:rPr>
              <a:t>PhonBank</a:t>
            </a:r>
            <a:r>
              <a:rPr lang="en-US" sz="3000" dirty="0" smtClean="0">
                <a:solidFill>
                  <a:srgbClr val="1BAD34"/>
                </a:solidFill>
                <a:latin typeface="Helvetica"/>
                <a:cs typeface="Helvetica"/>
              </a:rPr>
              <a:t> is to acquire existing child language data and share them with the field</a:t>
            </a:r>
          </a:p>
          <a:p>
            <a:pPr>
              <a:buNone/>
            </a:pPr>
            <a:endParaRPr lang="en-US" sz="3000" dirty="0" smtClean="0">
              <a:solidFill>
                <a:srgbClr val="1BAD34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	</a:t>
            </a: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Optimally data should:</a:t>
            </a:r>
          </a:p>
          <a:p>
            <a:pPr lvl="2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be well transcribed</a:t>
            </a:r>
          </a:p>
          <a:p>
            <a:pPr lvl="2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Helvetica"/>
                <a:cs typeface="Helvetica"/>
              </a:rPr>
              <a:t> have clear media recordings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 &amp; </a:t>
            </a:r>
            <a:r>
              <a:rPr lang="en-US" sz="33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3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3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7239000" cy="5401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3100" dirty="0" smtClean="0">
                <a:solidFill>
                  <a:schemeClr val="tx2"/>
                </a:solidFill>
                <a:latin typeface="Helvetica"/>
                <a:cs typeface="Helvetica"/>
              </a:rPr>
              <a:t>Many team members play different roles to make </a:t>
            </a:r>
            <a:r>
              <a:rPr lang="en-US" sz="31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100" dirty="0" smtClean="0">
                <a:solidFill>
                  <a:schemeClr val="tx2"/>
                </a:solidFill>
                <a:latin typeface="Helvetica"/>
                <a:cs typeface="Helvetica"/>
              </a:rPr>
              <a:t> &amp; </a:t>
            </a:r>
            <a:r>
              <a:rPr lang="en-US" sz="31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100" dirty="0" smtClean="0">
                <a:solidFill>
                  <a:schemeClr val="tx2"/>
                </a:solidFill>
                <a:latin typeface="Helvetica"/>
                <a:cs typeface="Helvetica"/>
              </a:rPr>
              <a:t> efficient</a:t>
            </a:r>
          </a:p>
          <a:p>
            <a:pPr marL="0" lvl="1" algn="just"/>
            <a:endParaRPr lang="en-US" sz="3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1" algn="just"/>
            <a:r>
              <a:rPr lang="en-US" sz="3400" dirty="0" err="1" smtClean="0">
                <a:solidFill>
                  <a:schemeClr val="accent6"/>
                </a:solidFill>
                <a:latin typeface="Helvetica"/>
                <a:cs typeface="Helvetica"/>
              </a:rPr>
              <a:t>Yvan</a:t>
            </a:r>
            <a:r>
              <a:rPr lang="en-US" sz="3400" dirty="0" smtClean="0">
                <a:solidFill>
                  <a:schemeClr val="accent6"/>
                </a:solidFill>
                <a:latin typeface="Helvetica"/>
                <a:cs typeface="Helvetica"/>
              </a:rPr>
              <a:t> &amp; Greg 		mostly </a:t>
            </a:r>
            <a:r>
              <a:rPr lang="en-US" sz="3400" dirty="0" err="1" smtClean="0">
                <a:solidFill>
                  <a:schemeClr val="accent6"/>
                </a:solidFill>
                <a:latin typeface="Helvetica"/>
                <a:cs typeface="Helvetica"/>
              </a:rPr>
              <a:t>Phon</a:t>
            </a:r>
            <a:endParaRPr lang="en-US" sz="3400" dirty="0" smtClean="0">
              <a:solidFill>
                <a:schemeClr val="accent6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US" sz="3400" dirty="0" smtClean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3400" dirty="0" smtClean="0">
                <a:solidFill>
                  <a:srgbClr val="1BAD34"/>
                </a:solidFill>
                <a:latin typeface="Helvetica"/>
                <a:cs typeface="Helvetica"/>
              </a:rPr>
              <a:t>Brian 					mostly </a:t>
            </a:r>
            <a:r>
              <a:rPr lang="en-US" sz="3400" dirty="0" err="1" smtClean="0">
                <a:solidFill>
                  <a:srgbClr val="1BAD34"/>
                </a:solidFill>
                <a:latin typeface="Helvetica"/>
                <a:cs typeface="Helvetica"/>
              </a:rPr>
              <a:t>PhonBank</a:t>
            </a:r>
            <a:endParaRPr lang="en-US" sz="3400" dirty="0" smtClean="0">
              <a:solidFill>
                <a:srgbClr val="1BAD34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US" sz="3400" dirty="0" smtClean="0">
              <a:solidFill>
                <a:srgbClr val="1BAD34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  <a:t>Carla					on middle grounds </a:t>
            </a:r>
            <a:b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</a:br>
            <a: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  <a:t>							between </a:t>
            </a:r>
            <a:r>
              <a:rPr lang="en-US" sz="3400" dirty="0" err="1" smtClean="0">
                <a:solidFill>
                  <a:srgbClr val="8E30AB"/>
                </a:solidFill>
                <a:latin typeface="Helvetica"/>
                <a:cs typeface="Helvetica"/>
              </a:rPr>
              <a:t>Phon</a:t>
            </a:r>
            <a: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  <a:t> </a:t>
            </a:r>
            <a:b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</a:br>
            <a:r>
              <a:rPr lang="en-US" sz="3400" dirty="0" smtClean="0">
                <a:solidFill>
                  <a:srgbClr val="8E30AB"/>
                </a:solidFill>
                <a:latin typeface="Helvetica"/>
                <a:cs typeface="Helvetica"/>
              </a:rPr>
              <a:t>							and </a:t>
            </a:r>
            <a:r>
              <a:rPr lang="en-US" sz="3400" dirty="0" err="1" smtClean="0">
                <a:solidFill>
                  <a:srgbClr val="8E30AB"/>
                </a:solidFill>
                <a:latin typeface="Helvetica"/>
                <a:cs typeface="Helvetica"/>
              </a:rPr>
              <a:t>PhonBank</a:t>
            </a:r>
            <a:endParaRPr lang="en-US" sz="3400" dirty="0" smtClean="0">
              <a:solidFill>
                <a:srgbClr val="8E30AB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US" sz="15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7239000" cy="510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sz="15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4500" dirty="0" smtClean="0">
                <a:solidFill>
                  <a:schemeClr val="tx2"/>
                </a:solidFill>
                <a:latin typeface="Helvetica"/>
                <a:cs typeface="Helvetica"/>
              </a:rPr>
              <a:t>My work happens at MUN</a:t>
            </a: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4600" dirty="0" smtClean="0">
                <a:solidFill>
                  <a:schemeClr val="tx2"/>
                </a:solidFill>
                <a:latin typeface="Helvetica"/>
                <a:cs typeface="Helvetica"/>
              </a:rPr>
              <a:t>while </a:t>
            </a:r>
            <a:r>
              <a:rPr lang="en-US" sz="4600" dirty="0" err="1" smtClean="0">
                <a:solidFill>
                  <a:schemeClr val="tx2"/>
                </a:solidFill>
                <a:latin typeface="Helvetica"/>
                <a:cs typeface="Helvetica"/>
              </a:rPr>
              <a:t>Yvan</a:t>
            </a:r>
            <a:r>
              <a:rPr lang="en-US" sz="4600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br>
              <a:rPr lang="en-US" sz="46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4600" dirty="0" smtClean="0">
                <a:solidFill>
                  <a:schemeClr val="tx2"/>
                </a:solidFill>
                <a:latin typeface="Helvetica"/>
                <a:cs typeface="Helvetica"/>
              </a:rPr>
              <a:t>travels</a:t>
            </a:r>
          </a:p>
          <a:p>
            <a:pPr>
              <a:buNone/>
            </a:pPr>
            <a:endParaRPr lang="en-US" sz="32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Font typeface="Arial"/>
              <a:buChar char="•"/>
            </a:pP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 promote 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Phon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 to researchers; and</a:t>
            </a:r>
          </a:p>
          <a:p>
            <a:pPr>
              <a:buFont typeface="Arial"/>
              <a:buChar char="•"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271463" indent="-271463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r</a:t>
            </a: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ecruit new research contributors</a:t>
            </a:r>
            <a:b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3400" dirty="0" smtClean="0">
                <a:solidFill>
                  <a:schemeClr val="tx2"/>
                </a:solidFill>
                <a:latin typeface="Helvetica"/>
                <a:cs typeface="Helvetica"/>
              </a:rPr>
              <a:t>to </a:t>
            </a:r>
            <a:r>
              <a:rPr lang="en-US" sz="34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endParaRPr lang="en-US" sz="3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pic>
        <p:nvPicPr>
          <p:cNvPr id="7" name="Picture 6" descr="Screen shot 2010-07-23 at 12.51.03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2590800"/>
            <a:ext cx="3381533" cy="1755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7239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2"/>
                </a:solidFill>
                <a:latin typeface="Helvetica"/>
                <a:cs typeface="Helvetica"/>
              </a:rPr>
              <a:t>New research contributions create more work:</a:t>
            </a: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Specific research questions</a:t>
            </a: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>                                                                       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changes to the application</a:t>
            </a: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/>
            </a:r>
            <a:b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</a:br>
            <a:r>
              <a:rPr lang="en-US" sz="400" dirty="0" smtClean="0">
                <a:solidFill>
                  <a:schemeClr val="tx2"/>
                </a:solidFill>
                <a:latin typeface="Helvetica"/>
                <a:cs typeface="Helvetica"/>
              </a:rPr>
              <a:t>                                                                                                                                                             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more testing</a:t>
            </a:r>
          </a:p>
          <a:p>
            <a:pPr lvl="1"/>
            <a:endParaRPr lang="en-US" sz="2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Nearly all new data are formatted to comply with the exacting standards of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xml</a:t>
            </a:r>
          </a:p>
        </p:txBody>
      </p:sp>
      <p:sp>
        <p:nvSpPr>
          <p:cNvPr id="6" name="Bent-Up Arrow 5"/>
          <p:cNvSpPr/>
          <p:nvPr/>
        </p:nvSpPr>
        <p:spPr>
          <a:xfrm rot="5400000">
            <a:off x="2027682" y="3399281"/>
            <a:ext cx="364236" cy="304800"/>
          </a:xfrm>
          <a:prstGeom prst="bentUp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5400000">
            <a:off x="3111246" y="3954018"/>
            <a:ext cx="381000" cy="321564"/>
          </a:xfrm>
          <a:prstGeom prst="bentUp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56313" cy="658906"/>
          </a:xfrm>
        </p:spPr>
        <p:txBody>
          <a:bodyPr>
            <a:normAutofit/>
          </a:bodyPr>
          <a:lstStyle/>
          <a:p>
            <a:r>
              <a:rPr lang="en-US" sz="3600" b="0" cap="none" dirty="0" err="1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PhonBank</a:t>
            </a:r>
            <a:r>
              <a:rPr lang="en-US" sz="3600" b="0" cap="none" dirty="0" smtClean="0">
                <a:ln w="500">
                  <a:noFill/>
                </a:ln>
                <a:solidFill>
                  <a:schemeClr val="accent6"/>
                </a:solidFill>
                <a:latin typeface="Helvetica"/>
                <a:cs typeface="Helvetica"/>
              </a:rPr>
              <a:t>: Behind the scenes</a:t>
            </a:r>
            <a:endParaRPr lang="en-US" sz="3600" b="0" cap="none" dirty="0">
              <a:ln w="500">
                <a:noFill/>
              </a:ln>
              <a:solidFill>
                <a:schemeClr val="accent6"/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723900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With large influxes of work, we hire student research assistants</a:t>
            </a:r>
          </a:p>
          <a:p>
            <a:pPr>
              <a:buNone/>
            </a:pPr>
            <a:endParaRPr lang="en-US" sz="10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Most of the </a:t>
            </a:r>
            <a:r>
              <a:rPr lang="en-US" sz="3200" dirty="0" err="1" smtClean="0">
                <a:solidFill>
                  <a:schemeClr val="tx2"/>
                </a:solidFill>
                <a:latin typeface="Helvetica"/>
                <a:cs typeface="Helvetica"/>
              </a:rPr>
              <a:t>PhonBank</a:t>
            </a: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work is basic but demands:</a:t>
            </a:r>
          </a:p>
          <a:p>
            <a:pPr lvl="1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patience</a:t>
            </a:r>
          </a:p>
          <a:p>
            <a:pPr lvl="1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diligence; and </a:t>
            </a:r>
          </a:p>
          <a:p>
            <a:pPr lvl="1">
              <a:buFont typeface="Arial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Helvetica"/>
                <a:cs typeface="Helvetica"/>
              </a:rPr>
              <a:t> attention to detail </a:t>
            </a:r>
          </a:p>
          <a:p>
            <a:endParaRPr lang="en-US" sz="15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r>
              <a:rPr lang="en-US" sz="3800" dirty="0" smtClean="0">
                <a:solidFill>
                  <a:schemeClr val="tx2"/>
                </a:solidFill>
                <a:latin typeface="Helvetica"/>
                <a:cs typeface="Helvetica"/>
              </a:rPr>
              <a:t>Looking at the bigger picture </a:t>
            </a:r>
          </a:p>
          <a:p>
            <a:r>
              <a:rPr lang="en-US" sz="5000" b="1" dirty="0" smtClean="0">
                <a:solidFill>
                  <a:schemeClr val="accent6"/>
                </a:solidFill>
                <a:latin typeface="Helvetica"/>
                <a:cs typeface="Helvetica"/>
              </a:rPr>
              <a:t>VERY REWARDING!</a:t>
            </a:r>
            <a:endParaRPr lang="en-US" sz="5000" dirty="0" smtClean="0">
              <a:solidFill>
                <a:schemeClr val="accent6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22">
      <a:dk1>
        <a:sysClr val="windowText" lastClr="000000"/>
      </a:dk1>
      <a:lt1>
        <a:sysClr val="window" lastClr="FFFFFF"/>
      </a:lt1>
      <a:dk2>
        <a:srgbClr val="1D6AB2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39984B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9899</TotalTime>
  <Words>1780</Words>
  <Application>Microsoft Macintosh PowerPoint</Application>
  <PresentationFormat>On-screen Show (4:3)</PresentationFormat>
  <Paragraphs>361</Paragraphs>
  <Slides>33</Slides>
  <Notes>33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Opulent</vt:lpstr>
      <vt:lpstr>Behind the Scenes  Carla Peddle</vt:lpstr>
      <vt:lpstr>PhonBank: Behind the Scenes</vt:lpstr>
      <vt:lpstr>Phon &amp; PhonBank: Behind the Scenes</vt:lpstr>
      <vt:lpstr>Phon &amp; PhonBank: Behind the scenes</vt:lpstr>
      <vt:lpstr>Phon &amp; PhonBank: Behind the scenes</vt:lpstr>
      <vt:lpstr>Phon &amp; PhonBank: Behind the scenes</vt:lpstr>
      <vt:lpstr>PhonBank: Behind the scenes</vt:lpstr>
      <vt:lpstr>PhonBank: Behind the scenes</vt:lpstr>
      <vt:lpstr>PhonBank: Behind the scenes</vt:lpstr>
      <vt:lpstr>PhonBank: Behind the scenes</vt:lpstr>
      <vt:lpstr>PhonBank: Behind the scenes</vt:lpstr>
      <vt:lpstr>PhonBank: Behind the scenes</vt:lpstr>
      <vt:lpstr>PhonBank: LIPP</vt:lpstr>
      <vt:lpstr>PhonBank: LIPP</vt:lpstr>
      <vt:lpstr>PhonBank: LIPP</vt:lpstr>
      <vt:lpstr>PhonBank: LIPP</vt:lpstr>
      <vt:lpstr>PhonBank: LIPP</vt:lpstr>
      <vt:lpstr>PhonBank: ChildPhon</vt:lpstr>
      <vt:lpstr>PhonBank: ChildPhon</vt:lpstr>
      <vt:lpstr>PhonBank: ChildPhon</vt:lpstr>
      <vt:lpstr>PhonBank: Excel</vt:lpstr>
      <vt:lpstr>PhonBank: Excel</vt:lpstr>
      <vt:lpstr>PhonBank: WaveSurfer</vt:lpstr>
      <vt:lpstr>PhonBank: Existing CHILDES projects</vt:lpstr>
      <vt:lpstr>PhonBank: Additional Work</vt:lpstr>
      <vt:lpstr>PhonBank</vt:lpstr>
      <vt:lpstr>PhonBank</vt:lpstr>
      <vt:lpstr>PhonBank: Accomplishments</vt:lpstr>
      <vt:lpstr>Slide 29</vt:lpstr>
      <vt:lpstr>PhonBank: Challenges</vt:lpstr>
      <vt:lpstr>PhonBank: Challenges</vt:lpstr>
      <vt:lpstr>PhonBank: Potential improvements</vt:lpstr>
      <vt:lpstr>PhonBank: Behind the scenes</vt:lpstr>
    </vt:vector>
  </TitlesOfParts>
  <Company>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 &amp; PhonBank</dc:title>
  <dc:creator>Carla Dunphy</dc:creator>
  <cp:lastModifiedBy>Yvan</cp:lastModifiedBy>
  <cp:revision>194</cp:revision>
  <cp:lastPrinted>2010-07-23T20:36:09Z</cp:lastPrinted>
  <dcterms:created xsi:type="dcterms:W3CDTF">2010-07-28T16:19:35Z</dcterms:created>
  <dcterms:modified xsi:type="dcterms:W3CDTF">2010-08-01T19:26:41Z</dcterms:modified>
</cp:coreProperties>
</file>