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3" r:id="rId2"/>
    <p:sldMasterId id="2147483688" r:id="rId3"/>
    <p:sldMasterId id="2147483700" r:id="rId4"/>
    <p:sldMasterId id="2147483713" r:id="rId5"/>
  </p:sldMasterIdLst>
  <p:notesMasterIdLst>
    <p:notesMasterId r:id="rId45"/>
  </p:notesMasterIdLst>
  <p:sldIdLst>
    <p:sldId id="256" r:id="rId6"/>
    <p:sldId id="307" r:id="rId7"/>
    <p:sldId id="267" r:id="rId8"/>
    <p:sldId id="261" r:id="rId9"/>
    <p:sldId id="263" r:id="rId10"/>
    <p:sldId id="262" r:id="rId11"/>
    <p:sldId id="329" r:id="rId12"/>
    <p:sldId id="264" r:id="rId13"/>
    <p:sldId id="309" r:id="rId14"/>
    <p:sldId id="312" r:id="rId15"/>
    <p:sldId id="325" r:id="rId16"/>
    <p:sldId id="319" r:id="rId17"/>
    <p:sldId id="272" r:id="rId18"/>
    <p:sldId id="269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27" r:id="rId34"/>
    <p:sldId id="270" r:id="rId35"/>
    <p:sldId id="273" r:id="rId36"/>
    <p:sldId id="301" r:id="rId37"/>
    <p:sldId id="315" r:id="rId38"/>
    <p:sldId id="316" r:id="rId39"/>
    <p:sldId id="322" r:id="rId40"/>
    <p:sldId id="306" r:id="rId41"/>
    <p:sldId id="299" r:id="rId42"/>
    <p:sldId id="328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73" autoAdjust="0"/>
  </p:normalViewPr>
  <p:slideViewPr>
    <p:cSldViewPr>
      <p:cViewPr varScale="1">
        <p:scale>
          <a:sx n="74" d="100"/>
          <a:sy n="74" d="100"/>
        </p:scale>
        <p:origin x="-77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0860F-7655-43FD-AD08-9F2DBB61167E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1E648-1A82-4E0C-99B1-CA26C046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E648-1A82-4E0C-99B1-CA26C04628D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E648-1A82-4E0C-99B1-CA26C04628D5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3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1F441-D5ED-4BDF-B1C3-F817B999B8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957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91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3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00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86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22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1F441-D5ED-4BDF-B1C3-F817B999B8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03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22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70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11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49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0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3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86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0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4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088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622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92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919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FFF39D"/>
                </a:solidFill>
              </a:rPr>
              <a:pPr/>
              <a:t>7/29/2010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85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8378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8993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928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98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000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866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22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1F441-D5ED-4BDF-B1C3-F817B999B8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03307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919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FFF39D"/>
                </a:solidFill>
              </a:rPr>
              <a:pPr/>
              <a:t>7/29/2010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850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789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89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928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35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983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000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866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227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575F6D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1F441-D5ED-4BDF-B1C3-F817B999B8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033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E3DA4C-FCB1-4CEA-9076-FA6E156C0B61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F4CCB2-9BDA-472C-8A0C-EB812A348A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4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0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1AD7-148D-489F-9207-30BCC6257530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CB84A-8CE0-4BDE-BDAA-47C0478A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1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4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E3DA4C-FCB1-4CEA-9076-FA6E156C0B61}" type="datetimeFigureOut">
              <a:rPr lang="en-US" smtClean="0">
                <a:solidFill>
                  <a:srgbClr val="575F6D"/>
                </a:solidFill>
              </a:rPr>
              <a:pPr/>
              <a:t>7/29/2010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F4CCB2-9BDA-472C-8A0C-EB812A348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4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1.xls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52400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Emergence </a:t>
            </a:r>
            <a:r>
              <a:rPr lang="en-US" dirty="0"/>
              <a:t>of </a:t>
            </a:r>
            <a:r>
              <a:rPr lang="en-US" dirty="0" err="1"/>
              <a:t>Phonotactic</a:t>
            </a:r>
            <a:r>
              <a:rPr lang="en-US" dirty="0"/>
              <a:t> Complexity in Early Phonological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886200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Barbara </a:t>
            </a:r>
            <a:r>
              <a:rPr lang="en-US" dirty="0" smtClean="0"/>
              <a:t>L. Davis, Ph.D.</a:t>
            </a:r>
            <a:endParaRPr lang="en-US" dirty="0"/>
          </a:p>
          <a:p>
            <a:r>
              <a:rPr lang="en-US" dirty="0"/>
              <a:t>The University of Texas at </a:t>
            </a:r>
            <a:r>
              <a:rPr lang="en-US" dirty="0" smtClean="0"/>
              <a:t>Austin</a:t>
            </a:r>
          </a:p>
          <a:p>
            <a:r>
              <a:rPr lang="en-US" dirty="0" smtClean="0"/>
              <a:t>Austin, TX </a:t>
            </a:r>
          </a:p>
          <a:p>
            <a:r>
              <a:rPr lang="en-US" dirty="0" smtClean="0"/>
              <a:t>USA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5" descr="UT_Austin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388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35013" y="5613737"/>
            <a:ext cx="21707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2"/>
                </a:solidFill>
              </a:rPr>
              <a:t>Phonbank</a:t>
            </a:r>
            <a:r>
              <a:rPr lang="en-US" sz="1400" dirty="0">
                <a:solidFill>
                  <a:schemeClr val="tx2"/>
                </a:solidFill>
              </a:rPr>
              <a:t> Workshop</a:t>
            </a:r>
          </a:p>
          <a:p>
            <a:r>
              <a:rPr lang="en-US" sz="1400" dirty="0">
                <a:solidFill>
                  <a:schemeClr val="tx2"/>
                </a:solidFill>
              </a:rPr>
              <a:t>St Johns Newfoundland</a:t>
            </a:r>
          </a:p>
          <a:p>
            <a:r>
              <a:rPr lang="en-US" sz="1400" dirty="0">
                <a:solidFill>
                  <a:schemeClr val="tx2"/>
                </a:solidFill>
              </a:rPr>
              <a:t>July 26-30, 2010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sz="2800" dirty="0">
                <a:solidFill>
                  <a:schemeClr val="accent6"/>
                </a:solidFill>
                <a:latin typeface="Century Gothic" pitchFamily="34" charset="0"/>
              </a:rPr>
              <a:t>Frame-Content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chemeClr val="accent3"/>
                </a:solidFill>
              </a:rPr>
              <a:t>Unit</a:t>
            </a:r>
          </a:p>
          <a:p>
            <a:pPr marL="0" indent="0">
              <a:buNone/>
            </a:pPr>
            <a:r>
              <a:rPr lang="en-US" sz="2200" u="sng" dirty="0" smtClean="0">
                <a:solidFill>
                  <a:schemeClr val="accent6"/>
                </a:solidFill>
              </a:rPr>
              <a:t>Early Acquisition: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6"/>
                </a:solidFill>
              </a:rPr>
              <a:t>	</a:t>
            </a:r>
            <a:r>
              <a:rPr lang="en-US" sz="2200" dirty="0" smtClean="0">
                <a:solidFill>
                  <a:schemeClr val="accent3"/>
                </a:solidFill>
              </a:rPr>
              <a:t>Frame</a:t>
            </a:r>
            <a:r>
              <a:rPr lang="en-US" sz="2200" dirty="0" smtClean="0">
                <a:solidFill>
                  <a:schemeClr val="accent6"/>
                </a:solidFill>
              </a:rPr>
              <a:t>: </a:t>
            </a:r>
            <a:r>
              <a:rPr lang="en-US" sz="2200" dirty="0">
                <a:solidFill>
                  <a:schemeClr val="accent6"/>
                </a:solidFill>
              </a:rPr>
              <a:t>oscillation of the mandible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6"/>
                </a:solidFill>
              </a:rPr>
              <a:t>	Depression-mouth opening for vowels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6"/>
                </a:solidFill>
              </a:rPr>
              <a:t>	Elevation-mouth closing for </a:t>
            </a:r>
            <a:r>
              <a:rPr lang="en-US" sz="2200" dirty="0" smtClean="0">
                <a:solidFill>
                  <a:schemeClr val="accent6"/>
                </a:solidFill>
              </a:rPr>
              <a:t>consonants</a:t>
            </a:r>
          </a:p>
          <a:p>
            <a:pPr marL="0" indent="0">
              <a:buNone/>
            </a:pPr>
            <a:endParaRPr lang="en-US" sz="22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200" u="sng" dirty="0" smtClean="0">
                <a:solidFill>
                  <a:schemeClr val="accent6"/>
                </a:solidFill>
              </a:rPr>
              <a:t>Later Acquisition: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6"/>
                </a:solidFill>
              </a:rPr>
              <a:t>	</a:t>
            </a:r>
            <a:r>
              <a:rPr lang="en-US" sz="2200" dirty="0" smtClean="0">
                <a:solidFill>
                  <a:schemeClr val="accent3"/>
                </a:solidFill>
              </a:rPr>
              <a:t>Content:</a:t>
            </a:r>
            <a:r>
              <a:rPr lang="en-US" sz="2200" dirty="0" smtClean="0">
                <a:solidFill>
                  <a:schemeClr val="accent6"/>
                </a:solidFill>
              </a:rPr>
              <a:t> Ambient language </a:t>
            </a:r>
            <a:r>
              <a:rPr lang="en-US" sz="2200" dirty="0">
                <a:solidFill>
                  <a:schemeClr val="accent6"/>
                </a:solidFill>
              </a:rPr>
              <a:t>segmental </a:t>
            </a:r>
            <a:r>
              <a:rPr lang="en-US" sz="2200" dirty="0" smtClean="0">
                <a:solidFill>
                  <a:schemeClr val="accent6"/>
                </a:solidFill>
              </a:rPr>
              <a:t>	movement patterns </a:t>
            </a:r>
            <a:r>
              <a:rPr lang="en-US" sz="2200" dirty="0">
                <a:solidFill>
                  <a:schemeClr val="accent6"/>
                </a:solidFill>
              </a:rPr>
              <a:t>that can </a:t>
            </a:r>
            <a:r>
              <a:rPr lang="en-US" sz="2200" dirty="0" smtClean="0">
                <a:solidFill>
                  <a:schemeClr val="accent6"/>
                </a:solidFill>
              </a:rPr>
              <a:t>be produced </a:t>
            </a:r>
            <a:r>
              <a:rPr lang="en-US" sz="2200" dirty="0">
                <a:solidFill>
                  <a:schemeClr val="accent6"/>
                </a:solidFill>
              </a:rPr>
              <a:t>in </a:t>
            </a:r>
            <a:r>
              <a:rPr lang="en-US" sz="2200" dirty="0" smtClean="0">
                <a:solidFill>
                  <a:schemeClr val="accent6"/>
                </a:solidFill>
              </a:rPr>
              <a:t>	serially organized language output</a:t>
            </a:r>
          </a:p>
          <a:p>
            <a:pPr marL="0" indent="0">
              <a:buNone/>
            </a:pPr>
            <a:endParaRPr lang="en-US" sz="22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6"/>
                </a:solidFill>
              </a:rPr>
              <a:t>Behavioral patterns based on production and perception are the foundation for emerging knowledge base.</a:t>
            </a:r>
            <a:endParaRPr lang="en-US" sz="2200" dirty="0">
              <a:solidFill>
                <a:schemeClr val="accent6"/>
              </a:solidFill>
            </a:endParaRPr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60198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6832" y="6324600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7177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6"/>
                </a:solidFill>
                <a:latin typeface="Century Gothic" pitchFamily="34" charset="0"/>
              </a:rPr>
              <a:t>Frame-Content </a:t>
            </a:r>
            <a:r>
              <a:rPr lang="en-US" sz="2800" dirty="0" smtClean="0">
                <a:solidFill>
                  <a:schemeClr val="accent6"/>
                </a:solidFill>
                <a:latin typeface="Century Gothic" pitchFamily="34" charset="0"/>
              </a:rPr>
              <a:t>PREDICTIONS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Strong </a:t>
            </a:r>
            <a:r>
              <a:rPr lang="en-US" sz="2000" dirty="0">
                <a:solidFill>
                  <a:schemeClr val="accent6"/>
                </a:solidFill>
              </a:rPr>
              <a:t>associations between close and </a:t>
            </a:r>
            <a:r>
              <a:rPr lang="en-US" sz="2000" dirty="0" smtClean="0">
                <a:solidFill>
                  <a:schemeClr val="accent6"/>
                </a:solidFill>
              </a:rPr>
              <a:t>open phases </a:t>
            </a:r>
            <a:r>
              <a:rPr lang="en-US" sz="2000" dirty="0">
                <a:solidFill>
                  <a:schemeClr val="accent6"/>
                </a:solidFill>
              </a:rPr>
              <a:t>in mandibular oscillation cycles 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Without </a:t>
            </a:r>
            <a:r>
              <a:rPr lang="en-US" sz="2000" dirty="0">
                <a:solidFill>
                  <a:schemeClr val="accent6"/>
                </a:solidFill>
              </a:rPr>
              <a:t>independent movements of other articulators 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Will </a:t>
            </a:r>
            <a:r>
              <a:rPr lang="en-US" sz="2000" dirty="0">
                <a:solidFill>
                  <a:schemeClr val="accent6"/>
                </a:solidFill>
              </a:rPr>
              <a:t>result in </a:t>
            </a:r>
            <a:r>
              <a:rPr lang="en-US" sz="2000" dirty="0" smtClean="0">
                <a:solidFill>
                  <a:schemeClr val="accent6"/>
                </a:solidFill>
              </a:rPr>
              <a:t>within and across syllable regularities</a:t>
            </a:r>
            <a:r>
              <a:rPr lang="en-US" sz="2000" dirty="0">
                <a:solidFill>
                  <a:schemeClr val="accent6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Within Syllable CV Co-occurrence Hypothesis</a:t>
            </a:r>
            <a:endParaRPr lang="en-US" sz="2000" dirty="0">
              <a:solidFill>
                <a:schemeClr val="accent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6"/>
                </a:solidFill>
              </a:rPr>
              <a:t>	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u="sng" dirty="0" smtClean="0">
                <a:solidFill>
                  <a:schemeClr val="accent6"/>
                </a:solidFill>
              </a:rPr>
              <a:t>Labial</a:t>
            </a:r>
            <a:r>
              <a:rPr lang="en-US" sz="2000" dirty="0" smtClean="0">
                <a:solidFill>
                  <a:schemeClr val="accent6"/>
                </a:solidFill>
              </a:rPr>
              <a:t> (lip) </a:t>
            </a:r>
            <a:r>
              <a:rPr lang="en-US" sz="2000" dirty="0">
                <a:solidFill>
                  <a:schemeClr val="accent6"/>
                </a:solidFill>
              </a:rPr>
              <a:t>consonants </a:t>
            </a:r>
            <a:r>
              <a:rPr lang="en-US" sz="2000" dirty="0" smtClean="0">
                <a:solidFill>
                  <a:schemeClr val="accent6"/>
                </a:solidFill>
              </a:rPr>
              <a:t>with </a:t>
            </a:r>
            <a:r>
              <a:rPr lang="en-US" sz="2000" u="sng" dirty="0">
                <a:solidFill>
                  <a:schemeClr val="accent6"/>
                </a:solidFill>
              </a:rPr>
              <a:t>central </a:t>
            </a:r>
            <a:r>
              <a:rPr lang="en-US" sz="2000" dirty="0">
                <a:solidFill>
                  <a:schemeClr val="accent6"/>
                </a:solidFill>
              </a:rPr>
              <a:t>vowels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6"/>
                </a:solidFill>
              </a:rPr>
              <a:t>	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u="sng" dirty="0" smtClean="0">
                <a:solidFill>
                  <a:schemeClr val="accent6"/>
                </a:solidFill>
              </a:rPr>
              <a:t>Coronal </a:t>
            </a:r>
            <a:r>
              <a:rPr lang="en-US" sz="2000" dirty="0" smtClean="0">
                <a:solidFill>
                  <a:schemeClr val="accent6"/>
                </a:solidFill>
              </a:rPr>
              <a:t>(tongue tip) consonants with </a:t>
            </a:r>
            <a:r>
              <a:rPr lang="en-US" sz="2000" u="sng" dirty="0">
                <a:solidFill>
                  <a:schemeClr val="accent6"/>
                </a:solidFill>
              </a:rPr>
              <a:t>front</a:t>
            </a:r>
            <a:r>
              <a:rPr lang="en-US" sz="2000" dirty="0">
                <a:solidFill>
                  <a:schemeClr val="accent6"/>
                </a:solidFill>
              </a:rPr>
              <a:t> vowels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6"/>
                </a:solidFill>
              </a:rPr>
              <a:t>	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u="sng" dirty="0" smtClean="0">
                <a:solidFill>
                  <a:schemeClr val="accent6"/>
                </a:solidFill>
              </a:rPr>
              <a:t>Dorsal</a:t>
            </a:r>
            <a:r>
              <a:rPr lang="en-US" sz="2000" dirty="0" smtClean="0">
                <a:solidFill>
                  <a:schemeClr val="accent6"/>
                </a:solidFill>
              </a:rPr>
              <a:t> (tongue body) consonants with </a:t>
            </a:r>
            <a:r>
              <a:rPr lang="en-US" sz="2000" u="sng" dirty="0">
                <a:solidFill>
                  <a:schemeClr val="accent6"/>
                </a:solidFill>
              </a:rPr>
              <a:t>back</a:t>
            </a:r>
            <a:r>
              <a:rPr lang="en-US" sz="2000" dirty="0">
                <a:solidFill>
                  <a:schemeClr val="accent6"/>
                </a:solidFill>
              </a:rPr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vowels</a:t>
            </a:r>
          </a:p>
          <a:p>
            <a:pPr>
              <a:spcBef>
                <a:spcPct val="0"/>
              </a:spcBef>
              <a:buNone/>
              <a:defRPr/>
            </a:pPr>
            <a:endParaRPr lang="en-US" sz="2000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sz="2000" dirty="0" smtClean="0">
                <a:solidFill>
                  <a:schemeClr val="accent3"/>
                </a:solidFill>
              </a:rPr>
              <a:t>Across Syllable Variegation Hypothesis</a:t>
            </a:r>
            <a:r>
              <a:rPr lang="en-US" sz="2000" dirty="0">
                <a:solidFill>
                  <a:schemeClr val="accent3"/>
                </a:solidFill>
              </a:rPr>
              <a:t>	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sz="2000" i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2000" u="sng" dirty="0" smtClean="0">
                <a:solidFill>
                  <a:schemeClr val="accent6"/>
                </a:solidFill>
              </a:rPr>
              <a:t>Consonants</a:t>
            </a:r>
            <a:r>
              <a:rPr lang="en-US" sz="2000" dirty="0">
                <a:solidFill>
                  <a:schemeClr val="accent6"/>
                </a:solidFill>
              </a:rPr>
              <a:t>: Dominance of manner over place </a:t>
            </a:r>
          </a:p>
          <a:p>
            <a:pPr lvl="3">
              <a:spcBef>
                <a:spcPct val="0"/>
              </a:spcBef>
              <a:buNone/>
              <a:defRPr/>
            </a:pPr>
            <a:r>
              <a:rPr lang="en-US" sz="2000" u="sng" dirty="0" smtClean="0">
                <a:solidFill>
                  <a:schemeClr val="accent6"/>
                </a:solidFill>
              </a:rPr>
              <a:t>Vowels</a:t>
            </a:r>
            <a:r>
              <a:rPr lang="en-US" sz="2000" dirty="0">
                <a:solidFill>
                  <a:schemeClr val="accent6"/>
                </a:solidFill>
              </a:rPr>
              <a:t>: Dominance of height over front-back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6600" y="5943600"/>
            <a:ext cx="4722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4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1143000"/>
          </a:xfrm>
        </p:spPr>
        <p:txBody>
          <a:bodyPr/>
          <a:lstStyle/>
          <a:p>
            <a:r>
              <a:rPr lang="en-US" dirty="0" err="1" smtClean="0"/>
              <a:t>Phonotactic</a:t>
            </a:r>
            <a:r>
              <a:rPr lang="en-US" dirty="0" smtClean="0"/>
              <a:t> properties related to serial regularities in child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5248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I.      </a:t>
            </a:r>
            <a:r>
              <a:rPr lang="en-US" sz="2800" dirty="0" smtClean="0">
                <a:solidFill>
                  <a:schemeClr val="accent3"/>
                </a:solidFill>
              </a:rPr>
              <a:t>Consonant Assimilation</a:t>
            </a:r>
          </a:p>
          <a:p>
            <a:pPr marL="0" indent="0" algn="ctr">
              <a:buNone/>
            </a:pPr>
            <a:endParaRPr lang="en-US" sz="2800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II.      Consonant Clusters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chemeClr val="accent3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0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CONSONANT ASSIMILATION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6"/>
                </a:solidFill>
              </a:rPr>
              <a:t>METHODS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</a:t>
            </a:r>
            <a:r>
              <a:rPr lang="en-US" sz="1200" dirty="0" smtClean="0"/>
              <a:t>Kim &amp; </a:t>
            </a:r>
            <a:r>
              <a:rPr lang="en-US" sz="1200" dirty="0" err="1" smtClean="0"/>
              <a:t>davis</a:t>
            </a:r>
            <a:r>
              <a:rPr lang="en-US" sz="1200" dirty="0" smtClean="0"/>
              <a:t> ( in prep)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kumimoji="1" lang="en-US" altLang="ko-KR" dirty="0">
                <a:solidFill>
                  <a:schemeClr val="accent3"/>
                </a:solidFill>
              </a:rPr>
              <a:t>Participants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10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children from the TSP database 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</a:rPr>
              <a:t>Across the period of12 </a:t>
            </a:r>
            <a:r>
              <a:rPr kumimoji="1" lang="en-US" altLang="ko-KR" sz="2000" dirty="0">
                <a:solidFill>
                  <a:schemeClr val="accent6"/>
                </a:solidFill>
              </a:rPr>
              <a:t>to 36 months of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age</a:t>
            </a: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kumimoji="1" lang="en-US" altLang="ko-KR" dirty="0" smtClean="0">
              <a:solidFill>
                <a:schemeClr val="accent3"/>
              </a:solidFill>
            </a:endParaRPr>
          </a:p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kumimoji="1" lang="en-US" altLang="ko-KR" dirty="0" smtClean="0">
                <a:solidFill>
                  <a:schemeClr val="accent3"/>
                </a:solidFill>
              </a:rPr>
              <a:t>Data </a:t>
            </a:r>
            <a:r>
              <a:rPr kumimoji="1" lang="en-US" altLang="ko-KR" dirty="0">
                <a:solidFill>
                  <a:schemeClr val="accent3"/>
                </a:solidFill>
              </a:rPr>
              <a:t>Analysis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1467 assimilated word forms (i.e. 1,058 CVC and 409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CVCV; 7% of the entire corpus)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20,522 words in the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corpus</a:t>
            </a: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1700" dirty="0" smtClean="0">
                <a:solidFill>
                  <a:schemeClr val="accent6"/>
                </a:solidFill>
              </a:rPr>
              <a:t>17,775 CVC forms</a:t>
            </a: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1700" dirty="0" smtClean="0">
                <a:solidFill>
                  <a:schemeClr val="accent6"/>
                </a:solidFill>
              </a:rPr>
              <a:t>2,747 CVCV forms</a:t>
            </a:r>
          </a:p>
          <a:p>
            <a:pPr marL="457200" lvl="1" indent="0" latinLnBrk="1">
              <a:lnSpc>
                <a:spcPct val="90000"/>
              </a:lnSpc>
              <a:buClr>
                <a:schemeClr val="hlink"/>
              </a:buClr>
              <a:buSzPct val="65000"/>
              <a:buNone/>
              <a:defRPr/>
            </a:pP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Entire time period and four time periods in six month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intervals (12-18; 18-24; 24-30; 30-36mos.)</a:t>
            </a:r>
            <a:endParaRPr kumimoji="1" lang="en-US" altLang="ko-KR" sz="2000" dirty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200" y="6019800"/>
            <a:ext cx="4722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467600" cy="1143000"/>
          </a:xfrm>
        </p:spPr>
        <p:txBody>
          <a:bodyPr>
            <a:no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ko-K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kumimoji="1" lang="en-US" altLang="ko-K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kumimoji="1"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altLang="ko-K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kumimoji="1" lang="en-US" altLang="ko-K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PREDICTIONS:</a:t>
            </a:r>
            <a:r>
              <a:rPr kumimoji="1" lang="en-US" altLang="ko-K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Assimilation </a:t>
            </a:r>
            <a:r>
              <a:rPr kumimoji="1" lang="en-US" altLang="ko-KR" sz="2000" dirty="0">
                <a:solidFill>
                  <a:schemeClr val="accent6"/>
                </a:solidFill>
              </a:rPr>
              <a:t>Patterns in Children</a:t>
            </a:r>
            <a:r>
              <a:rPr kumimoji="1" lang="en-US" altLang="ko-KR" dirty="0">
                <a:solidFill>
                  <a:schemeClr val="accent6"/>
                </a:solidFill>
              </a:rPr>
              <a:t/>
            </a:r>
            <a:br>
              <a:rPr kumimoji="1" lang="en-US" altLang="ko-KR" dirty="0">
                <a:solidFill>
                  <a:schemeClr val="accent6"/>
                </a:solidFill>
              </a:rPr>
            </a:br>
            <a:r>
              <a:rPr kumimoji="1" lang="en-US" altLang="ko-K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kumimoji="1" lang="en-US" altLang="ko-K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Prediction 1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. Preference for </a:t>
            </a: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forms that are 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available </a:t>
            </a: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to the production system</a:t>
            </a:r>
          </a:p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kumimoji="1" lang="en-US" altLang="ko-KR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Prediction 2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. Intervening vowel context </a:t>
            </a: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effects</a:t>
            </a:r>
          </a:p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kumimoji="1" lang="en-US" altLang="ko-KR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Prediction 3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. Word level effects (i.e. CVC and CVCV</a:t>
            </a: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)</a:t>
            </a:r>
          </a:p>
          <a:p>
            <a:pPr marL="0" indent="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kumimoji="1" lang="en-US" altLang="ko-KR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Prediction 4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. Decrease in movement capacity constraints over time</a:t>
            </a:r>
          </a:p>
          <a:p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29000" y="6019800"/>
            <a:ext cx="4722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Place Results</a:t>
            </a:r>
            <a:endParaRPr lang="en-US" sz="2800" dirty="0">
              <a:solidFill>
                <a:schemeClr val="accent6"/>
              </a:solidFill>
            </a:endParaRPr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83785"/>
            <a:ext cx="7467600" cy="310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1219200"/>
            <a:ext cx="6477000" cy="95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6"/>
                </a:solidFill>
              </a:rPr>
              <a:t>Labial &gt; Coronal &gt; </a:t>
            </a:r>
            <a:r>
              <a:rPr kumimoji="1" lang="en-US" altLang="ko-KR" dirty="0" smtClean="0">
                <a:solidFill>
                  <a:schemeClr val="accent6"/>
                </a:solidFill>
              </a:rPr>
              <a:t>Dorsal assimilation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dirty="0">
              <a:solidFill>
                <a:schemeClr val="accent6"/>
              </a:solidFill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6"/>
                </a:solidFill>
              </a:rPr>
              <a:t>Same trend in any consonant sequence in targets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30632" y="61516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Manner Results</a:t>
            </a:r>
            <a:endParaRPr lang="en-US" sz="2800" dirty="0">
              <a:solidFill>
                <a:schemeClr val="accent6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67501"/>
            <a:ext cx="7467600" cy="293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1112808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Stop ≥ Nasal &gt; Fricative </a:t>
            </a:r>
            <a:r>
              <a:rPr kumimoji="1" lang="en-US" altLang="ko-KR" dirty="0" smtClean="0">
                <a:solidFill>
                  <a:schemeClr val="accent6"/>
                </a:solidFill>
                <a:latin typeface="Times New Roman" pitchFamily="18" charset="0"/>
              </a:rPr>
              <a:t>assimilation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Same trend in any consonant sequences in targets (except nasal-stop sequence)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05200" y="62484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32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 1 </a:t>
            </a:r>
            <a:r>
              <a:rPr kumimoji="1" lang="en-US" altLang="ko-KR" sz="3200" dirty="0" smtClean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Preferences: </a:t>
            </a:r>
            <a:r>
              <a:rPr kumimoji="1" lang="en-US" altLang="ko-KR" sz="3200" dirty="0" smtClean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Discussion</a:t>
            </a:r>
            <a:endParaRPr kumimoji="1" lang="en-US" altLang="ko-KR" sz="3200" dirty="0">
              <a:solidFill>
                <a:schemeClr val="tx2"/>
              </a:solidFill>
              <a:latin typeface="Times New Roman" pitchFamily="18" charset="0"/>
              <a:ea typeface="(한)난체C" pitchFamily="18" charset="-127"/>
            </a:endParaRPr>
          </a:p>
          <a:p>
            <a:pPr eaLnBrk="1" latinLnBrk="1" hangingPunct="1">
              <a:defRPr/>
            </a:pPr>
            <a:r>
              <a:rPr kumimoji="1" lang="en-US" altLang="ko-KR" sz="3200" dirty="0">
                <a:solidFill>
                  <a:schemeClr val="accent3"/>
                </a:solidFill>
                <a:latin typeface="Times New Roman" pitchFamily="18" charset="0"/>
                <a:ea typeface="(한)난체C" pitchFamily="18" charset="-127"/>
              </a:rPr>
              <a:t>Labial &gt; Coronal &gt; Dorsal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Movement-based hierarchy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Labials are the most available for children</a:t>
            </a:r>
          </a:p>
          <a:p>
            <a:pPr marL="12573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involve </a:t>
            </a: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mandibular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movement only – the basic frame (</a:t>
            </a: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MacNeilage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&amp; Davis, 1990)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Dorsals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are the least available (Locke, 1983)</a:t>
            </a:r>
          </a:p>
          <a:p>
            <a:pPr marL="12573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involve the back of the tongue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L &gt; C &gt; D frequencies in early words (Davis, et al., 2002)  while input languages have more coronals than labials (</a:t>
            </a: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Maddieson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, 1984).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6019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20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P1 </a:t>
            </a:r>
            <a:r>
              <a:rPr kumimoji="1" lang="en-US" altLang="ko-KR" sz="2800" dirty="0" smtClean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Preferences: Discussion</a:t>
            </a:r>
            <a:endParaRPr kumimoji="1" lang="en-US" altLang="ko-KR" sz="2800" dirty="0">
              <a:solidFill>
                <a:schemeClr val="accent6"/>
              </a:solidFill>
              <a:latin typeface="+mj-lt"/>
              <a:ea typeface="(한)난체C" pitchFamily="18" charset="-127"/>
            </a:endParaRPr>
          </a:p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3"/>
                </a:solidFill>
                <a:latin typeface="+mj-lt"/>
                <a:ea typeface="(한)난체C" pitchFamily="18" charset="-127"/>
              </a:rPr>
              <a:t>Stop ≥ Nasal &gt; Fricative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1430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Movement-based hierarchy</a:t>
            </a:r>
          </a:p>
          <a:p>
            <a:pPr marL="800100" lvl="3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Stops and Nasals are more available</a:t>
            </a:r>
            <a:endParaRPr kumimoji="1" lang="en-US" altLang="ko-KR" sz="16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1257300" lvl="4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involve release from complete closure of the oral tract during mandibular close-open oscillation (</a:t>
            </a:r>
            <a:r>
              <a:rPr kumimoji="1" lang="en-US" altLang="ko-KR" sz="1600" dirty="0">
                <a:solidFill>
                  <a:schemeClr val="accent6"/>
                </a:solidFill>
                <a:latin typeface="Times New Roman" pitchFamily="18" charset="0"/>
              </a:rPr>
              <a:t>Davis, et al., 2002</a:t>
            </a:r>
            <a:r>
              <a:rPr kumimoji="1" lang="en-US" altLang="ko-KR" sz="1600" dirty="0" smtClean="0">
                <a:solidFill>
                  <a:schemeClr val="accent6"/>
                </a:solidFill>
                <a:latin typeface="Times New Roman" pitchFamily="18" charset="0"/>
              </a:rPr>
              <a:t>)</a:t>
            </a:r>
          </a:p>
          <a:p>
            <a:pPr marL="1257300" lvl="4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6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Fricatives involve fine adjustments of varied degrees of closure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1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Nasal assimilation more frequent in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NS-OS targets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The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velum remains in the same status from the beginning throughout entire utterances 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(</a:t>
            </a:r>
            <a:r>
              <a:rPr kumimoji="1" lang="en-US" altLang="ko-KR" dirty="0" err="1">
                <a:solidFill>
                  <a:schemeClr val="accent6"/>
                </a:solidFill>
                <a:latin typeface="Times New Roman" pitchFamily="18" charset="0"/>
              </a:rPr>
              <a:t>Matyear</a:t>
            </a:r>
            <a:r>
              <a:rPr kumimoji="1" lang="en-US" altLang="ko-KR" dirty="0">
                <a:solidFill>
                  <a:schemeClr val="accent6"/>
                </a:solidFill>
                <a:latin typeface="Times New Roman" pitchFamily="18" charset="0"/>
              </a:rPr>
              <a:t>, et al., 1997)</a:t>
            </a:r>
          </a:p>
          <a:p>
            <a:pPr marL="1257300" lvl="4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60960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21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P2 Vowel Context Effects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3716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Two of the three expected CV co-occurrence patterns were observed at above chance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levels (i.e. above 1.0).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Coronals with Front Vowels   </a:t>
            </a: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Dorsals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with Back vowels.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1600" dirty="0">
                <a:latin typeface="Times New Roman" pitchFamily="18" charset="0"/>
              </a:rPr>
              <a:t>(</a:t>
            </a:r>
            <a:r>
              <a:rPr kumimoji="1" lang="el-GR" altLang="ko-KR" sz="1600" dirty="0">
                <a:latin typeface="Times New Roman" pitchFamily="18" charset="0"/>
              </a:rPr>
              <a:t>χ</a:t>
            </a:r>
            <a:r>
              <a:rPr kumimoji="1" lang="en-US" altLang="ko-KR" sz="1600" baseline="30000" dirty="0">
                <a:latin typeface="Times New Roman" pitchFamily="18" charset="0"/>
              </a:rPr>
              <a:t>2</a:t>
            </a:r>
            <a:r>
              <a:rPr kumimoji="1" lang="en-US" altLang="ko-KR" sz="1600" dirty="0">
                <a:latin typeface="Times New Roman" pitchFamily="18" charset="0"/>
              </a:rPr>
              <a:t> =20.79,  p &lt; .001)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600" dirty="0"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0" name="Group 7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57458989"/>
              </p:ext>
            </p:extLst>
          </p:nvPr>
        </p:nvGraphicFramePr>
        <p:xfrm>
          <a:off x="1066800" y="2667000"/>
          <a:ext cx="7239000" cy="2897190"/>
        </p:xfrm>
        <a:graphic>
          <a:graphicData uri="http://schemas.openxmlformats.org/drawingml/2006/table">
            <a:tbl>
              <a:tblPr/>
              <a:tblGrid>
                <a:gridCol w="736600"/>
                <a:gridCol w="1603375"/>
                <a:gridCol w="1687513"/>
                <a:gridCol w="1673225"/>
                <a:gridCol w="1538287"/>
              </a:tblGrid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Vowel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Consonant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Assimilation</a:t>
                      </a:r>
                    </a:p>
                  </a:txBody>
                  <a:tcPr vert="eaVert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0.77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2326" name="AutoShape 2"/>
          <p:cNvSpPr>
            <a:spLocks noChangeAspect="1" noChangeArrowheads="1"/>
          </p:cNvSpPr>
          <p:nvPr/>
        </p:nvSpPr>
        <p:spPr bwMode="auto">
          <a:xfrm>
            <a:off x="1905000" y="3429000"/>
            <a:ext cx="6248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4432" y="60754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7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359397" y="2533650"/>
            <a:ext cx="67585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accent6"/>
                </a:solidFill>
              </a:rPr>
              <a:t>“…….. complementary frameworks can </a:t>
            </a:r>
          </a:p>
          <a:p>
            <a:pPr algn="ctr"/>
            <a:r>
              <a:rPr lang="en-US" sz="2800" dirty="0">
                <a:solidFill>
                  <a:schemeClr val="accent6"/>
                </a:solidFill>
              </a:rPr>
              <a:t>yield complementary insights .” </a:t>
            </a:r>
          </a:p>
          <a:p>
            <a:pPr algn="ctr"/>
            <a:endParaRPr lang="en-US" sz="2800" dirty="0">
              <a:solidFill>
                <a:schemeClr val="accent6"/>
              </a:solidFill>
            </a:endParaRPr>
          </a:p>
          <a:p>
            <a:pPr algn="ctr"/>
            <a:r>
              <a:rPr lang="en-US" dirty="0">
                <a:solidFill>
                  <a:schemeClr val="accent6"/>
                </a:solidFill>
              </a:rPr>
              <a:t>(Fentress, 1992, p.1537)</a:t>
            </a:r>
          </a:p>
          <a:p>
            <a:pPr algn="ctr"/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99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 smtClean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P2 Vowel </a:t>
            </a:r>
            <a:r>
              <a:rPr kumimoji="1" lang="en-US" altLang="ko-KR" sz="2800" dirty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Contexts Effect in CVC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4478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</a:rPr>
              <a:t>Only dorsal-back pattern at above-chance level</a:t>
            </a:r>
          </a:p>
          <a:p>
            <a:pPr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1600" dirty="0" smtClean="0">
                <a:latin typeface="Times New Roman" pitchFamily="18" charset="0"/>
              </a:rPr>
              <a:t>(</a:t>
            </a:r>
            <a:r>
              <a:rPr kumimoji="1" lang="el-GR" altLang="ko-KR" sz="1600" dirty="0">
                <a:latin typeface="Times New Roman" pitchFamily="18" charset="0"/>
              </a:rPr>
              <a:t>χ</a:t>
            </a:r>
            <a:r>
              <a:rPr kumimoji="1" lang="en-US" altLang="ko-KR" sz="1600" baseline="30000" dirty="0">
                <a:latin typeface="Times New Roman" pitchFamily="18" charset="0"/>
              </a:rPr>
              <a:t>2</a:t>
            </a:r>
            <a:r>
              <a:rPr kumimoji="1" lang="en-US" altLang="ko-KR" sz="1600" dirty="0">
                <a:latin typeface="Times New Roman" pitchFamily="18" charset="0"/>
              </a:rPr>
              <a:t> = 43.90,  p &lt; .001)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0" name="Group 7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82565469"/>
              </p:ext>
            </p:extLst>
          </p:nvPr>
        </p:nvGraphicFramePr>
        <p:xfrm>
          <a:off x="838200" y="1905000"/>
          <a:ext cx="7162800" cy="2973389"/>
        </p:xfrm>
        <a:graphic>
          <a:graphicData uri="http://schemas.openxmlformats.org/drawingml/2006/table">
            <a:tbl>
              <a:tblPr/>
              <a:tblGrid>
                <a:gridCol w="728663"/>
                <a:gridCol w="1587500"/>
                <a:gridCol w="1668462"/>
                <a:gridCol w="1655763"/>
                <a:gridCol w="1522412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Vowel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Consonant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Assimilation</a:t>
                      </a:r>
                    </a:p>
                  </a:txBody>
                  <a:tcPr vert="eaVert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0.36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3350" name="AutoShape 2"/>
          <p:cNvSpPr>
            <a:spLocks noChangeAspect="1" noChangeArrowheads="1"/>
          </p:cNvSpPr>
          <p:nvPr/>
        </p:nvSpPr>
        <p:spPr bwMode="auto">
          <a:xfrm>
            <a:off x="1905000" y="3429000"/>
            <a:ext cx="6248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6019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90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685800" y="228600"/>
            <a:ext cx="762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P2 Vowel Context Effects in CVCV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4478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3200" dirty="0">
                <a:solidFill>
                  <a:schemeClr val="accent6"/>
                </a:solidFill>
                <a:latin typeface="Times New Roman" pitchFamily="18" charset="0"/>
              </a:rPr>
              <a:t>All three predicted associations occurred at above chance levels.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1600" dirty="0">
                <a:latin typeface="Times New Roman" pitchFamily="18" charset="0"/>
              </a:rPr>
              <a:t>(</a:t>
            </a:r>
            <a:r>
              <a:rPr kumimoji="1" lang="el-GR" altLang="ko-KR" sz="1600" dirty="0">
                <a:latin typeface="Times New Roman" pitchFamily="18" charset="0"/>
              </a:rPr>
              <a:t>χ</a:t>
            </a:r>
            <a:r>
              <a:rPr kumimoji="1" lang="en-US" altLang="ko-KR" sz="1600" baseline="30000" dirty="0">
                <a:latin typeface="Times New Roman" pitchFamily="18" charset="0"/>
              </a:rPr>
              <a:t>2</a:t>
            </a:r>
            <a:r>
              <a:rPr kumimoji="1" lang="en-US" altLang="ko-KR" sz="1600" dirty="0">
                <a:latin typeface="Times New Roman" pitchFamily="18" charset="0"/>
              </a:rPr>
              <a:t> = 50.55,  p &lt; .001)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0" name="Group 7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34876572"/>
              </p:ext>
            </p:extLst>
          </p:nvPr>
        </p:nvGraphicFramePr>
        <p:xfrm>
          <a:off x="838200" y="2667000"/>
          <a:ext cx="7315200" cy="2956879"/>
        </p:xfrm>
        <a:graphic>
          <a:graphicData uri="http://schemas.openxmlformats.org/drawingml/2006/table">
            <a:tbl>
              <a:tblPr/>
              <a:tblGrid>
                <a:gridCol w="742950"/>
                <a:gridCol w="1622425"/>
                <a:gridCol w="1703388"/>
                <a:gridCol w="1692275"/>
                <a:gridCol w="1554162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Vowel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Consonant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Assimilation</a:t>
                      </a:r>
                    </a:p>
                  </a:txBody>
                  <a:tcPr vert="eaVert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1.34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2.38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4374" name="AutoShape 2"/>
          <p:cNvSpPr>
            <a:spLocks noChangeAspect="1" noChangeArrowheads="1"/>
          </p:cNvSpPr>
          <p:nvPr/>
        </p:nvSpPr>
        <p:spPr bwMode="auto">
          <a:xfrm>
            <a:off x="1905000" y="3429000"/>
            <a:ext cx="6248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61722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26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endParaRPr kumimoji="1" lang="en-US" altLang="ko-KR" sz="2800" dirty="0" smtClean="0">
              <a:solidFill>
                <a:schemeClr val="accent6"/>
              </a:solidFill>
              <a:latin typeface="Times New Roman" pitchFamily="18" charset="0"/>
              <a:ea typeface="(한)난체C" pitchFamily="18" charset="-127"/>
            </a:endParaRPr>
          </a:p>
          <a:p>
            <a:pPr eaLnBrk="1" latinLnBrk="1" hangingPunct="1">
              <a:defRPr/>
            </a:pPr>
            <a:endParaRPr kumimoji="1" lang="en-US" altLang="ko-KR" sz="2800" dirty="0">
              <a:solidFill>
                <a:schemeClr val="accent6"/>
              </a:solidFill>
              <a:latin typeface="Times New Roman" pitchFamily="18" charset="0"/>
              <a:ea typeface="(한)난체C" pitchFamily="18" charset="-127"/>
            </a:endParaRPr>
          </a:p>
          <a:p>
            <a:pPr eaLnBrk="1" latinLnBrk="1" hangingPunct="1"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P2 Discussion</a:t>
            </a:r>
            <a:r>
              <a:rPr kumimoji="1" lang="en-US" altLang="ko-KR" sz="2800" dirty="0" smtClean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: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VOWEL CONTEXT EFFECTS 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  <a:ea typeface="(한)난체C" pitchFamily="18" charset="-127"/>
            </a:endParaRPr>
          </a:p>
          <a:p>
            <a:pPr eaLnBrk="1" latinLnBrk="1" hangingPunct="1">
              <a:defRPr/>
            </a:pPr>
            <a:endParaRPr kumimoji="1" lang="en-US" altLang="ko-KR" sz="2400" dirty="0" smtClean="0">
              <a:solidFill>
                <a:schemeClr val="accent6"/>
              </a:solidFill>
              <a:latin typeface="Times New Roman" pitchFamily="18" charset="0"/>
              <a:ea typeface="(한)난체C" pitchFamily="18" charset="-127"/>
            </a:endParaRPr>
          </a:p>
          <a:p>
            <a:pPr eaLnBrk="1" latinLnBrk="1" hangingPunct="1"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Intervening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Vowel Effects on Linguals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Vowel 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context effects:  lack of independent movements of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articulators during 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the transition from the consonant to the vowel. </a:t>
            </a: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Coronal and dorsal assimilation: </a:t>
            </a:r>
            <a:r>
              <a:rPr kumimoji="1" lang="en-US" altLang="ko-KR" sz="2000" dirty="0" err="1">
                <a:solidFill>
                  <a:schemeClr val="accent6"/>
                </a:solidFill>
                <a:latin typeface="Times New Roman" pitchFamily="18" charset="0"/>
              </a:rPr>
              <a:t>Intersyllabic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 constraints on tongue movement from C to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V (and V to C).</a:t>
            </a: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12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0" lvl="1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Why not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labial-vowel effects?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The tongue is not required for the consonant adjacent to the vowel (Davis, et al.,2002)</a:t>
            </a: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0" lvl="1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Independent tongue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movements (content) 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within syllables emerge with maturation and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learning. Coronals and labials more free to vary  in CVCs.</a:t>
            </a:r>
          </a:p>
          <a:p>
            <a:pPr marL="0" lvl="1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More pressure from language input to match diverse CVCV targets. </a:t>
            </a: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6019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8382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32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P3 Word Level Effects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381000" y="1219200"/>
            <a:ext cx="4648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400" b="1" u="sng" dirty="0">
                <a:solidFill>
                  <a:schemeClr val="accent6"/>
                </a:solidFill>
                <a:latin typeface="Times New Roman" pitchFamily="18" charset="0"/>
              </a:rPr>
              <a:t>CVC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Vowel effects weak</a:t>
            </a:r>
          </a:p>
          <a:p>
            <a:pPr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endParaRPr kumimoji="1" lang="en-US" altLang="ko-KR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1600" dirty="0" smtClean="0">
                <a:solidFill>
                  <a:schemeClr val="accent6"/>
                </a:solidFill>
                <a:latin typeface="Times New Roman" pitchFamily="18" charset="0"/>
              </a:rPr>
              <a:t>(</a:t>
            </a:r>
            <a:r>
              <a:rPr kumimoji="1" lang="el-GR" altLang="ko-KR" sz="1600" dirty="0">
                <a:solidFill>
                  <a:schemeClr val="accent6"/>
                </a:solidFill>
                <a:latin typeface="Times New Roman" pitchFamily="18" charset="0"/>
              </a:rPr>
              <a:t>χ</a:t>
            </a:r>
            <a:r>
              <a:rPr kumimoji="1" lang="en-US" altLang="ko-KR" sz="1600" baseline="30000" dirty="0">
                <a:solidFill>
                  <a:schemeClr val="accent6"/>
                </a:solidFill>
                <a:latin typeface="Times New Roman" pitchFamily="18" charset="0"/>
              </a:rPr>
              <a:t>2</a:t>
            </a:r>
            <a:r>
              <a:rPr kumimoji="1" lang="en-US" altLang="ko-KR" sz="1600" dirty="0">
                <a:solidFill>
                  <a:schemeClr val="accent6"/>
                </a:solidFill>
                <a:latin typeface="Times New Roman" pitchFamily="18" charset="0"/>
              </a:rPr>
              <a:t> = 43.90,  p &lt; .001</a:t>
            </a:r>
            <a:r>
              <a:rPr kumimoji="1" lang="en-US" altLang="ko-KR" sz="1600" dirty="0" smtClean="0">
                <a:solidFill>
                  <a:schemeClr val="accent6"/>
                </a:solidFill>
                <a:latin typeface="Times New Roman" pitchFamily="18" charset="0"/>
              </a:rPr>
              <a:t>)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3"/>
                </a:solidFill>
              </a:rPr>
              <a:t>Regressive</a:t>
            </a:r>
            <a:r>
              <a:rPr kumimoji="1" lang="en-US" altLang="ko-KR" dirty="0">
                <a:solidFill>
                  <a:schemeClr val="accent6"/>
                </a:solidFill>
              </a:rPr>
              <a:t> assimilation</a:t>
            </a:r>
          </a:p>
          <a:p>
            <a:pPr marL="342900" indent="-342900" algn="ctr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dirty="0">
                <a:solidFill>
                  <a:schemeClr val="accent6"/>
                </a:solidFill>
              </a:rPr>
              <a:t>(e.g. /</a:t>
            </a:r>
            <a:r>
              <a:rPr kumimoji="1" lang="en-US" altLang="ko-KR" dirty="0" err="1">
                <a:solidFill>
                  <a:schemeClr val="accent6"/>
                </a:solidFill>
              </a:rPr>
              <a:t>tʌt</a:t>
            </a:r>
            <a:r>
              <a:rPr kumimoji="1" lang="en-US" altLang="ko-KR" dirty="0">
                <a:solidFill>
                  <a:schemeClr val="accent6"/>
                </a:solidFill>
              </a:rPr>
              <a:t>/ for ‘</a:t>
            </a:r>
            <a:r>
              <a:rPr kumimoji="1" lang="en-US" altLang="ko-KR" i="1" dirty="0">
                <a:solidFill>
                  <a:schemeClr val="accent6"/>
                </a:solidFill>
              </a:rPr>
              <a:t>cut</a:t>
            </a:r>
            <a:r>
              <a:rPr kumimoji="1" lang="en-US" altLang="ko-KR" dirty="0">
                <a:solidFill>
                  <a:schemeClr val="accent6"/>
                </a:solidFill>
              </a:rPr>
              <a:t>’)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" name="Group 7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24670550"/>
              </p:ext>
            </p:extLst>
          </p:nvPr>
        </p:nvGraphicFramePr>
        <p:xfrm>
          <a:off x="533400" y="2438400"/>
          <a:ext cx="3810000" cy="2362201"/>
        </p:xfrm>
        <a:graphic>
          <a:graphicData uri="http://schemas.openxmlformats.org/drawingml/2006/table">
            <a:tbl>
              <a:tblPr/>
              <a:tblGrid>
                <a:gridCol w="939800"/>
                <a:gridCol w="987425"/>
                <a:gridCol w="981075"/>
                <a:gridCol w="901700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0.36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48200" y="1219200"/>
            <a:ext cx="449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400" b="1" u="sng" dirty="0">
                <a:solidFill>
                  <a:schemeClr val="accent6"/>
                </a:solidFill>
                <a:latin typeface="+mj-lt"/>
              </a:rPr>
              <a:t>CVCV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+mj-lt"/>
              </a:rPr>
              <a:t>Vowel effects strong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endParaRPr kumimoji="1" lang="en-US" altLang="ko-KR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1600" dirty="0" smtClean="0">
                <a:solidFill>
                  <a:schemeClr val="accent6"/>
                </a:solidFill>
                <a:latin typeface="Times New Roman" pitchFamily="18" charset="0"/>
              </a:rPr>
              <a:t>(</a:t>
            </a:r>
            <a:r>
              <a:rPr kumimoji="1" lang="el-GR" altLang="ko-KR" sz="1600" dirty="0">
                <a:solidFill>
                  <a:schemeClr val="accent6"/>
                </a:solidFill>
                <a:latin typeface="Times New Roman" pitchFamily="18" charset="0"/>
              </a:rPr>
              <a:t>χ</a:t>
            </a:r>
            <a:r>
              <a:rPr kumimoji="1" lang="en-US" altLang="ko-KR" sz="1600" baseline="30000" dirty="0">
                <a:solidFill>
                  <a:schemeClr val="accent6"/>
                </a:solidFill>
                <a:latin typeface="Times New Roman" pitchFamily="18" charset="0"/>
              </a:rPr>
              <a:t>2</a:t>
            </a:r>
            <a:r>
              <a:rPr kumimoji="1" lang="en-US" altLang="ko-KR" sz="1600" dirty="0">
                <a:solidFill>
                  <a:schemeClr val="accent6"/>
                </a:solidFill>
                <a:latin typeface="Times New Roman" pitchFamily="18" charset="0"/>
              </a:rPr>
              <a:t> = 50.55,  p &lt; .001</a:t>
            </a:r>
            <a:r>
              <a:rPr kumimoji="1" lang="en-US" altLang="ko-KR" sz="1600" dirty="0" smtClean="0">
                <a:solidFill>
                  <a:schemeClr val="accent6"/>
                </a:solidFill>
                <a:latin typeface="Times New Roman" pitchFamily="18" charset="0"/>
              </a:rPr>
              <a:t>)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16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3"/>
                </a:solidFill>
              </a:rPr>
              <a:t>Progressive</a:t>
            </a:r>
            <a:r>
              <a:rPr kumimoji="1" lang="en-US" altLang="ko-KR" dirty="0">
                <a:solidFill>
                  <a:schemeClr val="accent6"/>
                </a:solidFill>
              </a:rPr>
              <a:t> assimilation</a:t>
            </a:r>
          </a:p>
          <a:p>
            <a:pPr marL="342900" indent="-342900" algn="ctr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dirty="0">
                <a:solidFill>
                  <a:schemeClr val="accent6"/>
                </a:solidFill>
              </a:rPr>
              <a:t>(e.g. /</a:t>
            </a:r>
            <a:r>
              <a:rPr kumimoji="1" lang="en-US" altLang="ko-KR" dirty="0" err="1">
                <a:solidFill>
                  <a:schemeClr val="accent6"/>
                </a:solidFill>
              </a:rPr>
              <a:t>tidi</a:t>
            </a:r>
            <a:r>
              <a:rPr kumimoji="1" lang="en-US" altLang="ko-KR" dirty="0">
                <a:solidFill>
                  <a:schemeClr val="accent6"/>
                </a:solidFill>
              </a:rPr>
              <a:t>/ for ‘kitty’)</a:t>
            </a:r>
          </a:p>
        </p:txBody>
      </p:sp>
      <p:graphicFrame>
        <p:nvGraphicFramePr>
          <p:cNvPr id="12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00847"/>
              </p:ext>
            </p:extLst>
          </p:nvPr>
        </p:nvGraphicFramePr>
        <p:xfrm>
          <a:off x="4800600" y="2438400"/>
          <a:ext cx="3810000" cy="2362201"/>
        </p:xfrm>
        <a:graphic>
          <a:graphicData uri="http://schemas.openxmlformats.org/drawingml/2006/table">
            <a:tbl>
              <a:tblPr/>
              <a:tblGrid>
                <a:gridCol w="939800"/>
                <a:gridCol w="987425"/>
                <a:gridCol w="981075"/>
                <a:gridCol w="901700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1.34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2.38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6400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45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8382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P3</a:t>
            </a:r>
            <a:r>
              <a:rPr kumimoji="1" lang="en-US" altLang="ko-K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(한)난체C" pitchFamily="18" charset="-127"/>
              </a:rPr>
              <a:t> </a:t>
            </a: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Word Level Effects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1430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lvl="1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Direction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of Assimilation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Progressive &lt; Regressive in CVC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7412" name="Group 7"/>
          <p:cNvGrpSpPr>
            <a:grpSpLocks/>
          </p:cNvGrpSpPr>
          <p:nvPr/>
        </p:nvGrpSpPr>
        <p:grpSpPr bwMode="auto">
          <a:xfrm>
            <a:off x="304800" y="2057400"/>
            <a:ext cx="7696200" cy="4300538"/>
            <a:chOff x="685800" y="2133600"/>
            <a:chExt cx="7696200" cy="4453186"/>
          </a:xfrm>
        </p:grpSpPr>
        <p:pic>
          <p:nvPicPr>
            <p:cNvPr id="17413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2133600"/>
              <a:ext cx="7696200" cy="4453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4" name="Rectangle 4"/>
            <p:cNvSpPr>
              <a:spLocks noChangeArrowheads="1"/>
            </p:cNvSpPr>
            <p:nvPr/>
          </p:nvSpPr>
          <p:spPr bwMode="auto">
            <a:xfrm>
              <a:off x="3200400" y="5409791"/>
              <a:ext cx="457200" cy="583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1933"/>
                  </a:solidFill>
                </a:rPr>
                <a:t>*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30632" y="63246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8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P3 Discussion: Word Level Effects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Strong vowel effects in CVCV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Regressive assimilation in CVC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Movement  motivation</a:t>
            </a:r>
          </a:p>
          <a:p>
            <a:pPr marL="12573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Intrasyllabic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constraints  strong in CVCV while more active tongue movement is involved in the final consonant in CVC (Redford, et al, 1997). 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Perceptual motivation</a:t>
            </a:r>
          </a:p>
          <a:p>
            <a:pPr marL="12573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The absolute final position (CVC_C2) in words is salient for children relative to non-final positions (</a:t>
            </a:r>
            <a:r>
              <a:rPr kumimoji="1" lang="en-US" altLang="ko-KR" sz="2400" dirty="0" err="1">
                <a:solidFill>
                  <a:schemeClr val="accent6"/>
                </a:solidFill>
                <a:latin typeface="Times New Roman" pitchFamily="18" charset="0"/>
              </a:rPr>
              <a:t>Albin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 &amp;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Echols,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1996)</a:t>
            </a:r>
          </a:p>
          <a:p>
            <a:pPr marL="1257300" lvl="2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latin typeface="Times New Roman" pitchFamily="18" charset="0"/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4432" y="6123801"/>
            <a:ext cx="47227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</p:txBody>
      </p:sp>
    </p:spTree>
    <p:extLst>
      <p:ext uri="{BB962C8B-B14F-4D97-AF65-F5344CB8AC3E}">
        <p14:creationId xmlns:p14="http://schemas.microsoft.com/office/powerpoint/2010/main" val="2920266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P4</a:t>
            </a:r>
            <a:r>
              <a:rPr kumimoji="1" lang="en-US" altLang="ko-KR" sz="2800" dirty="0">
                <a:solidFill>
                  <a:srgbClr val="FFFF00"/>
                </a:solidFill>
                <a:latin typeface="Times New Roman" pitchFamily="18" charset="0"/>
                <a:ea typeface="(한)난체C" pitchFamily="18" charset="-127"/>
              </a:rPr>
              <a:t> </a:t>
            </a:r>
            <a:r>
              <a:rPr kumimoji="1" lang="en-US" altLang="ko-KR" sz="2800" dirty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Developmental Patterns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457200" y="9906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</a:rPr>
              <a:t>Time periods: 12-18</a:t>
            </a:r>
            <a:r>
              <a:rPr kumimoji="1" lang="en-US" altLang="ko-KR" sz="2000" dirty="0">
                <a:solidFill>
                  <a:schemeClr val="accent6"/>
                </a:solidFill>
              </a:rPr>
              <a:t>; 18-24; 24-30; 30-36mos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. 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</a:rPr>
              <a:t>Frequency </a:t>
            </a:r>
            <a:r>
              <a:rPr kumimoji="1" lang="en-US" altLang="ko-KR" sz="2000" dirty="0">
                <a:solidFill>
                  <a:schemeClr val="accent6"/>
                </a:solidFill>
              </a:rPr>
              <a:t>of assimilation was the highest at Time 2, then decreased.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Labial &amp; Coronal assimilation persisted.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742950" lvl="1" indent="-28575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153400" cy="400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6832" y="6472535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77908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Times New Roman" pitchFamily="18" charset="0"/>
                <a:ea typeface="(한)난체C" pitchFamily="18" charset="-127"/>
              </a:rPr>
              <a:t>P4 D</a:t>
            </a:r>
            <a:r>
              <a:rPr kumimoji="1" lang="en-US" altLang="ko-KR" sz="2800" dirty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evelopmental Patterns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1430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Vowel effects were strong at Times 1 and 2 then decreased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.</a:t>
            </a:r>
          </a:p>
          <a:p>
            <a:pPr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Persisted longer for CVCV than for CVC. 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8307388" cy="387191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30632" y="63246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80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P4 Discussion: Developmental Patterns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</a:rPr>
              <a:t>Vowel effects decreased.</a:t>
            </a: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</a:rPr>
              <a:t>CV movement-based </a:t>
            </a:r>
            <a:r>
              <a:rPr kumimoji="1" lang="en-US" altLang="ko-KR" sz="2400" dirty="0">
                <a:solidFill>
                  <a:schemeClr val="accent6"/>
                </a:solidFill>
              </a:rPr>
              <a:t>constraints decrease over time.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</a:rPr>
              <a:t>Preference for </a:t>
            </a:r>
            <a:r>
              <a:rPr kumimoji="1" lang="en-US" altLang="ko-KR" sz="2400" dirty="0" err="1">
                <a:solidFill>
                  <a:schemeClr val="accent6"/>
                </a:solidFill>
              </a:rPr>
              <a:t>motorically</a:t>
            </a:r>
            <a:r>
              <a:rPr kumimoji="1" lang="en-US" altLang="ko-KR" sz="2400" dirty="0">
                <a:solidFill>
                  <a:schemeClr val="accent6"/>
                </a:solidFill>
              </a:rPr>
              <a:t> available forms </a:t>
            </a:r>
            <a:r>
              <a:rPr kumimoji="1" lang="en-US" altLang="ko-KR" sz="2400" dirty="0" smtClean="0">
                <a:solidFill>
                  <a:schemeClr val="accent6"/>
                </a:solidFill>
              </a:rPr>
              <a:t>persists.</a:t>
            </a: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</a:rPr>
              <a:t>Children </a:t>
            </a:r>
            <a:r>
              <a:rPr kumimoji="1" lang="en-US" altLang="ko-KR" sz="2400" dirty="0" smtClean="0">
                <a:solidFill>
                  <a:schemeClr val="accent6"/>
                </a:solidFill>
              </a:rPr>
              <a:t>continue to </a:t>
            </a:r>
            <a:r>
              <a:rPr kumimoji="1" lang="en-US" altLang="ko-KR" sz="2400" dirty="0">
                <a:solidFill>
                  <a:schemeClr val="accent6"/>
                </a:solidFill>
              </a:rPr>
              <a:t>favor </a:t>
            </a:r>
            <a:r>
              <a:rPr kumimoji="1" lang="en-US" altLang="ko-KR" sz="2400" dirty="0" smtClean="0">
                <a:solidFill>
                  <a:schemeClr val="accent6"/>
                </a:solidFill>
              </a:rPr>
              <a:t>labial and coronal forms available to the movement system from the onset of word use.</a:t>
            </a: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800100" lvl="1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</a:rPr>
              <a:t>Acquisition of serial complexity follows a path of </a:t>
            </a:r>
            <a:r>
              <a:rPr kumimoji="1" lang="en-US" altLang="ko-KR" sz="2400" dirty="0" smtClean="0">
                <a:solidFill>
                  <a:schemeClr val="accent6"/>
                </a:solidFill>
              </a:rPr>
              <a:t>overcoming </a:t>
            </a:r>
            <a:r>
              <a:rPr kumimoji="1" lang="en-US" altLang="ko-KR" sz="2400" dirty="0">
                <a:solidFill>
                  <a:schemeClr val="accent6"/>
                </a:solidFill>
              </a:rPr>
              <a:t>movement constraints to match </a:t>
            </a:r>
            <a:r>
              <a:rPr kumimoji="1" lang="en-US" altLang="ko-KR" sz="2400" dirty="0" smtClean="0">
                <a:solidFill>
                  <a:schemeClr val="accent6"/>
                </a:solidFill>
              </a:rPr>
              <a:t>ambient language word complexity guided by perceptual input from ambient language.</a:t>
            </a:r>
            <a:endParaRPr kumimoji="1" lang="en-US" altLang="ko-KR" sz="2400" dirty="0">
              <a:solidFill>
                <a:schemeClr val="accent6"/>
              </a:solidFill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6832" y="61516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11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 smtClean="0">
                <a:solidFill>
                  <a:schemeClr val="accent6"/>
                </a:solidFill>
                <a:latin typeface="+mj-lt"/>
                <a:ea typeface="(한)난체C" pitchFamily="18" charset="-127"/>
              </a:rPr>
              <a:t>Discussion: Assimilation</a:t>
            </a:r>
            <a:endParaRPr kumimoji="1" lang="en-US" altLang="ko-KR" sz="2800" dirty="0">
              <a:solidFill>
                <a:schemeClr val="accent6"/>
              </a:solidFill>
              <a:latin typeface="+mj-lt"/>
              <a:ea typeface="(한)난체C" pitchFamily="18" charset="-127"/>
            </a:endParaRP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6832" y="61516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295400"/>
            <a:ext cx="759952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All four study predictions confirmed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endParaRPr kumimoji="1" lang="en-US" altLang="ko-KR" sz="20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Results support Frame-Content principles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endParaRPr kumimoji="1" lang="en-US" sz="20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sz="2000" dirty="0">
                <a:solidFill>
                  <a:schemeClr val="accent6"/>
                </a:solidFill>
                <a:latin typeface="Times New Roman" pitchFamily="18" charset="0"/>
              </a:rPr>
              <a:t>	</a:t>
            </a: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Movement based principles guiding output patterns in 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sz="2000" dirty="0">
                <a:solidFill>
                  <a:schemeClr val="accent6"/>
                </a:solidFill>
                <a:latin typeface="Times New Roman" pitchFamily="18" charset="0"/>
              </a:rPr>
              <a:t>	</a:t>
            </a: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formative period of phonological development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kumimoji="1" lang="en-US" sz="20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	Children move from highly movement types and movement 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sz="2000" dirty="0">
                <a:solidFill>
                  <a:schemeClr val="accent6"/>
                </a:solidFill>
                <a:latin typeface="Times New Roman" pitchFamily="18" charset="0"/>
              </a:rPr>
              <a:t>	</a:t>
            </a: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sequences to ambient language specific levels of complexity</a:t>
            </a: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endParaRPr kumimoji="1" lang="en-US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lvl="2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§"/>
              <a:defRPr/>
            </a:pP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Guided by socially mediated perceptual input to meet </a:t>
            </a:r>
          </a:p>
          <a:p>
            <a:pPr lvl="2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kumimoji="1" lang="en-US" sz="2000" dirty="0" smtClean="0">
                <a:solidFill>
                  <a:schemeClr val="accent6"/>
                </a:solidFill>
                <a:latin typeface="Times New Roman" pitchFamily="18" charset="0"/>
              </a:rPr>
              <a:t>functional goals within their environment..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6885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4248"/>
            <a:ext cx="7467600" cy="4873752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llustrate </a:t>
            </a:r>
            <a:r>
              <a:rPr lang="en-US" dirty="0">
                <a:solidFill>
                  <a:schemeClr val="accent6"/>
                </a:solidFill>
              </a:rPr>
              <a:t>how the Texas Speech Production (TSP) database has been used to consider emergence </a:t>
            </a:r>
            <a:r>
              <a:rPr lang="en-US" dirty="0" smtClean="0">
                <a:solidFill>
                  <a:schemeClr val="accent6"/>
                </a:solidFill>
              </a:rPr>
              <a:t>of </a:t>
            </a:r>
            <a:r>
              <a:rPr lang="en-US" dirty="0" err="1">
                <a:solidFill>
                  <a:schemeClr val="accent6"/>
                </a:solidFill>
              </a:rPr>
              <a:t>phonotactic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properties in early speech acquisition.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59436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Phonbank</a:t>
            </a:r>
            <a:r>
              <a:rPr lang="en-US" sz="1200" dirty="0" smtClean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62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TOPIC: INTERSYLLABIC </a:t>
            </a:r>
            <a:r>
              <a:rPr lang="en-US" sz="2400" dirty="0" smtClean="0">
                <a:solidFill>
                  <a:schemeClr val="accent6"/>
                </a:solidFill>
              </a:rPr>
              <a:t>COMPLEXITY </a:t>
            </a:r>
            <a:r>
              <a:rPr lang="en-US" sz="2400" dirty="0">
                <a:solidFill>
                  <a:schemeClr val="accent6"/>
                </a:solidFill>
              </a:rPr>
              <a:t>CONSONANT </a:t>
            </a:r>
            <a:r>
              <a:rPr lang="en-US" sz="2400" dirty="0" smtClean="0">
                <a:solidFill>
                  <a:schemeClr val="accent6"/>
                </a:solidFill>
              </a:rPr>
              <a:t>CLUSTERS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6648"/>
            <a:ext cx="7467600" cy="487375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Prediction </a:t>
            </a:r>
            <a:r>
              <a:rPr lang="en-US" sz="2000" dirty="0">
                <a:solidFill>
                  <a:schemeClr val="accent6"/>
                </a:solidFill>
              </a:rPr>
              <a:t>1</a:t>
            </a:r>
            <a:r>
              <a:rPr lang="en-US" sz="2000" dirty="0" smtClean="0">
                <a:solidFill>
                  <a:schemeClr val="accent6"/>
                </a:solidFill>
              </a:rPr>
              <a:t>: </a:t>
            </a:r>
            <a:r>
              <a:rPr lang="en-US" sz="2000" dirty="0">
                <a:solidFill>
                  <a:schemeClr val="accent6"/>
                </a:solidFill>
              </a:rPr>
              <a:t>Homorganic versus heterorganic clusters. </a:t>
            </a:r>
            <a:r>
              <a:rPr lang="en-US" sz="2000" dirty="0" smtClean="0">
                <a:solidFill>
                  <a:schemeClr val="accent6"/>
                </a:solidFill>
              </a:rPr>
              <a:t>Cluster constituents will be characterized by lack of place related movements (i.e. homorganic for place).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r>
              <a:rPr lang="en-US" sz="2000" dirty="0" smtClean="0">
                <a:solidFill>
                  <a:schemeClr val="accent6"/>
                </a:solidFill>
              </a:rPr>
              <a:t>Prediction 2: </a:t>
            </a:r>
            <a:r>
              <a:rPr lang="en-US" sz="2000" dirty="0">
                <a:solidFill>
                  <a:schemeClr val="accent6"/>
                </a:solidFill>
              </a:rPr>
              <a:t>CV co-occurrence constraints in CCV clusters. </a:t>
            </a:r>
            <a:r>
              <a:rPr lang="en-US" sz="2000" dirty="0" smtClean="0">
                <a:solidFill>
                  <a:schemeClr val="accent6"/>
                </a:solidFill>
              </a:rPr>
              <a:t>There will be vowel context effects on CCV </a:t>
            </a:r>
            <a:r>
              <a:rPr lang="en-US" sz="2000" dirty="0" smtClean="0">
                <a:solidFill>
                  <a:schemeClr val="accent6"/>
                </a:solidFill>
              </a:rPr>
              <a:t>clusters</a:t>
            </a: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pPr marL="0" indent="0" algn="r">
              <a:buNone/>
            </a:pPr>
            <a:r>
              <a:rPr lang="en-US" sz="1200" dirty="0" smtClean="0">
                <a:solidFill>
                  <a:schemeClr val="accent6"/>
                </a:solidFill>
              </a:rPr>
              <a:t>(</a:t>
            </a:r>
            <a:r>
              <a:rPr lang="en-US" sz="1200" dirty="0" err="1" smtClean="0">
                <a:solidFill>
                  <a:schemeClr val="accent6"/>
                </a:solidFill>
              </a:rPr>
              <a:t>Jakielski,Davis</a:t>
            </a:r>
            <a:r>
              <a:rPr lang="en-US" sz="1200" dirty="0" smtClean="0">
                <a:solidFill>
                  <a:schemeClr val="accent6"/>
                </a:solidFill>
              </a:rPr>
              <a:t> &amp; </a:t>
            </a:r>
            <a:r>
              <a:rPr lang="en-US" sz="1200" dirty="0" err="1" smtClean="0">
                <a:solidFill>
                  <a:schemeClr val="accent6"/>
                </a:solidFill>
              </a:rPr>
              <a:t>MacNeilage</a:t>
            </a:r>
            <a:r>
              <a:rPr lang="en-US" sz="1200" dirty="0" smtClean="0">
                <a:solidFill>
                  <a:schemeClr val="accent6"/>
                </a:solidFill>
              </a:rPr>
              <a:t>, </a:t>
            </a:r>
            <a:r>
              <a:rPr lang="en-US" sz="1200" smtClean="0">
                <a:solidFill>
                  <a:schemeClr val="accent6"/>
                </a:solidFill>
              </a:rPr>
              <a:t>in prep)</a:t>
            </a:r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52800" y="59436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4184" y="5257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CONSONANT </a:t>
            </a:r>
            <a:r>
              <a:rPr lang="en-US" sz="2400" dirty="0" smtClean="0">
                <a:solidFill>
                  <a:schemeClr val="accent6"/>
                </a:solidFill>
              </a:rPr>
              <a:t>CLUSTERS</a:t>
            </a:r>
            <a:r>
              <a:rPr lang="en-US" sz="2400" dirty="0" smtClean="0"/>
              <a:t>: Methods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3"/>
                </a:solidFill>
              </a:rPr>
              <a:t>Participants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5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 </a:t>
            </a:r>
            <a:r>
              <a:rPr kumimoji="1" lang="en-US" altLang="ko-KR" sz="2000" dirty="0">
                <a:solidFill>
                  <a:schemeClr val="accent6"/>
                </a:solidFill>
              </a:rPr>
              <a:t>children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from the TSP database</a:t>
            </a: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6"/>
                </a:solidFill>
              </a:rPr>
              <a:t>From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onset of babbling </a:t>
            </a:r>
            <a:r>
              <a:rPr kumimoji="1" lang="en-US" altLang="ko-KR" sz="2000" dirty="0">
                <a:solidFill>
                  <a:schemeClr val="accent6"/>
                </a:solidFill>
              </a:rPr>
              <a:t>to 36 months of </a:t>
            </a:r>
            <a:r>
              <a:rPr kumimoji="1" lang="en-US" altLang="ko-KR" sz="2000" dirty="0" smtClean="0">
                <a:solidFill>
                  <a:schemeClr val="accent6"/>
                </a:solidFill>
              </a:rPr>
              <a:t>age</a:t>
            </a:r>
          </a:p>
          <a:p>
            <a:pPr marL="457200" lvl="1" indent="0" latinLnBrk="1">
              <a:lnSpc>
                <a:spcPct val="90000"/>
              </a:lnSpc>
              <a:buClr>
                <a:schemeClr val="hlink"/>
              </a:buClr>
              <a:buSzPct val="65000"/>
              <a:buNone/>
              <a:defRPr/>
            </a:pPr>
            <a:endParaRPr kumimoji="1" lang="en-US" altLang="ko-KR" sz="2000" dirty="0">
              <a:solidFill>
                <a:schemeClr val="accent6"/>
              </a:solidFill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dirty="0">
                <a:solidFill>
                  <a:schemeClr val="accent3"/>
                </a:solidFill>
              </a:rPr>
              <a:t>Data Analysis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accent6"/>
                </a:solidFill>
              </a:rPr>
              <a:t>All canonical babbling and word </a:t>
            </a:r>
            <a:r>
              <a:rPr lang="en-US" sz="2000" dirty="0" smtClean="0">
                <a:solidFill>
                  <a:schemeClr val="accent6"/>
                </a:solidFill>
              </a:rPr>
              <a:t>tokens analyzed.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2,334 </a:t>
            </a:r>
            <a:r>
              <a:rPr lang="en-US" sz="2000" dirty="0">
                <a:solidFill>
                  <a:schemeClr val="accent6"/>
                </a:solidFill>
              </a:rPr>
              <a:t>clusters in babbling and words </a:t>
            </a:r>
            <a:r>
              <a:rPr lang="en-US" sz="2000" dirty="0" smtClean="0">
                <a:solidFill>
                  <a:schemeClr val="accent6"/>
                </a:solidFill>
              </a:rPr>
              <a:t>across </a:t>
            </a:r>
            <a:r>
              <a:rPr lang="en-US" sz="2000" dirty="0">
                <a:solidFill>
                  <a:schemeClr val="accent6"/>
                </a:solidFill>
              </a:rPr>
              <a:t>study. 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700" dirty="0" smtClean="0">
                <a:solidFill>
                  <a:schemeClr val="accent6"/>
                </a:solidFill>
              </a:rPr>
              <a:t>782 </a:t>
            </a:r>
            <a:r>
              <a:rPr lang="en-US" sz="1700" dirty="0">
                <a:solidFill>
                  <a:schemeClr val="accent6"/>
                </a:solidFill>
              </a:rPr>
              <a:t>in </a:t>
            </a:r>
            <a:r>
              <a:rPr lang="en-US" sz="1700" dirty="0" smtClean="0">
                <a:solidFill>
                  <a:schemeClr val="accent6"/>
                </a:solidFill>
              </a:rPr>
              <a:t>babbling </a:t>
            </a: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700" dirty="0" smtClean="0">
                <a:solidFill>
                  <a:schemeClr val="accent6"/>
                </a:solidFill>
              </a:rPr>
              <a:t>1,552 </a:t>
            </a:r>
            <a:r>
              <a:rPr lang="en-US" sz="1700" dirty="0">
                <a:solidFill>
                  <a:schemeClr val="accent6"/>
                </a:solidFill>
              </a:rPr>
              <a:t>in words.</a:t>
            </a:r>
            <a:r>
              <a:rPr lang="en-US" sz="1700" dirty="0" smtClean="0">
                <a:solidFill>
                  <a:schemeClr val="accent6"/>
                </a:solidFill>
              </a:rPr>
              <a:t> </a:t>
            </a:r>
          </a:p>
          <a:p>
            <a:pPr marL="800100" lvl="1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Data </a:t>
            </a:r>
            <a:r>
              <a:rPr lang="en-US" sz="2000" dirty="0">
                <a:solidFill>
                  <a:schemeClr val="accent6"/>
                </a:solidFill>
              </a:rPr>
              <a:t>analyzed 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700" dirty="0" smtClean="0">
                <a:solidFill>
                  <a:schemeClr val="accent6"/>
                </a:solidFill>
              </a:rPr>
              <a:t>within  </a:t>
            </a:r>
            <a:r>
              <a:rPr lang="en-US" sz="1700" dirty="0">
                <a:solidFill>
                  <a:schemeClr val="accent6"/>
                </a:solidFill>
              </a:rPr>
              <a:t>8</a:t>
            </a:r>
            <a:r>
              <a:rPr lang="en-US" sz="1700" dirty="0" smtClean="0">
                <a:solidFill>
                  <a:schemeClr val="accent6"/>
                </a:solidFill>
              </a:rPr>
              <a:t> time </a:t>
            </a:r>
            <a:r>
              <a:rPr lang="en-US" sz="1700" dirty="0">
                <a:solidFill>
                  <a:schemeClr val="accent6"/>
                </a:solidFill>
              </a:rPr>
              <a:t>intervals </a:t>
            </a:r>
            <a:r>
              <a:rPr lang="en-US" sz="1700" dirty="0" smtClean="0">
                <a:solidFill>
                  <a:schemeClr val="accent6"/>
                </a:solidFill>
              </a:rPr>
              <a:t>(</a:t>
            </a:r>
            <a:r>
              <a:rPr lang="en-US" sz="1700" dirty="0">
                <a:solidFill>
                  <a:schemeClr val="accent6"/>
                </a:solidFill>
              </a:rPr>
              <a:t>7-8, 9-12, 13-16, 17-20, 21-24, 25-28, </a:t>
            </a:r>
            <a:r>
              <a:rPr lang="en-US" sz="1700" dirty="0" smtClean="0">
                <a:solidFill>
                  <a:schemeClr val="accent6"/>
                </a:solidFill>
              </a:rPr>
              <a:t>29-32, </a:t>
            </a:r>
            <a:r>
              <a:rPr lang="en-US" sz="1700" dirty="0">
                <a:solidFill>
                  <a:schemeClr val="accent6"/>
                </a:solidFill>
              </a:rPr>
              <a:t>33-36 </a:t>
            </a:r>
            <a:r>
              <a:rPr lang="en-US" sz="1700" dirty="0" smtClean="0">
                <a:solidFill>
                  <a:schemeClr val="accent6"/>
                </a:solidFill>
              </a:rPr>
              <a:t>mos.)</a:t>
            </a:r>
          </a:p>
          <a:p>
            <a:pPr marL="1074420" lvl="2" indent="-342900" latinLnBrk="1">
              <a:lnSpc>
                <a:spcPct val="90000"/>
              </a:lnSpc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700" dirty="0" smtClean="0">
                <a:solidFill>
                  <a:schemeClr val="accent6"/>
                </a:solidFill>
              </a:rPr>
              <a:t>CCs in initial, medial, and final positions</a:t>
            </a:r>
          </a:p>
          <a:p>
            <a:pPr marL="457200" lvl="1" indent="0" latinLnBrk="1">
              <a:lnSpc>
                <a:spcPct val="90000"/>
              </a:lnSpc>
              <a:buClr>
                <a:schemeClr val="hlink"/>
              </a:buClr>
              <a:buSzPct val="65000"/>
              <a:buNone/>
              <a:defRPr/>
            </a:pPr>
            <a:endParaRPr lang="en-US" sz="2000" dirty="0">
              <a:solidFill>
                <a:schemeClr val="accent6"/>
              </a:solidFill>
            </a:endParaRPr>
          </a:p>
          <a:p>
            <a:pPr marL="457200" lvl="1" indent="0" latinLnBrk="1">
              <a:lnSpc>
                <a:spcPct val="90000"/>
              </a:lnSpc>
              <a:buClr>
                <a:schemeClr val="hlink"/>
              </a:buClr>
              <a:buSzPct val="65000"/>
              <a:buNone/>
              <a:defRPr/>
            </a:pPr>
            <a:endParaRPr kumimoji="1" lang="en-US" altLang="ko-KR" sz="2000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29000" y="6096000"/>
            <a:ext cx="4722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 Results: clusters in </a:t>
            </a:r>
            <a:r>
              <a:rPr lang="en-US" dirty="0"/>
              <a:t>b</a:t>
            </a:r>
            <a:r>
              <a:rPr lang="en-US" dirty="0" smtClean="0"/>
              <a:t>abbling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Clusters in </a:t>
            </a:r>
            <a:r>
              <a:rPr lang="en-US" sz="2000" dirty="0">
                <a:solidFill>
                  <a:schemeClr val="accent6"/>
                </a:solidFill>
              </a:rPr>
              <a:t>Initial, Medial, </a:t>
            </a:r>
            <a:r>
              <a:rPr lang="en-US" sz="2000" dirty="0" smtClean="0">
                <a:solidFill>
                  <a:schemeClr val="accent6"/>
                </a:solidFill>
              </a:rPr>
              <a:t>and </a:t>
            </a:r>
            <a:r>
              <a:rPr lang="en-US" sz="2000" dirty="0">
                <a:solidFill>
                  <a:schemeClr val="accent6"/>
                </a:solidFill>
              </a:rPr>
              <a:t>Final </a:t>
            </a:r>
            <a:r>
              <a:rPr lang="en-US" sz="2000" dirty="0" smtClean="0">
                <a:solidFill>
                  <a:schemeClr val="accent6"/>
                </a:solidFill>
              </a:rPr>
              <a:t>Position: </a:t>
            </a:r>
            <a:r>
              <a:rPr lang="en-US" sz="2000" dirty="0">
                <a:solidFill>
                  <a:schemeClr val="accent6"/>
                </a:solidFill>
              </a:rPr>
              <a:t>Babbling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6"/>
                </a:solidFill>
              </a:rPr>
              <a:t>	-</a:t>
            </a:r>
            <a:r>
              <a:rPr lang="en-US" sz="1600" dirty="0" smtClean="0">
                <a:solidFill>
                  <a:schemeClr val="accent6"/>
                </a:solidFill>
              </a:rPr>
              <a:t>4/5 children </a:t>
            </a:r>
            <a:r>
              <a:rPr lang="en-US" sz="1600" dirty="0">
                <a:solidFill>
                  <a:schemeClr val="accent6"/>
                </a:solidFill>
              </a:rPr>
              <a:t>conformed to this trend in all utterance </a:t>
            </a:r>
            <a:r>
              <a:rPr lang="en-US" sz="1600" dirty="0" smtClean="0">
                <a:solidFill>
                  <a:schemeClr val="accent6"/>
                </a:solidFill>
              </a:rPr>
              <a:t>positions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6"/>
                </a:solidFill>
              </a:rPr>
              <a:t>	-R </a:t>
            </a:r>
            <a:r>
              <a:rPr lang="en-US" sz="1600" dirty="0">
                <a:solidFill>
                  <a:schemeClr val="accent6"/>
                </a:solidFill>
              </a:rPr>
              <a:t>conformed in final position only</a:t>
            </a:r>
            <a:r>
              <a:rPr lang="en-US" sz="1600" dirty="0" smtClean="0">
                <a:solidFill>
                  <a:schemeClr val="accent6"/>
                </a:solidFill>
              </a:rPr>
              <a:t>.</a:t>
            </a:r>
          </a:p>
          <a:p>
            <a:pPr marL="0" indent="0">
              <a:buNone/>
            </a:pPr>
            <a:endParaRPr lang="en-US" sz="16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1400" dirty="0" err="1" smtClean="0">
                <a:solidFill>
                  <a:schemeClr val="accent6"/>
                </a:solidFill>
              </a:rPr>
              <a:t>Hm</a:t>
            </a:r>
            <a:r>
              <a:rPr lang="en-US" sz="1400" dirty="0" smtClean="0">
                <a:solidFill>
                  <a:schemeClr val="accent6"/>
                </a:solidFill>
              </a:rPr>
              <a:t> </a:t>
            </a:r>
            <a:r>
              <a:rPr lang="en-US" sz="1400" dirty="0">
                <a:solidFill>
                  <a:schemeClr val="accent6"/>
                </a:solidFill>
              </a:rPr>
              <a:t>= homorganic; He = heterorganic.  * Indicates significance at the .001 level.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1632" y="64564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860315"/>
              </p:ext>
            </p:extLst>
          </p:nvPr>
        </p:nvGraphicFramePr>
        <p:xfrm>
          <a:off x="1600200" y="2743200"/>
          <a:ext cx="555942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4" imgW="5286502" imgH="2495685" progId="Excel.Sheet.8">
                  <p:embed/>
                </p:oleObj>
              </mc:Choice>
              <mc:Fallback>
                <p:oleObj name="Worksheet" r:id="rId4" imgW="5286502" imgH="249568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43200"/>
                        <a:ext cx="5559425" cy="241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08500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 Results:  clusters in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Clusters in </a:t>
            </a:r>
            <a:r>
              <a:rPr lang="en-US" sz="2000" dirty="0">
                <a:solidFill>
                  <a:schemeClr val="accent6"/>
                </a:solidFill>
              </a:rPr>
              <a:t>Initial, Medial, </a:t>
            </a:r>
            <a:r>
              <a:rPr lang="en-US" sz="2000" dirty="0" smtClean="0">
                <a:solidFill>
                  <a:schemeClr val="accent6"/>
                </a:solidFill>
              </a:rPr>
              <a:t>and </a:t>
            </a:r>
            <a:r>
              <a:rPr lang="en-US" sz="2000" dirty="0">
                <a:solidFill>
                  <a:schemeClr val="accent6"/>
                </a:solidFill>
              </a:rPr>
              <a:t>Final </a:t>
            </a:r>
            <a:r>
              <a:rPr lang="en-US" sz="2000" dirty="0" smtClean="0">
                <a:solidFill>
                  <a:schemeClr val="accent6"/>
                </a:solidFill>
              </a:rPr>
              <a:t>Position: </a:t>
            </a:r>
            <a:r>
              <a:rPr lang="en-US" sz="2000" dirty="0">
                <a:solidFill>
                  <a:schemeClr val="accent6"/>
                </a:solidFill>
              </a:rPr>
              <a:t>W</a:t>
            </a:r>
            <a:r>
              <a:rPr lang="en-US" sz="2000" dirty="0" smtClean="0">
                <a:solidFill>
                  <a:schemeClr val="accent6"/>
                </a:solidFill>
              </a:rPr>
              <a:t>ords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6"/>
                </a:solidFill>
              </a:rPr>
              <a:t>	4/5 infants showed predicted trend in all utterance positions.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6"/>
                </a:solidFill>
              </a:rPr>
              <a:t> 	Infant </a:t>
            </a:r>
            <a:r>
              <a:rPr lang="en-US" sz="1400" dirty="0">
                <a:solidFill>
                  <a:schemeClr val="accent6"/>
                </a:solidFill>
              </a:rPr>
              <a:t>R conformed to this trend in medial and final positions only.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1400" dirty="0" err="1" smtClean="0">
                <a:solidFill>
                  <a:schemeClr val="accent6"/>
                </a:solidFill>
              </a:rPr>
              <a:t>Hm</a:t>
            </a:r>
            <a:r>
              <a:rPr lang="en-US" sz="1400" dirty="0" smtClean="0">
                <a:solidFill>
                  <a:schemeClr val="accent6"/>
                </a:solidFill>
              </a:rPr>
              <a:t> </a:t>
            </a:r>
            <a:r>
              <a:rPr lang="en-US" sz="1400" dirty="0">
                <a:solidFill>
                  <a:schemeClr val="accent6"/>
                </a:solidFill>
              </a:rPr>
              <a:t>= homorganic; He = heterorganic.  * Indicates significance at the .001 level.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200" y="61722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56769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38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 discussion:  consonant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dirty="0" smtClean="0">
                <a:solidFill>
                  <a:schemeClr val="accent6"/>
                </a:solidFill>
              </a:rPr>
              <a:t>Over </a:t>
            </a:r>
            <a:r>
              <a:rPr lang="en-US" sz="2200" dirty="0">
                <a:solidFill>
                  <a:schemeClr val="accent6"/>
                </a:solidFill>
              </a:rPr>
              <a:t>4 times as many homorganic than heterorganic clusters (1,581 versus </a:t>
            </a:r>
            <a:r>
              <a:rPr lang="en-US" sz="2200" dirty="0" smtClean="0">
                <a:solidFill>
                  <a:schemeClr val="accent6"/>
                </a:solidFill>
              </a:rPr>
              <a:t>371)</a:t>
            </a:r>
          </a:p>
          <a:p>
            <a:endParaRPr lang="en-US" sz="2200" dirty="0" smtClean="0">
              <a:solidFill>
                <a:schemeClr val="accent6"/>
              </a:solidFill>
            </a:endParaRPr>
          </a:p>
          <a:p>
            <a:r>
              <a:rPr lang="en-US" sz="2200" dirty="0" smtClean="0">
                <a:solidFill>
                  <a:schemeClr val="accent6"/>
                </a:solidFill>
              </a:rPr>
              <a:t>All </a:t>
            </a:r>
            <a:r>
              <a:rPr lang="en-US" sz="2200" dirty="0">
                <a:solidFill>
                  <a:schemeClr val="accent6"/>
                </a:solidFill>
              </a:rPr>
              <a:t>five participants produced more homorganic than heterorganic clusters. </a:t>
            </a:r>
            <a:endParaRPr lang="en-US" sz="2200" dirty="0" smtClean="0">
              <a:solidFill>
                <a:schemeClr val="accent6"/>
              </a:solidFill>
            </a:endParaRPr>
          </a:p>
          <a:p>
            <a:endParaRPr lang="en-US" sz="2200" dirty="0" smtClean="0">
              <a:solidFill>
                <a:schemeClr val="accent6"/>
              </a:solidFill>
            </a:endParaRPr>
          </a:p>
          <a:p>
            <a:r>
              <a:rPr lang="en-US" sz="2200" dirty="0">
                <a:solidFill>
                  <a:schemeClr val="accent6"/>
                </a:solidFill>
              </a:rPr>
              <a:t>All but one </a:t>
            </a:r>
            <a:r>
              <a:rPr lang="en-US" sz="2200" dirty="0" smtClean="0">
                <a:solidFill>
                  <a:schemeClr val="accent6"/>
                </a:solidFill>
              </a:rPr>
              <a:t>participant (R) </a:t>
            </a:r>
            <a:r>
              <a:rPr lang="en-US" sz="2200" dirty="0">
                <a:solidFill>
                  <a:schemeClr val="accent6"/>
                </a:solidFill>
              </a:rPr>
              <a:t>produced more homorganic clusters in both babbling and words. </a:t>
            </a:r>
            <a:endParaRPr lang="en-US" sz="2200" dirty="0" smtClean="0">
              <a:solidFill>
                <a:schemeClr val="accent6"/>
              </a:solidFill>
            </a:endParaRPr>
          </a:p>
          <a:p>
            <a:endParaRPr lang="en-US" sz="2200" dirty="0" smtClean="0">
              <a:solidFill>
                <a:schemeClr val="accent6"/>
              </a:solidFill>
            </a:endParaRPr>
          </a:p>
          <a:p>
            <a:r>
              <a:rPr lang="en-US" sz="2200" dirty="0" smtClean="0">
                <a:solidFill>
                  <a:schemeClr val="accent6"/>
                </a:solidFill>
              </a:rPr>
              <a:t>The </a:t>
            </a:r>
            <a:r>
              <a:rPr lang="en-US" sz="2200" dirty="0">
                <a:solidFill>
                  <a:schemeClr val="accent6"/>
                </a:solidFill>
              </a:rPr>
              <a:t>percentage of homorganic clusters produced ranged from 72% for R to 100% for P</a:t>
            </a:r>
            <a:r>
              <a:rPr lang="en-US" sz="2200" dirty="0" smtClean="0">
                <a:solidFill>
                  <a:schemeClr val="accent6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E</a:t>
            </a:r>
            <a:r>
              <a:rPr lang="en-US" dirty="0" smtClean="0">
                <a:solidFill>
                  <a:schemeClr val="accent6"/>
                </a:solidFill>
              </a:rPr>
              <a:t>xtends the Frame-Content conceptualization: Limited </a:t>
            </a:r>
            <a:r>
              <a:rPr lang="en-US" dirty="0">
                <a:solidFill>
                  <a:schemeClr val="accent6"/>
                </a:solidFill>
              </a:rPr>
              <a:t>tendency for articulators to make active changes from one consonant in a cluster to the next in any position 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  <a:endParaRPr lang="en-US" dirty="0">
              <a:solidFill>
                <a:schemeClr val="accent6"/>
              </a:solidFill>
            </a:endParaRPr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200" y="61722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38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457200" y="4572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latinLnBrk="1">
              <a:defRPr/>
            </a:pPr>
            <a:r>
              <a:rPr lang="en-US" sz="2800" dirty="0">
                <a:solidFill>
                  <a:schemeClr val="accent6"/>
                </a:solidFill>
              </a:rPr>
              <a:t>P2 Results: Vowel Context Effects</a:t>
            </a:r>
            <a:endParaRPr kumimoji="1" lang="en-US" altLang="ko-KR" sz="2800" dirty="0">
              <a:solidFill>
                <a:schemeClr val="accent6"/>
              </a:solidFill>
              <a:ea typeface="(한)난체C" pitchFamily="18" charset="-127"/>
            </a:endParaRPr>
          </a:p>
          <a:p>
            <a:pPr latinLnBrk="1">
              <a:defRPr/>
            </a:pPr>
            <a:endParaRPr kumimoji="1" lang="en-US" altLang="ko-KR" sz="2800" dirty="0">
              <a:solidFill>
                <a:srgbClr val="777C84"/>
              </a:solidFill>
              <a:ea typeface="(한)난체C" pitchFamily="18" charset="-127"/>
            </a:endParaRP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381000" y="1219200"/>
            <a:ext cx="4648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r>
              <a:rPr kumimoji="1" lang="en-US" altLang="ko-KR" sz="2400" b="1" u="sng" dirty="0" smtClean="0">
                <a:solidFill>
                  <a:srgbClr val="777C84"/>
                </a:solidFill>
                <a:latin typeface="Times New Roman" pitchFamily="18" charset="0"/>
              </a:rPr>
              <a:t>CCV Babbling</a:t>
            </a:r>
            <a:endParaRPr kumimoji="1" lang="en-US" altLang="ko-KR" sz="2400" b="1" u="sng" dirty="0">
              <a:solidFill>
                <a:srgbClr val="777C84"/>
              </a:solidFill>
              <a:latin typeface="Times New Roman" pitchFamily="18" charset="0"/>
            </a:endParaRPr>
          </a:p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US" sz="1600" dirty="0">
                <a:solidFill>
                  <a:srgbClr val="777C84"/>
                </a:solidFill>
              </a:rPr>
              <a:t>All three predicted patterns observed.  </a:t>
            </a:r>
          </a:p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US" sz="1600" dirty="0">
                <a:solidFill>
                  <a:srgbClr val="777C84"/>
                </a:solidFill>
              </a:rPr>
              <a:t>Tendency for dorsal-central  </a:t>
            </a:r>
            <a:endParaRPr lang="en-US" sz="1600" dirty="0" smtClean="0">
              <a:solidFill>
                <a:srgbClr val="777C84"/>
              </a:solidFill>
            </a:endParaRP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endParaRPr lang="en-US" sz="1600" dirty="0">
              <a:solidFill>
                <a:srgbClr val="777C84"/>
              </a:solidFill>
            </a:endParaRPr>
          </a:p>
          <a:p>
            <a:pPr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endParaRPr kumimoji="1" lang="en-US" altLang="ko-KR" sz="16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r>
              <a:rPr kumimoji="1" lang="en-US" altLang="ko-KR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endParaRPr kumimoji="1" lang="en-US" altLang="ko-KR" dirty="0" smtClean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n-US" sz="1400" dirty="0" smtClean="0">
                <a:solidFill>
                  <a:schemeClr val="accent6"/>
                </a:solidFill>
              </a:rPr>
              <a:t>Observed </a:t>
            </a:r>
            <a:r>
              <a:rPr lang="en-US" sz="1400" dirty="0">
                <a:solidFill>
                  <a:schemeClr val="accent6"/>
                </a:solidFill>
              </a:rPr>
              <a:t>divided </a:t>
            </a:r>
            <a:r>
              <a:rPr lang="en-US" sz="1400" dirty="0" smtClean="0">
                <a:solidFill>
                  <a:schemeClr val="accent6"/>
                </a:solidFill>
              </a:rPr>
              <a:t>by expected </a:t>
            </a:r>
            <a:r>
              <a:rPr lang="en-US" sz="1400" dirty="0">
                <a:solidFill>
                  <a:schemeClr val="accent6"/>
                </a:solidFill>
              </a:rPr>
              <a:t>values.</a:t>
            </a:r>
          </a:p>
          <a:p>
            <a:r>
              <a:rPr lang="en-US" sz="1400" dirty="0" smtClean="0">
                <a:solidFill>
                  <a:schemeClr val="accent6"/>
                </a:solidFill>
              </a:rPr>
              <a:t>*co-occurrence </a:t>
            </a:r>
            <a:r>
              <a:rPr lang="en-US" sz="1400" dirty="0">
                <a:solidFill>
                  <a:schemeClr val="accent6"/>
                </a:solidFill>
              </a:rPr>
              <a:t>at a level greater than expected.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Chance-level co-occurrence = 1.0.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endParaRPr kumimoji="1" lang="en-US" altLang="ko-KR" dirty="0">
              <a:solidFill>
                <a:srgbClr val="777C84"/>
              </a:solidFill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" name="Group 7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0944676"/>
              </p:ext>
            </p:extLst>
          </p:nvPr>
        </p:nvGraphicFramePr>
        <p:xfrm>
          <a:off x="533400" y="2590799"/>
          <a:ext cx="3810000" cy="2362201"/>
        </p:xfrm>
        <a:graphic>
          <a:graphicData uri="http://schemas.openxmlformats.org/drawingml/2006/table">
            <a:tbl>
              <a:tblPr/>
              <a:tblGrid>
                <a:gridCol w="939800"/>
                <a:gridCol w="987425"/>
                <a:gridCol w="981075"/>
                <a:gridCol w="901700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lang="en-US" sz="2400" dirty="0" smtClean="0"/>
                        <a:t>1.46*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0.66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1.12*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1.04*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48200" y="1219200"/>
            <a:ext cx="449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r>
              <a:rPr kumimoji="1" lang="en-US" altLang="ko-KR" sz="2400" b="1" u="sng" dirty="0" smtClean="0">
                <a:solidFill>
                  <a:srgbClr val="777C84"/>
                </a:solidFill>
              </a:rPr>
              <a:t>CCV-Words</a:t>
            </a:r>
            <a:endParaRPr kumimoji="1" lang="en-US" altLang="ko-KR" sz="2400" b="1" u="sng" dirty="0">
              <a:solidFill>
                <a:srgbClr val="777C84"/>
              </a:solidFill>
            </a:endParaRPr>
          </a:p>
          <a:p>
            <a:r>
              <a:rPr lang="en-US" sz="1600" dirty="0">
                <a:solidFill>
                  <a:schemeClr val="accent6"/>
                </a:solidFill>
              </a:rPr>
              <a:t>Coronal-front and </a:t>
            </a:r>
            <a:r>
              <a:rPr lang="en-US" sz="1600" dirty="0" smtClean="0">
                <a:solidFill>
                  <a:schemeClr val="accent6"/>
                </a:solidFill>
              </a:rPr>
              <a:t>labial-central 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N</a:t>
            </a:r>
            <a:r>
              <a:rPr lang="en-US" sz="1600" dirty="0" smtClean="0">
                <a:solidFill>
                  <a:schemeClr val="accent6"/>
                </a:solidFill>
              </a:rPr>
              <a:t>o </a:t>
            </a:r>
            <a:r>
              <a:rPr lang="en-US" sz="1600" dirty="0">
                <a:solidFill>
                  <a:schemeClr val="accent6"/>
                </a:solidFill>
              </a:rPr>
              <a:t>dorsal-back.  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O</a:t>
            </a:r>
            <a:r>
              <a:rPr lang="en-US" sz="1600" dirty="0" smtClean="0">
                <a:solidFill>
                  <a:schemeClr val="accent6"/>
                </a:solidFill>
              </a:rPr>
              <a:t>ther patterns: </a:t>
            </a:r>
            <a:r>
              <a:rPr lang="en-US" sz="1600" dirty="0">
                <a:solidFill>
                  <a:schemeClr val="accent6"/>
                </a:solidFill>
              </a:rPr>
              <a:t>dorsal-front, labial-back</a:t>
            </a:r>
            <a:r>
              <a:rPr lang="en-US" sz="1200" dirty="0">
                <a:solidFill>
                  <a:schemeClr val="accent6"/>
                </a:solidFill>
              </a:rPr>
              <a:t>.  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r>
              <a:rPr kumimoji="1" lang="en-US" altLang="ko-KR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endParaRPr kumimoji="1" lang="en-US" altLang="ko-KR" dirty="0" smtClean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n-US" sz="1400" dirty="0" smtClean="0">
                <a:solidFill>
                  <a:schemeClr val="accent6"/>
                </a:solidFill>
              </a:rPr>
              <a:t>Observed </a:t>
            </a:r>
            <a:r>
              <a:rPr lang="en-US" sz="1400" dirty="0">
                <a:solidFill>
                  <a:schemeClr val="accent6"/>
                </a:solidFill>
              </a:rPr>
              <a:t>divided by the </a:t>
            </a:r>
            <a:r>
              <a:rPr lang="en-US" sz="1400" dirty="0" smtClean="0">
                <a:solidFill>
                  <a:schemeClr val="accent6"/>
                </a:solidFill>
              </a:rPr>
              <a:t>expected </a:t>
            </a:r>
            <a:r>
              <a:rPr lang="en-US" sz="1400" dirty="0">
                <a:solidFill>
                  <a:schemeClr val="accent6"/>
                </a:solidFill>
              </a:rPr>
              <a:t>values.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* </a:t>
            </a:r>
            <a:r>
              <a:rPr lang="en-US" sz="1400" dirty="0" smtClean="0">
                <a:solidFill>
                  <a:schemeClr val="accent6"/>
                </a:solidFill>
              </a:rPr>
              <a:t>co-occurrence </a:t>
            </a:r>
            <a:r>
              <a:rPr lang="en-US" sz="1400" dirty="0">
                <a:solidFill>
                  <a:schemeClr val="accent6"/>
                </a:solidFill>
              </a:rPr>
              <a:t>at a level greater than expected.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Chance-level co-occurrence = 1.0.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  <a:buClr>
                <a:srgbClr val="D2611C"/>
              </a:buClr>
              <a:buSzPct val="65000"/>
              <a:defRPr/>
            </a:pPr>
            <a:endParaRPr kumimoji="1" lang="en-US" altLang="ko-KR" sz="1600" dirty="0" smtClean="0">
              <a:solidFill>
                <a:srgbClr val="777C84"/>
              </a:solidFill>
              <a:latin typeface="Times New Roman" pitchFamily="18" charset="0"/>
            </a:endParaRPr>
          </a:p>
        </p:txBody>
      </p:sp>
      <p:graphicFrame>
        <p:nvGraphicFramePr>
          <p:cNvPr id="12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86457"/>
              </p:ext>
            </p:extLst>
          </p:nvPr>
        </p:nvGraphicFramePr>
        <p:xfrm>
          <a:off x="4800600" y="2590799"/>
          <a:ext cx="3810000" cy="2362201"/>
        </p:xfrm>
        <a:graphic>
          <a:graphicData uri="http://schemas.openxmlformats.org/drawingml/2006/table">
            <a:tbl>
              <a:tblPr/>
              <a:tblGrid>
                <a:gridCol w="939800"/>
                <a:gridCol w="987425"/>
                <a:gridCol w="981075"/>
                <a:gridCol w="901700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Coronal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1.06*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Labial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0.95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1.08*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1.05*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Dorsal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1.15*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0.83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6400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575F6D"/>
                </a:solidFill>
              </a:rPr>
              <a:t>Phonbank</a:t>
            </a:r>
            <a:r>
              <a:rPr lang="en-US" sz="1200" dirty="0">
                <a:solidFill>
                  <a:srgbClr val="575F6D"/>
                </a:solidFill>
              </a:rPr>
              <a:t> Workshop, St Johns Newfoundland, July 26-30, 2010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0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P2 discussion:  vowel context effects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Consonant Clusters in Babbling and Words</a:t>
            </a:r>
          </a:p>
          <a:p>
            <a:pPr marL="0" indent="0">
              <a:buNone/>
            </a:pP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sz="2000" dirty="0" smtClean="0">
                <a:solidFill>
                  <a:schemeClr val="accent6"/>
                </a:solidFill>
              </a:rPr>
              <a:t>With </a:t>
            </a:r>
            <a:r>
              <a:rPr lang="en-US" sz="2000" dirty="0">
                <a:solidFill>
                  <a:schemeClr val="accent6"/>
                </a:solidFill>
              </a:rPr>
              <a:t>one exception, the </a:t>
            </a:r>
            <a:r>
              <a:rPr lang="en-US" sz="2000" dirty="0" smtClean="0">
                <a:solidFill>
                  <a:schemeClr val="accent6"/>
                </a:solidFill>
              </a:rPr>
              <a:t>predicted consonant-vowel </a:t>
            </a:r>
            <a:r>
              <a:rPr lang="en-US" sz="2000" dirty="0">
                <a:solidFill>
                  <a:schemeClr val="accent6"/>
                </a:solidFill>
              </a:rPr>
              <a:t>co-occurrence </a:t>
            </a:r>
            <a:r>
              <a:rPr lang="en-US" sz="2000" dirty="0" smtClean="0">
                <a:solidFill>
                  <a:schemeClr val="accent6"/>
                </a:solidFill>
              </a:rPr>
              <a:t>patterns were observed.</a:t>
            </a:r>
          </a:p>
          <a:p>
            <a:pPr lvl="1"/>
            <a:r>
              <a:rPr lang="en-US" sz="2000" dirty="0" smtClean="0">
                <a:solidFill>
                  <a:schemeClr val="accent6"/>
                </a:solidFill>
              </a:rPr>
              <a:t>Dorsal- back </a:t>
            </a:r>
            <a:r>
              <a:rPr lang="en-US" sz="2000" dirty="0">
                <a:solidFill>
                  <a:schemeClr val="accent6"/>
                </a:solidFill>
              </a:rPr>
              <a:t>in words </a:t>
            </a:r>
            <a:r>
              <a:rPr lang="en-US" sz="2000" dirty="0" smtClean="0">
                <a:solidFill>
                  <a:schemeClr val="accent6"/>
                </a:solidFill>
              </a:rPr>
              <a:t>not observed. (Approx. </a:t>
            </a:r>
            <a:r>
              <a:rPr lang="en-US" sz="2000" dirty="0">
                <a:solidFill>
                  <a:schemeClr val="accent6"/>
                </a:solidFill>
              </a:rPr>
              <a:t>1% </a:t>
            </a:r>
            <a:r>
              <a:rPr lang="en-US" sz="2000" dirty="0" smtClean="0">
                <a:solidFill>
                  <a:schemeClr val="accent6"/>
                </a:solidFill>
              </a:rPr>
              <a:t>of CVs </a:t>
            </a:r>
            <a:r>
              <a:rPr lang="en-US" sz="2000" dirty="0">
                <a:solidFill>
                  <a:schemeClr val="accent6"/>
                </a:solidFill>
              </a:rPr>
              <a:t>for the </a:t>
            </a:r>
            <a:r>
              <a:rPr lang="en-US" sz="2000" dirty="0" smtClean="0">
                <a:solidFill>
                  <a:schemeClr val="accent6"/>
                </a:solidFill>
              </a:rPr>
              <a:t>5 children during period). </a:t>
            </a:r>
          </a:p>
          <a:p>
            <a:endParaRPr lang="en-US" sz="1700" dirty="0">
              <a:solidFill>
                <a:schemeClr val="accent6"/>
              </a:solidFill>
            </a:endParaRPr>
          </a:p>
          <a:p>
            <a:endParaRPr lang="en-US" sz="1700" dirty="0" smtClean="0">
              <a:solidFill>
                <a:schemeClr val="accent6"/>
              </a:solidFill>
            </a:endParaRPr>
          </a:p>
          <a:p>
            <a:r>
              <a:rPr lang="en-US" sz="2000" dirty="0" smtClean="0">
                <a:solidFill>
                  <a:schemeClr val="accent6"/>
                </a:solidFill>
              </a:rPr>
              <a:t>Retention of CV co-occurrences, indicating lack of movement from C to V in context of  C to C movement patterns</a:t>
            </a: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pPr lvl="1"/>
            <a:endParaRPr lang="en-US" sz="1700" dirty="0">
              <a:solidFill>
                <a:schemeClr val="accent6"/>
              </a:solidFill>
            </a:endParaRPr>
          </a:p>
          <a:p>
            <a:pPr lvl="1"/>
            <a:endParaRPr lang="en-US" sz="17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0" y="6172200"/>
            <a:ext cx="4722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9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3600" dirty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Conclusion</a:t>
            </a: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1219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Movement capacities are a primary motivation 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for resolution of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assimilation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patterns and cluster acquisition.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Children use forms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most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available to their production system to reduce movement complexity required for word targets.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Reduction in complexity interfaces with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increase of functional load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in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developing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phonological system interfaced with mental </a:t>
            </a: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lexicon during the first three years of life.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400" dirty="0">
                <a:solidFill>
                  <a:schemeClr val="accent6"/>
                </a:solidFill>
                <a:latin typeface="Times New Roman" pitchFamily="18" charset="0"/>
              </a:rPr>
              <a:t>Perceptual influences </a:t>
            </a:r>
            <a:r>
              <a:rPr kumimoji="1" lang="en-US" altLang="ko-KR" sz="2400" dirty="0" smtClean="0">
                <a:solidFill>
                  <a:schemeClr val="accent6"/>
                </a:solidFill>
                <a:latin typeface="Times New Roman" pitchFamily="18" charset="0"/>
              </a:rPr>
              <a:t>guide precision in achieving ambient language complexity. </a:t>
            </a:r>
            <a:endParaRPr kumimoji="1" lang="en-US" altLang="ko-KR" sz="24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280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Theoretical Foundation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Embodiment and Complexity Science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Interpenetration between organism and environment creates the complex </a:t>
            </a:r>
            <a:r>
              <a:rPr lang="en-US" sz="1800" dirty="0" smtClean="0">
                <a:solidFill>
                  <a:schemeClr val="tx2"/>
                </a:solidFill>
              </a:rPr>
              <a:t>behavioral </a:t>
            </a:r>
            <a:r>
              <a:rPr lang="en-US" sz="1800" dirty="0">
                <a:solidFill>
                  <a:schemeClr val="tx2"/>
                </a:solidFill>
              </a:rPr>
              <a:t>outcome as well as eventual competence.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	</a:t>
            </a:r>
            <a:r>
              <a:rPr lang="en-US" sz="2000" dirty="0">
                <a:solidFill>
                  <a:schemeClr val="tx2"/>
                </a:solidFill>
              </a:rPr>
              <a:t>			</a:t>
            </a:r>
            <a:r>
              <a:rPr lang="en-US" sz="1600" dirty="0" err="1">
                <a:solidFill>
                  <a:schemeClr val="tx2"/>
                </a:solidFill>
              </a:rPr>
              <a:t>Oyama</a:t>
            </a:r>
            <a:r>
              <a:rPr lang="en-US" sz="1600" dirty="0">
                <a:solidFill>
                  <a:schemeClr val="tx2"/>
                </a:solidFill>
              </a:rPr>
              <a:t>, 2000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Intelligent directed behavior may not be viewed as doing or thinking the </a:t>
            </a:r>
            <a:r>
              <a:rPr lang="en-US" sz="1800" dirty="0" smtClean="0">
                <a:solidFill>
                  <a:schemeClr val="tx2"/>
                </a:solidFill>
              </a:rPr>
              <a:t>same </a:t>
            </a:r>
            <a:r>
              <a:rPr lang="en-US" sz="1800" dirty="0">
                <a:solidFill>
                  <a:schemeClr val="tx2"/>
                </a:solidFill>
              </a:rPr>
              <a:t>thing over and over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					</a:t>
            </a:r>
            <a:r>
              <a:rPr lang="en-US" sz="1600" dirty="0">
                <a:solidFill>
                  <a:schemeClr val="accent6"/>
                </a:solidFill>
              </a:rPr>
              <a:t>Clark, 1997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accent6"/>
                </a:solidFill>
              </a:rPr>
              <a:t>Child behaviors in acquisition are the product of a “mind in motion” </a:t>
            </a:r>
            <a:r>
              <a:rPr lang="en-US" sz="1800" dirty="0" smtClean="0">
                <a:solidFill>
                  <a:schemeClr val="accent6"/>
                </a:solidFill>
              </a:rPr>
              <a:t>constantly </a:t>
            </a:r>
            <a:r>
              <a:rPr lang="en-US" sz="1800" dirty="0">
                <a:solidFill>
                  <a:schemeClr val="accent6"/>
                </a:solidFill>
              </a:rPr>
              <a:t>changing itself to fit the whole of its experience based </a:t>
            </a:r>
            <a:r>
              <a:rPr lang="en-US" sz="1800" dirty="0" smtClean="0">
                <a:solidFill>
                  <a:schemeClr val="accent6"/>
                </a:solidFill>
              </a:rPr>
              <a:t>on </a:t>
            </a:r>
            <a:r>
              <a:rPr lang="en-US" sz="1800" dirty="0">
                <a:solidFill>
                  <a:schemeClr val="accent6"/>
                </a:solidFill>
              </a:rPr>
              <a:t>the actions of the body in relation to input from the environment.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				</a:t>
            </a:r>
            <a:r>
              <a:rPr lang="en-US" sz="1600" dirty="0" smtClean="0">
                <a:solidFill>
                  <a:schemeClr val="accent6"/>
                </a:solidFill>
              </a:rPr>
              <a:t>Port </a:t>
            </a:r>
            <a:r>
              <a:rPr lang="en-US" sz="1600" dirty="0">
                <a:solidFill>
                  <a:schemeClr val="accent6"/>
                </a:solidFill>
              </a:rPr>
              <a:t>&amp; </a:t>
            </a:r>
            <a:r>
              <a:rPr lang="en-US" sz="1600" dirty="0" err="1">
                <a:solidFill>
                  <a:schemeClr val="accent6"/>
                </a:solidFill>
              </a:rPr>
              <a:t>vanGelder</a:t>
            </a:r>
            <a:r>
              <a:rPr lang="en-US" sz="1600" dirty="0">
                <a:solidFill>
                  <a:schemeClr val="accent6"/>
                </a:solidFill>
              </a:rPr>
              <a:t>, 1995</a:t>
            </a:r>
          </a:p>
          <a:p>
            <a:endParaRPr lang="en-US" sz="2000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38600" y="6400800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722422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ChangeArrowheads="1"/>
          </p:cNvSpPr>
          <p:nvPr/>
        </p:nvSpPr>
        <p:spPr bwMode="auto">
          <a:xfrm>
            <a:off x="7620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latinLnBrk="1" hangingPunct="1">
              <a:defRPr/>
            </a:pPr>
            <a:r>
              <a:rPr kumimoji="1" lang="en-US" altLang="ko-KR" sz="2800" dirty="0" err="1" smtClean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Phonotactic</a:t>
            </a:r>
            <a:r>
              <a:rPr kumimoji="1" lang="en-US" altLang="ko-KR" sz="2800" dirty="0" smtClean="0">
                <a:solidFill>
                  <a:schemeClr val="tx2"/>
                </a:solidFill>
                <a:latin typeface="Times New Roman" pitchFamily="18" charset="0"/>
                <a:ea typeface="(한)난체C" pitchFamily="18" charset="-127"/>
              </a:rPr>
              <a:t> Complexity: Future Research</a:t>
            </a:r>
            <a:endParaRPr kumimoji="1" lang="en-US" altLang="ko-KR" sz="2800" dirty="0">
              <a:solidFill>
                <a:schemeClr val="tx2"/>
              </a:solidFill>
              <a:latin typeface="Times New Roman" pitchFamily="18" charset="0"/>
              <a:ea typeface="(한)난체C" pitchFamily="18" charset="-127"/>
            </a:endParaRPr>
          </a:p>
        </p:txBody>
      </p:sp>
      <p:sp>
        <p:nvSpPr>
          <p:cNvPr id="988163" name="Rectangle 3"/>
          <p:cNvSpPr>
            <a:spLocks noChangeArrowheads="1"/>
          </p:cNvSpPr>
          <p:nvPr/>
        </p:nvSpPr>
        <p:spPr bwMode="auto">
          <a:xfrm>
            <a:off x="685800" y="9906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Broader analyses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: including accuracy, deletion, and other error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patterns for CCs and Assimilation.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Role of Input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: Influences of </a:t>
            </a:r>
            <a:r>
              <a:rPr kumimoji="1" lang="en-US" altLang="ko-KR" sz="2000" dirty="0" err="1">
                <a:solidFill>
                  <a:schemeClr val="accent6"/>
                </a:solidFill>
                <a:latin typeface="Times New Roman" pitchFamily="18" charset="0"/>
              </a:rPr>
              <a:t>Phonotactic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 Probability and Syllable Frequencies </a:t>
            </a:r>
            <a:endParaRPr kumimoji="1" lang="en-US" altLang="ko-KR" sz="20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Lexicon: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 Frequency of occurrence of individual lexical items and lexical neighborhood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effects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Word and 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Utterance </a:t>
            </a: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L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evel </a:t>
            </a: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C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omplexity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: Interface of assimilation with syntactic and </a:t>
            </a:r>
            <a:r>
              <a:rPr kumimoji="1" lang="en-US" altLang="ko-KR" sz="2000" dirty="0" err="1" smtClean="0">
                <a:solidFill>
                  <a:schemeClr val="accent6"/>
                </a:solidFill>
                <a:latin typeface="Times New Roman" pitchFamily="18" charset="0"/>
              </a:rPr>
              <a:t>morpho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-syntactic expansion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6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Cross 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Language </a:t>
            </a: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A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nalysis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of typologically diverse </a:t>
            </a:r>
            <a:r>
              <a:rPr kumimoji="1" lang="en-US" altLang="ko-KR" sz="2000" dirty="0" err="1" smtClean="0">
                <a:solidFill>
                  <a:schemeClr val="accent6"/>
                </a:solidFill>
                <a:latin typeface="Times New Roman" pitchFamily="18" charset="0"/>
              </a:rPr>
              <a:t>langauges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000" dirty="0">
              <a:solidFill>
                <a:schemeClr val="accent3"/>
              </a:solidFill>
              <a:latin typeface="Times New Roman" pitchFamily="18" charset="0"/>
            </a:endParaRP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altLang="ko-KR" sz="2000" dirty="0">
                <a:solidFill>
                  <a:schemeClr val="accent3"/>
                </a:solidFill>
                <a:latin typeface="Times New Roman" pitchFamily="18" charset="0"/>
              </a:rPr>
              <a:t>Individual </a:t>
            </a:r>
            <a:r>
              <a:rPr kumimoji="1" lang="en-US" altLang="ko-KR" sz="2000" dirty="0" smtClean="0">
                <a:solidFill>
                  <a:schemeClr val="accent3"/>
                </a:solidFill>
                <a:latin typeface="Times New Roman" pitchFamily="18" charset="0"/>
              </a:rPr>
              <a:t>Differences </a:t>
            </a:r>
            <a:r>
              <a:rPr kumimoji="1" lang="en-US" altLang="ko-KR" sz="2000" dirty="0" smtClean="0">
                <a:solidFill>
                  <a:schemeClr val="accent6"/>
                </a:solidFill>
                <a:latin typeface="Times New Roman" pitchFamily="18" charset="0"/>
              </a:rPr>
              <a:t>as well as </a:t>
            </a:r>
            <a:r>
              <a:rPr kumimoji="1" lang="en-US" altLang="ko-KR" sz="2000" dirty="0">
                <a:solidFill>
                  <a:schemeClr val="accent6"/>
                </a:solidFill>
                <a:latin typeface="Times New Roman" pitchFamily="18" charset="0"/>
              </a:rPr>
              <a:t>group trends</a:t>
            </a:r>
          </a:p>
          <a:p>
            <a:pPr marL="342900" indent="-342900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kumimoji="1" lang="en-US" altLang="ko-K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034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 err="1" smtClean="0"/>
              <a:t>tsp</a:t>
            </a:r>
            <a:r>
              <a:rPr lang="en-US" sz="2800" dirty="0" smtClean="0"/>
              <a:t> database: participants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L</a:t>
            </a:r>
            <a:r>
              <a:rPr lang="en-US" sz="2000" dirty="0" smtClean="0">
                <a:solidFill>
                  <a:schemeClr val="accent6"/>
                </a:solidFill>
              </a:rPr>
              <a:t>ongitudinal corpora, typically </a:t>
            </a:r>
            <a:r>
              <a:rPr lang="en-US" sz="2000" dirty="0">
                <a:solidFill>
                  <a:schemeClr val="accent6"/>
                </a:solidFill>
              </a:rPr>
              <a:t>developing children </a:t>
            </a:r>
            <a:endParaRPr lang="en-US" sz="2000" dirty="0" smtClean="0">
              <a:solidFill>
                <a:schemeClr val="accent6"/>
              </a:solidFill>
            </a:endParaRP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r>
              <a:rPr lang="en-US" sz="2000" dirty="0">
                <a:solidFill>
                  <a:schemeClr val="accent6"/>
                </a:solidFill>
              </a:rPr>
              <a:t>Monolingual English language environment in Texas </a:t>
            </a:r>
            <a:endParaRPr lang="en-US" sz="2000" dirty="0" smtClean="0">
              <a:solidFill>
                <a:schemeClr val="accent6"/>
              </a:solidFill>
            </a:endParaRP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r>
              <a:rPr lang="en-US" sz="2000" dirty="0" smtClean="0">
                <a:solidFill>
                  <a:schemeClr val="accent6"/>
                </a:solidFill>
              </a:rPr>
              <a:t>Collected monthly between7-36 </a:t>
            </a:r>
            <a:r>
              <a:rPr lang="en-US" sz="2000" dirty="0">
                <a:solidFill>
                  <a:schemeClr val="accent6"/>
                </a:solidFill>
              </a:rPr>
              <a:t>months of </a:t>
            </a:r>
            <a:r>
              <a:rPr lang="en-US" sz="2000" dirty="0" smtClean="0">
                <a:solidFill>
                  <a:schemeClr val="accent6"/>
                </a:solidFill>
              </a:rPr>
              <a:t>age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r>
              <a:rPr lang="en-US" sz="2000" dirty="0">
                <a:solidFill>
                  <a:schemeClr val="accent6"/>
                </a:solidFill>
              </a:rPr>
              <a:t>Background Testing: </a:t>
            </a:r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Hearing: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6"/>
                </a:solidFill>
              </a:rPr>
              <a:t>Play audiometry, 25db at 500, 1, 2, and 4K Hz. </a:t>
            </a:r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Cognitive Development: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6"/>
                </a:solidFill>
              </a:rPr>
              <a:t>The </a:t>
            </a:r>
            <a:r>
              <a:rPr lang="en-US" sz="1600" i="1" dirty="0">
                <a:solidFill>
                  <a:schemeClr val="accent6"/>
                </a:solidFill>
              </a:rPr>
              <a:t>Battelle Developmental Screening Inventory</a:t>
            </a:r>
            <a:r>
              <a:rPr lang="en-US" sz="1600" dirty="0">
                <a:solidFill>
                  <a:schemeClr val="accent6"/>
                </a:solidFill>
              </a:rPr>
              <a:t> (</a:t>
            </a:r>
            <a:r>
              <a:rPr lang="en-US" sz="1600" dirty="0" err="1">
                <a:solidFill>
                  <a:schemeClr val="accent6"/>
                </a:solidFill>
              </a:rPr>
              <a:t>Newborg</a:t>
            </a:r>
            <a:r>
              <a:rPr lang="en-US" sz="1600" dirty="0">
                <a:solidFill>
                  <a:schemeClr val="accent6"/>
                </a:solidFill>
              </a:rPr>
              <a:t> et al, 1984) </a:t>
            </a:r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Vocabulary Development</a:t>
            </a:r>
            <a:r>
              <a:rPr lang="en-US" sz="1600" dirty="0"/>
              <a:t>: </a:t>
            </a:r>
            <a:r>
              <a:rPr lang="en-US" sz="1600" i="1" dirty="0">
                <a:solidFill>
                  <a:schemeClr val="accent6"/>
                </a:solidFill>
              </a:rPr>
              <a:t>MacArthur Communicative Development Inventory (CDI) </a:t>
            </a:r>
            <a:r>
              <a:rPr lang="en-US" sz="1600" dirty="0">
                <a:solidFill>
                  <a:schemeClr val="accent6"/>
                </a:solidFill>
              </a:rPr>
              <a:t>(</a:t>
            </a:r>
            <a:r>
              <a:rPr lang="en-US" sz="1600" dirty="0" err="1">
                <a:solidFill>
                  <a:schemeClr val="accent6"/>
                </a:solidFill>
              </a:rPr>
              <a:t>Fenson</a:t>
            </a:r>
            <a:r>
              <a:rPr lang="en-US" sz="1600" dirty="0">
                <a:solidFill>
                  <a:schemeClr val="accent6"/>
                </a:solidFill>
              </a:rPr>
              <a:t> et al, 1993).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0198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Phonbank</a:t>
            </a:r>
            <a:r>
              <a:rPr lang="en-US" sz="1200" dirty="0" smtClean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  <p:pic>
        <p:nvPicPr>
          <p:cNvPr id="5" name="Picture 5" descr="UT_Austin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810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0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The </a:t>
            </a:r>
            <a:r>
              <a:rPr lang="en-US" sz="2800" dirty="0" err="1" smtClean="0"/>
              <a:t>tsp</a:t>
            </a:r>
            <a:r>
              <a:rPr lang="en-US" sz="2800" dirty="0" smtClean="0"/>
              <a:t> database:  Data Collection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Hour </a:t>
            </a:r>
            <a:r>
              <a:rPr lang="en-US" dirty="0">
                <a:solidFill>
                  <a:schemeClr val="accent6"/>
                </a:solidFill>
              </a:rPr>
              <a:t>free </a:t>
            </a:r>
            <a:r>
              <a:rPr lang="en-US" dirty="0" smtClean="0">
                <a:solidFill>
                  <a:schemeClr val="accent6"/>
                </a:solidFill>
              </a:rPr>
              <a:t>play: </a:t>
            </a:r>
            <a:r>
              <a:rPr lang="en-US" dirty="0">
                <a:solidFill>
                  <a:schemeClr val="accent6"/>
                </a:solidFill>
              </a:rPr>
              <a:t>child, primary caregiver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>
                <a:solidFill>
                  <a:schemeClr val="accent6"/>
                </a:solidFill>
              </a:rPr>
              <a:t>research assistant. </a:t>
            </a:r>
            <a:endParaRPr lang="en-US" dirty="0" smtClean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Toys provided + child </a:t>
            </a:r>
            <a:r>
              <a:rPr lang="en-US" dirty="0">
                <a:solidFill>
                  <a:schemeClr val="accent6"/>
                </a:solidFill>
              </a:rPr>
              <a:t>allowed </a:t>
            </a:r>
            <a:r>
              <a:rPr lang="en-US" dirty="0" smtClean="0">
                <a:solidFill>
                  <a:schemeClr val="accent6"/>
                </a:solidFill>
              </a:rPr>
              <a:t>play </a:t>
            </a:r>
            <a:r>
              <a:rPr lang="en-US" dirty="0">
                <a:solidFill>
                  <a:schemeClr val="accent6"/>
                </a:solidFill>
              </a:rPr>
              <a:t>with </a:t>
            </a:r>
            <a:r>
              <a:rPr lang="en-US" dirty="0" smtClean="0">
                <a:solidFill>
                  <a:schemeClr val="accent6"/>
                </a:solidFill>
              </a:rPr>
              <a:t>her </a:t>
            </a:r>
            <a:r>
              <a:rPr lang="en-US" dirty="0">
                <a:solidFill>
                  <a:schemeClr val="accent6"/>
                </a:solidFill>
              </a:rPr>
              <a:t>toys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</a:p>
          <a:p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</a:t>
            </a:r>
            <a:r>
              <a:rPr lang="en-US" dirty="0" smtClean="0">
                <a:solidFill>
                  <a:schemeClr val="accent6"/>
                </a:solidFill>
              </a:rPr>
              <a:t>ireless </a:t>
            </a:r>
            <a:r>
              <a:rPr lang="en-US" dirty="0">
                <a:solidFill>
                  <a:schemeClr val="accent6"/>
                </a:solidFill>
              </a:rPr>
              <a:t>microphone </a:t>
            </a:r>
            <a:r>
              <a:rPr lang="en-US" dirty="0" smtClean="0">
                <a:solidFill>
                  <a:schemeClr val="accent6"/>
                </a:solidFill>
              </a:rPr>
              <a:t>systems </a:t>
            </a:r>
            <a:r>
              <a:rPr lang="en-US" dirty="0">
                <a:solidFill>
                  <a:schemeClr val="accent6"/>
                </a:solidFill>
              </a:rPr>
              <a:t>clipped </a:t>
            </a:r>
            <a:r>
              <a:rPr lang="en-US" dirty="0" smtClean="0">
                <a:solidFill>
                  <a:schemeClr val="accent6"/>
                </a:solidFill>
              </a:rPr>
              <a:t>to clothing; transmitter </a:t>
            </a:r>
            <a:r>
              <a:rPr lang="en-US" dirty="0">
                <a:solidFill>
                  <a:schemeClr val="accent6"/>
                </a:solidFill>
              </a:rPr>
              <a:t>in a fanny pack. </a:t>
            </a:r>
            <a:endParaRPr lang="en-US" dirty="0" smtClean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5" descr="UT_Austin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52800" y="60754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Phonbank</a:t>
            </a:r>
            <a:r>
              <a:rPr lang="en-US" sz="1200" dirty="0" smtClean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93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Goal of </a:t>
            </a:r>
            <a:r>
              <a:rPr lang="en-US" sz="2800" dirty="0" smtClean="0"/>
              <a:t>the </a:t>
            </a:r>
            <a:r>
              <a:rPr lang="en-US" sz="2800" dirty="0" err="1" smtClean="0"/>
              <a:t>tsp</a:t>
            </a:r>
            <a:r>
              <a:rPr lang="en-US" sz="2800" dirty="0" smtClean="0"/>
              <a:t> project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5760" lvl="1" indent="0" algn="ctr">
              <a:buNone/>
            </a:pPr>
            <a:endParaRPr lang="en-US" sz="2800" dirty="0" smtClean="0"/>
          </a:p>
          <a:p>
            <a:pPr marL="365760" lvl="1" indent="0" algn="ctr">
              <a:buNone/>
            </a:pPr>
            <a:endParaRPr lang="en-US" sz="2800" dirty="0"/>
          </a:p>
          <a:p>
            <a:pPr marL="365760" lvl="1" indent="0" algn="ctr">
              <a:buNone/>
            </a:pPr>
            <a:r>
              <a:rPr lang="en-US" sz="2800" dirty="0" smtClean="0">
                <a:solidFill>
                  <a:schemeClr val="accent6"/>
                </a:solidFill>
              </a:rPr>
              <a:t>Test </a:t>
            </a:r>
            <a:r>
              <a:rPr lang="en-US" sz="2800" dirty="0">
                <a:solidFill>
                  <a:schemeClr val="accent6"/>
                </a:solidFill>
              </a:rPr>
              <a:t>movement-based </a:t>
            </a:r>
            <a:r>
              <a:rPr lang="en-US" sz="2800" dirty="0" smtClean="0">
                <a:solidFill>
                  <a:schemeClr val="accent6"/>
                </a:solidFill>
              </a:rPr>
              <a:t>phonetic perspective </a:t>
            </a:r>
            <a:r>
              <a:rPr lang="en-US" sz="2800" dirty="0">
                <a:solidFill>
                  <a:schemeClr val="accent6"/>
                </a:solidFill>
              </a:rPr>
              <a:t>on early phonological acquisition</a:t>
            </a:r>
            <a:r>
              <a:rPr lang="en-US" sz="2800" dirty="0">
                <a:solidFill>
                  <a:schemeClr val="tx2"/>
                </a:solidFill>
              </a:rPr>
              <a:t>.</a:t>
            </a:r>
          </a:p>
          <a:p>
            <a:pPr marL="0" indent="0" algn="ctr">
              <a:buNone/>
            </a:pPr>
            <a:endParaRPr lang="en-US" sz="2800" dirty="0"/>
          </a:p>
        </p:txBody>
      </p:sp>
      <p:pic>
        <p:nvPicPr>
          <p:cNvPr id="4" name="Picture 5" descr="UT_Austin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8232" y="6015335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Phonbank</a:t>
            </a:r>
            <a:r>
              <a:rPr lang="en-US" sz="1200" dirty="0" smtClean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6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/>
                </a:solidFill>
              </a:rPr>
              <a:t>Frame-Content Perspective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solidFill>
                  <a:schemeClr val="accent3"/>
                </a:solidFill>
              </a:rPr>
              <a:t>Generate robust explanatory phonetic </a:t>
            </a:r>
            <a:r>
              <a:rPr lang="en-US" sz="3100" dirty="0" smtClean="0">
                <a:solidFill>
                  <a:schemeClr val="accent3"/>
                </a:solidFill>
              </a:rPr>
              <a:t>principles</a:t>
            </a:r>
          </a:p>
          <a:p>
            <a:endParaRPr lang="en-US" sz="31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Vocal </a:t>
            </a:r>
            <a:r>
              <a:rPr lang="en-US" sz="2400" dirty="0">
                <a:solidFill>
                  <a:schemeClr val="accent3"/>
                </a:solidFill>
              </a:rPr>
              <a:t>patterns in </a:t>
            </a:r>
            <a:r>
              <a:rPr lang="en-US" sz="2400" dirty="0" smtClean="0">
                <a:solidFill>
                  <a:schemeClr val="accent3"/>
                </a:solidFill>
              </a:rPr>
              <a:t>acquisition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accent6"/>
                </a:solidFill>
              </a:rPr>
              <a:t>Consideration of the processes underlying modern speaker’s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accent6"/>
                </a:solidFill>
              </a:rPr>
              <a:t>acquisition of the most complex human action and </a:t>
            </a:r>
            <a:r>
              <a:rPr lang="en-US" dirty="0" smtClean="0">
                <a:solidFill>
                  <a:schemeClr val="accent6"/>
                </a:solidFill>
              </a:rPr>
              <a:t>knowledge systems </a:t>
            </a:r>
            <a:r>
              <a:rPr lang="en-US" dirty="0">
                <a:solidFill>
                  <a:schemeClr val="accent6"/>
                </a:solidFill>
              </a:rPr>
              <a:t>available in nature.</a:t>
            </a:r>
          </a:p>
          <a:p>
            <a:pPr marL="731520" lvl="2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lvl="2"/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chemeClr val="accent3"/>
                </a:solidFill>
              </a:rPr>
              <a:t>Patterns in modern </a:t>
            </a:r>
            <a:r>
              <a:rPr lang="en-US" dirty="0" smtClean="0">
                <a:solidFill>
                  <a:schemeClr val="accent3"/>
                </a:solidFill>
              </a:rPr>
              <a:t>languages</a:t>
            </a:r>
          </a:p>
          <a:p>
            <a:pPr marL="365760" lvl="1" indent="0">
              <a:buNone/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Examine evidence for non-arbitrary explanatory </a:t>
            </a:r>
            <a:r>
              <a:rPr lang="en-US" sz="2400" dirty="0" err="1" smtClean="0">
                <a:solidFill>
                  <a:schemeClr val="accent6"/>
                </a:solidFill>
              </a:rPr>
              <a:t>prinicples</a:t>
            </a:r>
            <a:r>
              <a:rPr lang="en-US" sz="2400" dirty="0" smtClean="0">
                <a:solidFill>
                  <a:schemeClr val="accent6"/>
                </a:solidFill>
              </a:rPr>
              <a:t> for considering  patterns apparent in languages</a:t>
            </a:r>
            <a:endParaRPr lang="en-US" sz="2400" dirty="0">
              <a:solidFill>
                <a:schemeClr val="accent6"/>
              </a:solidFill>
            </a:endParaRPr>
          </a:p>
          <a:p>
            <a:pPr marL="365760" lvl="1" indent="0">
              <a:buNone/>
              <a:defRPr/>
            </a:pPr>
            <a:endParaRPr lang="en-US" sz="2400" dirty="0" smtClean="0">
              <a:solidFill>
                <a:schemeClr val="accent6"/>
              </a:solidFill>
            </a:endParaRPr>
          </a:p>
          <a:p>
            <a:pPr marL="365760" lvl="1" indent="0">
              <a:buNone/>
              <a:defRPr/>
            </a:pPr>
            <a:r>
              <a:rPr lang="en-US" sz="2400" dirty="0" smtClean="0">
                <a:solidFill>
                  <a:schemeClr val="accent3"/>
                </a:solidFill>
              </a:rPr>
              <a:t>Patterns </a:t>
            </a:r>
            <a:r>
              <a:rPr lang="en-US" sz="2400" dirty="0">
                <a:solidFill>
                  <a:schemeClr val="accent3"/>
                </a:solidFill>
              </a:rPr>
              <a:t>in  putative vocalizations of earlier </a:t>
            </a:r>
            <a:r>
              <a:rPr lang="en-US" sz="2400" dirty="0" smtClean="0">
                <a:solidFill>
                  <a:schemeClr val="accent3"/>
                </a:solidFill>
              </a:rPr>
              <a:t>speakers</a:t>
            </a:r>
          </a:p>
          <a:p>
            <a:pPr marL="365760" lvl="1" indent="0">
              <a:buNone/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Consider potential </a:t>
            </a:r>
            <a:r>
              <a:rPr lang="en-US" sz="2400" dirty="0">
                <a:solidFill>
                  <a:schemeClr val="accent6"/>
                </a:solidFill>
              </a:rPr>
              <a:t>window into the historical process whereby </a:t>
            </a:r>
          </a:p>
          <a:p>
            <a:pPr marL="365760" lvl="1" indent="0">
              <a:buNone/>
              <a:defRPr/>
            </a:pPr>
            <a:r>
              <a:rPr lang="en-US" sz="2400" dirty="0">
                <a:solidFill>
                  <a:schemeClr val="accent6"/>
                </a:solidFill>
              </a:rPr>
              <a:t>early hominids began use of the auditory - vocal channel </a:t>
            </a:r>
          </a:p>
          <a:p>
            <a:pPr marL="365760" lvl="1" indent="0">
              <a:buNone/>
              <a:defRPr/>
            </a:pPr>
            <a:r>
              <a:rPr lang="en-US" sz="2400" dirty="0">
                <a:solidFill>
                  <a:schemeClr val="accent6"/>
                </a:solidFill>
              </a:rPr>
              <a:t>to effect communication</a:t>
            </a:r>
          </a:p>
          <a:p>
            <a:pPr lvl="2"/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3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Biological-Functional Approaches to Phonological Acquisition</a:t>
            </a:r>
            <a:br>
              <a:rPr lang="en-US" sz="2400" dirty="0"/>
            </a:b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 smtClean="0">
                <a:solidFill>
                  <a:schemeClr val="accent6"/>
                </a:solidFill>
              </a:rPr>
              <a:t>Acquisition of mature </a:t>
            </a:r>
            <a:r>
              <a:rPr lang="en-US" sz="1800" i="1" dirty="0" smtClean="0">
                <a:solidFill>
                  <a:schemeClr val="accent6"/>
                </a:solidFill>
              </a:rPr>
              <a:t>behavioral </a:t>
            </a:r>
            <a:r>
              <a:rPr lang="en-US" sz="1800" i="1" dirty="0">
                <a:solidFill>
                  <a:schemeClr val="accent6"/>
                </a:solidFill>
              </a:rPr>
              <a:t>patterns </a:t>
            </a:r>
            <a:r>
              <a:rPr lang="en-US" sz="1800" dirty="0">
                <a:solidFill>
                  <a:schemeClr val="accent6"/>
                </a:solidFill>
              </a:rPr>
              <a:t>and </a:t>
            </a:r>
            <a:r>
              <a:rPr lang="en-US" sz="1800" i="1" dirty="0">
                <a:solidFill>
                  <a:schemeClr val="accent6"/>
                </a:solidFill>
              </a:rPr>
              <a:t>underlying knowledge </a:t>
            </a:r>
            <a:r>
              <a:rPr lang="en-US" sz="1800" dirty="0">
                <a:solidFill>
                  <a:schemeClr val="accent6"/>
                </a:solidFill>
              </a:rPr>
              <a:t>accomplished by interactions of biological and social components of a complex </a:t>
            </a:r>
            <a:r>
              <a:rPr lang="en-US" sz="1800" dirty="0" smtClean="0">
                <a:solidFill>
                  <a:schemeClr val="accent6"/>
                </a:solidFill>
              </a:rPr>
              <a:t>system across acquisition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accent6"/>
                </a:solidFill>
              </a:rPr>
              <a:t> </a:t>
            </a:r>
            <a:endParaRPr lang="en-US" sz="1800" dirty="0">
              <a:solidFill>
                <a:schemeClr val="accent6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en-US" sz="1800" dirty="0" smtClean="0">
                <a:solidFill>
                  <a:schemeClr val="accent3"/>
                </a:solidFill>
              </a:rPr>
              <a:t>Knowledge </a:t>
            </a:r>
            <a:r>
              <a:rPr lang="en-US" sz="1800" dirty="0">
                <a:solidFill>
                  <a:schemeClr val="accent3"/>
                </a:solidFill>
              </a:rPr>
              <a:t>Patterns </a:t>
            </a:r>
            <a:r>
              <a:rPr lang="en-US" sz="1800" dirty="0" smtClean="0">
                <a:solidFill>
                  <a:schemeClr val="accent6"/>
                </a:solidFill>
              </a:rPr>
              <a:t>: Child internalizes neural/cognitive </a:t>
            </a:r>
            <a:r>
              <a:rPr lang="en-US" sz="1800" dirty="0">
                <a:solidFill>
                  <a:schemeClr val="accent6"/>
                </a:solidFill>
              </a:rPr>
              <a:t>competencies rooted in manipulations in the external </a:t>
            </a:r>
            <a:r>
              <a:rPr lang="en-US" sz="1800" dirty="0" smtClean="0">
                <a:solidFill>
                  <a:schemeClr val="accent6"/>
                </a:solidFill>
              </a:rPr>
              <a:t>world</a:t>
            </a:r>
          </a:p>
          <a:p>
            <a:pPr marL="0" indent="0" algn="ctr">
              <a:spcBef>
                <a:spcPct val="50000"/>
              </a:spcBef>
              <a:buNone/>
            </a:pPr>
            <a:endParaRPr lang="en-US" sz="1800" dirty="0" smtClean="0">
              <a:solidFill>
                <a:schemeClr val="accent6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en-US" sz="1800" dirty="0" smtClean="0">
                <a:solidFill>
                  <a:schemeClr val="accent3"/>
                </a:solidFill>
              </a:rPr>
              <a:t>   Behavioral </a:t>
            </a:r>
            <a:r>
              <a:rPr lang="en-US" sz="1800" dirty="0">
                <a:solidFill>
                  <a:schemeClr val="accent3"/>
                </a:solidFill>
              </a:rPr>
              <a:t>Patterns </a:t>
            </a:r>
            <a:r>
              <a:rPr lang="en-US" sz="1800" dirty="0" smtClean="0">
                <a:solidFill>
                  <a:schemeClr val="accent6"/>
                </a:solidFill>
              </a:rPr>
              <a:t>: Child </a:t>
            </a:r>
            <a:r>
              <a:rPr lang="en-US" sz="1800" dirty="0">
                <a:solidFill>
                  <a:schemeClr val="accent6"/>
                </a:solidFill>
              </a:rPr>
              <a:t>assembles </a:t>
            </a:r>
            <a:r>
              <a:rPr lang="en-US" sz="1800" dirty="0" smtClean="0">
                <a:solidFill>
                  <a:schemeClr val="accent6"/>
                </a:solidFill>
              </a:rPr>
              <a:t>functionally adaptive </a:t>
            </a:r>
            <a:r>
              <a:rPr lang="en-US" sz="1800" dirty="0">
                <a:solidFill>
                  <a:schemeClr val="accent6"/>
                </a:solidFill>
              </a:rPr>
              <a:t>behavioral patterns to respond to local contexts and exploit intrinsic </a:t>
            </a:r>
            <a:r>
              <a:rPr lang="en-US" sz="1800" dirty="0" smtClean="0">
                <a:solidFill>
                  <a:schemeClr val="accent6"/>
                </a:solidFill>
              </a:rPr>
              <a:t>dynamics of the production and perception systems.</a:t>
            </a:r>
          </a:p>
          <a:p>
            <a:pPr marL="0" indent="0" algn="ctr">
              <a:spcBef>
                <a:spcPct val="50000"/>
              </a:spcBef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731520" lvl="2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Phonological outcomes result from multiple interactions between heterogeneous aspects of a complex system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1632" y="6380202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accent6"/>
                </a:solidFill>
                <a:latin typeface="Century Gothic" pitchFamily="34" charset="0"/>
              </a:rPr>
              <a:t>Frame-Content </a:t>
            </a:r>
            <a:r>
              <a:rPr lang="en-US" sz="3200" dirty="0" smtClean="0">
                <a:solidFill>
                  <a:schemeClr val="accent6"/>
                </a:solidFill>
                <a:latin typeface="Century Gothic" pitchFamily="34" charset="0"/>
              </a:rPr>
              <a:t>Perspective</a:t>
            </a:r>
            <a:br>
              <a:rPr lang="en-US" sz="3200" dirty="0" smtClean="0">
                <a:solidFill>
                  <a:schemeClr val="accent6"/>
                </a:solidFill>
                <a:latin typeface="Century Gothic" pitchFamily="34" charset="0"/>
              </a:rPr>
            </a:br>
            <a:r>
              <a:rPr lang="en-US" sz="3200" dirty="0" smtClean="0">
                <a:solidFill>
                  <a:schemeClr val="accent6"/>
                </a:solidFill>
                <a:latin typeface="Century Gothic" pitchFamily="34" charset="0"/>
              </a:rPr>
              <a:t>                                             </a:t>
            </a:r>
            <a:r>
              <a:rPr lang="en-US" sz="1300" dirty="0" err="1" smtClean="0">
                <a:solidFill>
                  <a:schemeClr val="accent6"/>
                </a:solidFill>
              </a:rPr>
              <a:t>MacNeilage</a:t>
            </a:r>
            <a:r>
              <a:rPr lang="en-US" sz="1300" dirty="0" smtClean="0">
                <a:solidFill>
                  <a:schemeClr val="accent6"/>
                </a:solidFill>
              </a:rPr>
              <a:t> </a:t>
            </a:r>
            <a:r>
              <a:rPr lang="en-US" sz="1300" dirty="0">
                <a:solidFill>
                  <a:schemeClr val="accent6"/>
                </a:solidFill>
              </a:rPr>
              <a:t>&amp; Davis 1990, 1993</a:t>
            </a:r>
            <a:br>
              <a:rPr lang="en-US" sz="1300" dirty="0">
                <a:solidFill>
                  <a:schemeClr val="accent6"/>
                </a:solidFill>
              </a:rPr>
            </a:br>
            <a:endParaRPr lang="en-US" sz="1300" dirty="0">
              <a:solidFill>
                <a:schemeClr val="accent6"/>
              </a:solidFill>
              <a:latin typeface="Century Gothic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8048"/>
            <a:ext cx="7467600" cy="4873752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dirty="0" smtClean="0">
                <a:solidFill>
                  <a:schemeClr val="accent3"/>
                </a:solidFill>
              </a:rPr>
              <a:t>Focus: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accent6"/>
                </a:solidFill>
              </a:rPr>
              <a:t>Serial </a:t>
            </a:r>
            <a:r>
              <a:rPr lang="en-US" dirty="0">
                <a:solidFill>
                  <a:schemeClr val="accent6"/>
                </a:solidFill>
              </a:rPr>
              <a:t>ordering tendencies in operation of the vocal </a:t>
            </a:r>
            <a:r>
              <a:rPr lang="en-US" dirty="0" smtClean="0">
                <a:solidFill>
                  <a:schemeClr val="accent6"/>
                </a:solidFill>
              </a:rPr>
              <a:t>apparatus</a:t>
            </a:r>
          </a:p>
          <a:p>
            <a:pPr marL="0" indent="0">
              <a:buNone/>
            </a:pPr>
            <a:endParaRPr lang="en-US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2200" dirty="0" smtClean="0">
                <a:solidFill>
                  <a:schemeClr val="accent3"/>
                </a:solidFill>
              </a:rPr>
              <a:t>Principle: </a:t>
            </a:r>
          </a:p>
          <a:p>
            <a:pPr marL="0" indent="0" algn="ctr">
              <a:buNone/>
            </a:pPr>
            <a:r>
              <a:rPr lang="en-US" sz="2200" dirty="0" smtClean="0">
                <a:solidFill>
                  <a:schemeClr val="accent6"/>
                </a:solidFill>
              </a:rPr>
              <a:t>Rhythmic </a:t>
            </a:r>
            <a:r>
              <a:rPr lang="en-US" sz="2200" dirty="0">
                <a:solidFill>
                  <a:schemeClr val="accent6"/>
                </a:solidFill>
              </a:rPr>
              <a:t>mandibular oscillation 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accent6"/>
                </a:solidFill>
              </a:rPr>
              <a:t>Accompanied by phonation</a:t>
            </a:r>
          </a:p>
          <a:p>
            <a:pPr marL="0" indent="0" algn="ctr">
              <a:buNone/>
            </a:pPr>
            <a:endParaRPr lang="en-US" sz="2200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2200" dirty="0" smtClean="0">
                <a:solidFill>
                  <a:schemeClr val="accent6"/>
                </a:solidFill>
              </a:rPr>
              <a:t>Aspect </a:t>
            </a:r>
            <a:r>
              <a:rPr lang="en-US" sz="2200" dirty="0">
                <a:solidFill>
                  <a:schemeClr val="accent6"/>
                </a:solidFill>
              </a:rPr>
              <a:t>of the infant’s movement system available for the initial approximation of the serial organization of adult speech by the onset of </a:t>
            </a:r>
            <a:r>
              <a:rPr lang="en-US" sz="2200" dirty="0" smtClean="0">
                <a:solidFill>
                  <a:schemeClr val="accent6"/>
                </a:solidFill>
              </a:rPr>
              <a:t>babbling:</a:t>
            </a:r>
          </a:p>
          <a:p>
            <a:pPr marL="0" indent="0" algn="ctr">
              <a:buNone/>
            </a:pPr>
            <a:endParaRPr lang="en-US" sz="2200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2200" dirty="0">
                <a:solidFill>
                  <a:schemeClr val="accent6"/>
                </a:solidFill>
              </a:rPr>
              <a:t> </a:t>
            </a:r>
            <a:r>
              <a:rPr lang="en-US" sz="2200" dirty="0" smtClean="0">
                <a:solidFill>
                  <a:schemeClr val="accent6"/>
                </a:solidFill>
              </a:rPr>
              <a:t>        </a:t>
            </a:r>
            <a:endParaRPr lang="en-US" sz="16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200" dirty="0" smtClean="0">
              <a:solidFill>
                <a:schemeClr val="accent6"/>
              </a:solidFill>
            </a:endParaRPr>
          </a:p>
          <a:p>
            <a:pPr algn="ctr">
              <a:buFontTx/>
              <a:buNone/>
            </a:pPr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</a:pPr>
            <a:endParaRPr lang="en-US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28600"/>
            <a:ext cx="8413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6248400"/>
            <a:ext cx="4722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2"/>
                </a:solidFill>
              </a:rPr>
              <a:t>Phonbank</a:t>
            </a:r>
            <a:r>
              <a:rPr lang="en-US" sz="1200" dirty="0">
                <a:solidFill>
                  <a:schemeClr val="tx2"/>
                </a:solidFill>
              </a:rPr>
              <a:t> Workshop, St Johns Newfoundland, July 26-30,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77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2596</TotalTime>
  <Words>2205</Words>
  <Application>Microsoft Office PowerPoint</Application>
  <PresentationFormat>On-screen Show (4:3)</PresentationFormat>
  <Paragraphs>557</Paragraphs>
  <Slides>39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Oriel</vt:lpstr>
      <vt:lpstr>1_Oriel</vt:lpstr>
      <vt:lpstr>Custom Design</vt:lpstr>
      <vt:lpstr>2_Oriel</vt:lpstr>
      <vt:lpstr>3_Oriel</vt:lpstr>
      <vt:lpstr>Worksheet</vt:lpstr>
      <vt:lpstr>Emergence of Phonotactic Complexity in Early Phonological Development </vt:lpstr>
      <vt:lpstr>PowerPoint Presentation</vt:lpstr>
      <vt:lpstr>Goal</vt:lpstr>
      <vt:lpstr>the tsp database: participants</vt:lpstr>
      <vt:lpstr>The tsp database:  Data Collection</vt:lpstr>
      <vt:lpstr>Goal of the tsp project  </vt:lpstr>
      <vt:lpstr>Frame-Content Perspective</vt:lpstr>
      <vt:lpstr>Biological-Functional Approaches to Phonological Acquisition </vt:lpstr>
      <vt:lpstr>Frame-Content Perspective                                              MacNeilage &amp; Davis 1990, 1993 </vt:lpstr>
      <vt:lpstr>Frame-Content Perspective</vt:lpstr>
      <vt:lpstr>Frame-Content PREDICTIONS</vt:lpstr>
      <vt:lpstr>Phonotactic properties related to serial regularities in child output</vt:lpstr>
      <vt:lpstr>CONSONANT ASSIMILATION: METHODS                                                                 Kim &amp; davis ( in prep)</vt:lpstr>
      <vt:lpstr>   PREDICTIONS: Assimilation Patterns in Children  </vt:lpstr>
      <vt:lpstr>Place Results</vt:lpstr>
      <vt:lpstr>Manner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TOPIC: INTERSYLLABIC COMPLEXITY CONSONANT CLUSTERS </vt:lpstr>
      <vt:lpstr>CONSONANT CLUSTERS: Methods</vt:lpstr>
      <vt:lpstr>P1 Results: clusters in babbling</vt:lpstr>
      <vt:lpstr>P1 Results:  clusters in words</vt:lpstr>
      <vt:lpstr>P1 discussion:  consonant Clusters</vt:lpstr>
      <vt:lpstr>PowerPoint Presentation</vt:lpstr>
      <vt:lpstr>P2 discussion:  vowel context effects</vt:lpstr>
      <vt:lpstr>PowerPoint Presentation</vt:lpstr>
      <vt:lpstr>Theoretical Foundation: Embodiment and Complexity Science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Emergence of Phonotactic Complexity in Early Phonological Development</dc:title>
  <dc:creator>commpower</dc:creator>
  <cp:lastModifiedBy>commpower</cp:lastModifiedBy>
  <cp:revision>86</cp:revision>
  <dcterms:created xsi:type="dcterms:W3CDTF">2010-07-19T21:53:53Z</dcterms:created>
  <dcterms:modified xsi:type="dcterms:W3CDTF">2010-07-29T10:11:05Z</dcterms:modified>
</cp:coreProperties>
</file>