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301" r:id="rId12"/>
    <p:sldId id="302" r:id="rId13"/>
    <p:sldId id="303" r:id="rId14"/>
    <p:sldId id="304" r:id="rId15"/>
    <p:sldId id="268" r:id="rId16"/>
    <p:sldId id="269" r:id="rId17"/>
    <p:sldId id="270" r:id="rId18"/>
    <p:sldId id="271" r:id="rId19"/>
    <p:sldId id="305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2" r:id="rId29"/>
    <p:sldId id="286" r:id="rId30"/>
    <p:sldId id="313" r:id="rId31"/>
    <p:sldId id="287" r:id="rId32"/>
    <p:sldId id="289" r:id="rId33"/>
    <p:sldId id="290" r:id="rId34"/>
    <p:sldId id="291" r:id="rId35"/>
    <p:sldId id="306" r:id="rId36"/>
    <p:sldId id="314" r:id="rId37"/>
    <p:sldId id="292" r:id="rId38"/>
    <p:sldId id="293" r:id="rId39"/>
    <p:sldId id="295" r:id="rId40"/>
    <p:sldId id="296" r:id="rId41"/>
    <p:sldId id="298" r:id="rId42"/>
    <p:sldId id="299" r:id="rId43"/>
    <p:sldId id="300" r:id="rId44"/>
    <p:sldId id="307" r:id="rId45"/>
    <p:sldId id="308" r:id="rId46"/>
    <p:sldId id="309" r:id="rId47"/>
    <p:sldId id="310" r:id="rId48"/>
    <p:sldId id="312" r:id="rId49"/>
    <p:sldId id="311" r:id="rId50"/>
    <p:sldId id="315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03" autoAdjust="0"/>
    <p:restoredTop sz="86465" autoAdjust="0"/>
  </p:normalViewPr>
  <p:slideViewPr>
    <p:cSldViewPr>
      <p:cViewPr>
        <p:scale>
          <a:sx n="70" d="100"/>
          <a:sy n="70" d="100"/>
        </p:scale>
        <p:origin x="-77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C9167-75FB-4188-8E2F-1B173E5711B2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1B325-D240-456E-B499-C2C1D4C930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74468-66B8-4C29-A96E-C28F6B50E12A}" type="slidenum">
              <a:rPr lang="fr-FR"/>
              <a:pPr/>
              <a:t>6</a:t>
            </a:fld>
            <a:endParaRPr lang="fr-F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Note 2: this means different from other languages</a:t>
            </a:r>
          </a:p>
          <a:p>
            <a:r>
              <a:rPr lang="fr-FR"/>
              <a:t>Note 3: the idea to test different age ranges comes from a previous study : Parisse &amp; Le Normand (2002)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andyinterview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1B325-D240-456E-B499-C2C1D4C9304C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sideboard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1B325-D240-456E-B499-C2C1D4C9304C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85067-E286-4CDB-B4CD-9159B353912B}" type="slidenum">
              <a:rPr lang="fr-FR"/>
              <a:pPr/>
              <a:t>25</a:t>
            </a:fld>
            <a:endParaRPr lang="fr-FR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In previous study with the same children, we saw that chidlren caught up in lexical deficit and morphological deficit (but we probably were wrong to say that their phonetics was improving: this hs to be checked).</a:t>
            </a:r>
          </a:p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2F1EC-08CA-4C05-AEBE-EFA8F36527BB}" type="slidenum">
              <a:rPr lang="fr-FR"/>
              <a:pPr/>
              <a:t>28</a:t>
            </a:fld>
            <a:endParaRPr lang="fr-FR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parameters but could be another word (or variables, or domains)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8FC8F-0B24-48B3-9DF4-F7D6E9EA2EC3}" type="slidenum">
              <a:rPr lang="fr-FR"/>
              <a:pPr/>
              <a:t>32</a:t>
            </a:fld>
            <a:endParaRPr lang="fr-FR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children with expressive and receptive troubles (severe cases)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947AA-E007-4960-8FE5-DD802718A577}" type="slidenum">
              <a:rPr lang="fr-FR"/>
              <a:pPr/>
              <a:t>43</a:t>
            </a:fld>
            <a:endParaRPr lang="fr-FR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Proposal: the behavior of the parameters could be understood looking at children’s specific productions, not at adult language </a:t>
            </a:r>
            <a:r>
              <a:rPr lang="fr-FR">
                <a:sym typeface="Wingdings" pitchFamily="2" charset="2"/>
              </a:rPr>
              <a:t> it would the development of the child’s system itself that would predict the child’s difficulties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A9D566-5D87-4D29-ABC9-ECC756CD56C3}" type="datetimeFigureOut">
              <a:rPr lang="fr-FR" smtClean="0"/>
              <a:pPr/>
              <a:t>30/07/2010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72B448-D4E1-4664-8647-35F316243F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8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838200"/>
            <a:ext cx="8548718" cy="1143000"/>
          </a:xfrm>
        </p:spPr>
        <p:txBody>
          <a:bodyPr>
            <a:noAutofit/>
          </a:bodyPr>
          <a:lstStyle/>
          <a:p>
            <a:pPr algn="ctr"/>
            <a:r>
              <a:rPr lang="en-GB" sz="3600" dirty="0">
                <a:cs typeface="Times New Roman" charset="0"/>
              </a:rPr>
              <a:t>Phonological </a:t>
            </a:r>
            <a:r>
              <a:rPr lang="en-GB" sz="3600" dirty="0" smtClean="0">
                <a:cs typeface="Times New Roman" charset="0"/>
              </a:rPr>
              <a:t>impairment</a:t>
            </a:r>
            <a:br>
              <a:rPr lang="en-GB" sz="3600" dirty="0" smtClean="0">
                <a:cs typeface="Times New Roman" charset="0"/>
              </a:rPr>
            </a:br>
            <a:r>
              <a:rPr lang="en-GB" sz="3600" dirty="0" smtClean="0">
                <a:cs typeface="Times New Roman" charset="0"/>
              </a:rPr>
              <a:t>in </a:t>
            </a:r>
            <a:r>
              <a:rPr lang="en-GB" sz="3600" dirty="0">
                <a:cs typeface="Times New Roman" charset="0"/>
              </a:rPr>
              <a:t>French-speaking children with SLI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33800"/>
            <a:ext cx="8229600" cy="17526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cs typeface="Times New Roman" charset="0"/>
              </a:rPr>
              <a:t>Christophe Parisse</a:t>
            </a:r>
            <a:r>
              <a:rPr lang="en-GB" sz="3200" baseline="30000" dirty="0" smtClean="0">
                <a:cs typeface="Times New Roman" charset="0"/>
              </a:rPr>
              <a:t>1 </a:t>
            </a:r>
            <a:r>
              <a:rPr lang="en-GB" sz="3200" dirty="0" smtClean="0">
                <a:cs typeface="Times New Roman" charset="0"/>
              </a:rPr>
              <a:t>and Christelle Maillart</a:t>
            </a:r>
            <a:r>
              <a:rPr lang="en-GB" sz="3200" baseline="30000" dirty="0" smtClean="0">
                <a:cs typeface="Times New Roman" charset="0"/>
              </a:rPr>
              <a:t>2</a:t>
            </a:r>
            <a:r>
              <a:rPr lang="en-GB" sz="3200" dirty="0" smtClean="0">
                <a:cs typeface="Times New Roman" charset="0"/>
              </a:rPr>
              <a:t> </a:t>
            </a:r>
            <a:endParaRPr lang="en-GB" sz="3200" baseline="30000" dirty="0">
              <a:cs typeface="Times New Roman" charset="0"/>
            </a:endParaRPr>
          </a:p>
          <a:p>
            <a:r>
              <a:rPr lang="en-GB" dirty="0">
                <a:cs typeface="Times New Roman" charset="0"/>
              </a:rPr>
              <a:t/>
            </a:r>
            <a:br>
              <a:rPr lang="en-GB" dirty="0">
                <a:cs typeface="Times New Roman" charset="0"/>
              </a:rPr>
            </a:br>
            <a:r>
              <a:rPr lang="en-GB" i="1" baseline="30000" dirty="0" smtClean="0">
                <a:cs typeface="Times New Roman" charset="0"/>
              </a:rPr>
              <a:t>1</a:t>
            </a:r>
            <a:r>
              <a:rPr lang="en-GB" i="1" dirty="0" smtClean="0">
                <a:cs typeface="Times New Roman" charset="0"/>
              </a:rPr>
              <a:t>MoDyCo, INSERM, CNRS-Paris </a:t>
            </a:r>
            <a:r>
              <a:rPr lang="en-GB" i="1" dirty="0" err="1" smtClean="0">
                <a:cs typeface="Times New Roman" charset="0"/>
              </a:rPr>
              <a:t>Ouest</a:t>
            </a:r>
            <a:r>
              <a:rPr lang="en-GB" i="1" dirty="0" smtClean="0">
                <a:cs typeface="Times New Roman" charset="0"/>
              </a:rPr>
              <a:t> </a:t>
            </a:r>
            <a:r>
              <a:rPr lang="en-GB" i="1" dirty="0" err="1" smtClean="0">
                <a:cs typeface="Times New Roman" charset="0"/>
              </a:rPr>
              <a:t>Nanterre</a:t>
            </a:r>
            <a:r>
              <a:rPr lang="en-GB" i="1" dirty="0" smtClean="0">
                <a:cs typeface="Times New Roman" charset="0"/>
              </a:rPr>
              <a:t> (France)</a:t>
            </a:r>
            <a:endParaRPr lang="en-GB" i="1" baseline="30000" dirty="0">
              <a:cs typeface="Times New Roman" charset="0"/>
            </a:endParaRPr>
          </a:p>
          <a:p>
            <a:r>
              <a:rPr lang="en-GB" i="1" baseline="30000" dirty="0" smtClean="0">
                <a:cs typeface="Times New Roman" charset="0"/>
              </a:rPr>
              <a:t>2</a:t>
            </a:r>
            <a:r>
              <a:rPr lang="en-GB" i="1" dirty="0" smtClean="0">
                <a:cs typeface="Times New Roman" charset="0"/>
              </a:rPr>
              <a:t>University of </a:t>
            </a:r>
            <a:r>
              <a:rPr lang="en-GB" i="1" dirty="0" err="1" smtClean="0">
                <a:cs typeface="Times New Roman" charset="0"/>
              </a:rPr>
              <a:t>Liège</a:t>
            </a:r>
            <a:r>
              <a:rPr lang="en-GB" i="1" dirty="0" smtClean="0">
                <a:cs typeface="Times New Roman" charset="0"/>
              </a:rPr>
              <a:t> (Belgium)</a:t>
            </a:r>
            <a:endParaRPr lang="en-GB" i="1" dirty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Utterance level</a:t>
            </a:r>
          </a:p>
          <a:p>
            <a:r>
              <a:rPr lang="en-GB"/>
              <a:t>Word level</a:t>
            </a:r>
          </a:p>
          <a:p>
            <a:r>
              <a:rPr lang="en-GB"/>
              <a:t>Syllable level</a:t>
            </a:r>
          </a:p>
          <a:p>
            <a:r>
              <a:rPr lang="en-GB"/>
              <a:t>Phoneme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 dirty="0"/>
              <a:t>Example of transcription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*CHI:	</a:t>
            </a:r>
            <a:r>
              <a:rPr lang="en-GB" sz="2800" dirty="0" err="1">
                <a:latin typeface="Gill Sans MT" pitchFamily="34" charset="0"/>
              </a:rPr>
              <a:t>sait</a:t>
            </a:r>
            <a:r>
              <a:rPr lang="en-GB" sz="2800" dirty="0">
                <a:latin typeface="Gill Sans MT" pitchFamily="34" charset="0"/>
              </a:rPr>
              <a:t> pas </a:t>
            </a:r>
            <a:r>
              <a:rPr lang="en-GB" sz="2800" dirty="0" err="1">
                <a:latin typeface="Gill Sans MT" pitchFamily="34" charset="0"/>
              </a:rPr>
              <a:t>nager</a:t>
            </a:r>
            <a:r>
              <a:rPr lang="en-GB" sz="2800" dirty="0">
                <a:latin typeface="Gill Sans MT" pitchFamily="34" charset="0"/>
              </a:rPr>
              <a:t> (cannot swim)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%</a:t>
            </a:r>
            <a:r>
              <a:rPr lang="en-GB" sz="2800" dirty="0" err="1">
                <a:latin typeface="Gill Sans MT" pitchFamily="34" charset="0"/>
              </a:rPr>
              <a:t>pho</a:t>
            </a:r>
            <a:r>
              <a:rPr lang="en-GB" sz="2800" dirty="0">
                <a:latin typeface="Gill Sans MT" pitchFamily="34" charset="0"/>
              </a:rPr>
              <a:t>: </a:t>
            </a:r>
            <a:r>
              <a:rPr lang="en-GB" sz="2800" dirty="0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se pa</a:t>
            </a:r>
            <a:r>
              <a:rPr lang="en-GB" sz="2800" dirty="0">
                <a:solidFill>
                  <a:schemeClr val="bg1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laʒe</a:t>
            </a:r>
            <a:r>
              <a:rPr lang="en-GB" sz="2800" dirty="0">
                <a:latin typeface="Gill Sans MT" pitchFamily="34" charset="0"/>
                <a:cs typeface="Times New Roman" charset="0"/>
              </a:rPr>
              <a:t> </a:t>
            </a:r>
            <a:r>
              <a:rPr lang="en-GB" sz="2800" dirty="0">
                <a:latin typeface="Gill Sans MT" pitchFamily="34" charset="0"/>
              </a:rPr>
              <a:t>(child phonology)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%mod: </a:t>
            </a:r>
            <a:r>
              <a:rPr lang="en-GB" sz="2800" dirty="0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se pa </a:t>
            </a:r>
            <a:r>
              <a:rPr lang="en-GB" sz="2800" dirty="0" err="1">
                <a:solidFill>
                  <a:srgbClr val="FFC000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800" dirty="0" err="1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aʒe</a:t>
            </a:r>
            <a:r>
              <a:rPr lang="en-GB" sz="2800" dirty="0">
                <a:latin typeface="Gill Sans MT" pitchFamily="34" charset="0"/>
                <a:cs typeface="Times New Roman" charset="0"/>
              </a:rPr>
              <a:t> </a:t>
            </a:r>
            <a:r>
              <a:rPr lang="en-GB" sz="2800" dirty="0">
                <a:latin typeface="Gill Sans MT" pitchFamily="34" charset="0"/>
              </a:rPr>
              <a:t>(adult phonological target)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GB" sz="2800" dirty="0" smtClean="0">
              <a:latin typeface="Gill Sans MT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dirty="0">
                <a:latin typeface="Gill Sans MT" pitchFamily="34" charset="0"/>
              </a:rPr>
              <a:t>				</a:t>
            </a:r>
            <a:r>
              <a:rPr lang="en-GB" sz="2800" dirty="0">
                <a:solidFill>
                  <a:srgbClr val="FFC000"/>
                </a:solidFill>
                <a:latin typeface="Gill Sans MT" pitchFamily="34" charset="0"/>
              </a:rPr>
              <a:t>Phonological </a:t>
            </a:r>
            <a:r>
              <a:rPr lang="en-GB" sz="2800" dirty="0" smtClean="0">
                <a:solidFill>
                  <a:srgbClr val="FFC000"/>
                </a:solidFill>
                <a:latin typeface="Gill Sans MT" pitchFamily="34" charset="0"/>
              </a:rPr>
              <a:t>errors</a:t>
            </a:r>
            <a:endParaRPr lang="en-GB" sz="2800" dirty="0">
              <a:solidFill>
                <a:srgbClr val="FFC00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dirty="0" err="1" smtClean="0"/>
              <a:t>Automatic</a:t>
            </a:r>
            <a:r>
              <a:rPr lang="fr-FR" sz="3200" dirty="0" smtClean="0"/>
              <a:t> extension of </a:t>
            </a:r>
            <a:r>
              <a:rPr lang="fr-FR" sz="3200" dirty="0" err="1" smtClean="0"/>
              <a:t>coding</a:t>
            </a:r>
            <a:r>
              <a:rPr lang="fr-FR" sz="3200" dirty="0" smtClean="0"/>
              <a:t> </a:t>
            </a:r>
            <a:r>
              <a:rPr lang="fr-FR" sz="3200" dirty="0" err="1" smtClean="0"/>
              <a:t>schema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100" dirty="0" smtClean="0">
                <a:solidFill>
                  <a:srgbClr val="FFFF00"/>
                </a:solidFill>
              </a:rPr>
              <a:t>*CHI:	cuisine (..) deux salons . </a:t>
            </a:r>
            <a:r>
              <a:rPr lang="fr-FR" sz="2100" dirty="0" smtClean="0">
                <a:solidFill>
                  <a:srgbClr val="FFFF00"/>
                </a:solidFill>
                <a:latin typeface="Lucida Sans Unicode"/>
                <a:cs typeface="Lucida Sans Unicode"/>
              </a:rPr>
              <a:t>•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[% </a:t>
            </a:r>
            <a:r>
              <a:rPr lang="fr-FR" sz="2100" dirty="0" err="1" smtClean="0">
                <a:solidFill>
                  <a:srgbClr val="FFFF00"/>
                </a:solidFill>
                <a:cs typeface="Lucida Sans Unicode"/>
              </a:rPr>
              <a:t>kitchen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 (.) </a:t>
            </a:r>
            <a:r>
              <a:rPr lang="fr-FR" sz="2100" dirty="0" err="1" smtClean="0">
                <a:solidFill>
                  <a:srgbClr val="FFFF00"/>
                </a:solidFill>
                <a:cs typeface="Lucida Sans Unicode"/>
              </a:rPr>
              <a:t>two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 saloons]</a:t>
            </a:r>
            <a:endParaRPr lang="fr-FR" sz="2100" dirty="0" smtClean="0">
              <a:solidFill>
                <a:srgbClr val="FFFF00"/>
              </a:solidFill>
            </a:endParaRP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pho</a:t>
            </a:r>
            <a:r>
              <a:rPr lang="fr-FR" sz="2100" dirty="0" smtClean="0"/>
              <a:t>:	</a:t>
            </a:r>
            <a:r>
              <a:rPr lang="fr-FR" sz="2100" dirty="0" err="1" smtClean="0"/>
              <a:t>kwizEn</a:t>
            </a:r>
            <a:r>
              <a:rPr lang="fr-FR" sz="2100" dirty="0" smtClean="0"/>
              <a:t> (..) </a:t>
            </a:r>
            <a:r>
              <a:rPr lang="fr-FR" sz="2100" dirty="0" err="1" smtClean="0"/>
              <a:t>ty</a:t>
            </a:r>
            <a:r>
              <a:rPr lang="fr-FR" sz="2100" dirty="0" smtClean="0"/>
              <a:t> </a:t>
            </a:r>
            <a:r>
              <a:rPr lang="fr-FR" sz="2100" dirty="0" err="1" smtClean="0"/>
              <a:t>zalo</a:t>
            </a:r>
            <a:r>
              <a:rPr lang="fr-FR" sz="2100" dirty="0" smtClean="0"/>
              <a:t>~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mod</a:t>
            </a:r>
            <a:r>
              <a:rPr lang="fr-FR" sz="2100" dirty="0" smtClean="0"/>
              <a:t>:	</a:t>
            </a:r>
            <a:r>
              <a:rPr lang="fr-FR" sz="2100" dirty="0" err="1" smtClean="0"/>
              <a:t>kwizin</a:t>
            </a:r>
            <a:r>
              <a:rPr lang="fr-FR" sz="2100" dirty="0" smtClean="0"/>
              <a:t> (..) d2 </a:t>
            </a:r>
            <a:r>
              <a:rPr lang="fr-FR" sz="2100" dirty="0" err="1" smtClean="0"/>
              <a:t>salo</a:t>
            </a:r>
            <a:r>
              <a:rPr lang="fr-FR" sz="2100" dirty="0" smtClean="0"/>
              <a:t>~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</a:t>
            </a:r>
            <a:r>
              <a:rPr lang="fr-FR" sz="2100" dirty="0" err="1" smtClean="0"/>
              <a:t>kwizin</a:t>
            </a:r>
            <a:r>
              <a:rPr lang="fr-FR" sz="2100" dirty="0" smtClean="0"/>
              <a:t>	kwi.zin	</a:t>
            </a:r>
            <a:r>
              <a:rPr lang="fr-FR" sz="2100" dirty="0" err="1" smtClean="0"/>
              <a:t>kwizen</a:t>
            </a:r>
            <a:r>
              <a:rPr lang="fr-FR" sz="2100" dirty="0" smtClean="0"/>
              <a:t>	kwi.zen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d2	</a:t>
            </a:r>
            <a:r>
              <a:rPr lang="fr-FR" sz="2100" dirty="0" err="1" smtClean="0"/>
              <a:t>d2</a:t>
            </a:r>
            <a:r>
              <a:rPr lang="fr-FR" sz="2100" dirty="0" smtClean="0"/>
              <a:t>	</a:t>
            </a:r>
            <a:r>
              <a:rPr lang="fr-FR" sz="2100" dirty="0" err="1" smtClean="0"/>
              <a:t>ty</a:t>
            </a:r>
            <a:r>
              <a:rPr lang="fr-FR" sz="2100" dirty="0" smtClean="0"/>
              <a:t>	</a:t>
            </a:r>
            <a:r>
              <a:rPr lang="fr-FR" sz="2100" dirty="0" err="1" smtClean="0"/>
              <a:t>ty</a:t>
            </a:r>
            <a:endParaRPr lang="fr-FR" sz="2100" dirty="0" smtClean="0"/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</a:t>
            </a:r>
            <a:r>
              <a:rPr lang="fr-FR" sz="2100" dirty="0" err="1" smtClean="0"/>
              <a:t>salô</a:t>
            </a:r>
            <a:r>
              <a:rPr lang="fr-FR" sz="2100" dirty="0" smtClean="0"/>
              <a:t>	</a:t>
            </a:r>
            <a:r>
              <a:rPr lang="fr-FR" sz="2100" dirty="0" err="1" smtClean="0"/>
              <a:t>sa.lô</a:t>
            </a:r>
            <a:r>
              <a:rPr lang="fr-FR" sz="2100" dirty="0" smtClean="0"/>
              <a:t>	</a:t>
            </a:r>
            <a:r>
              <a:rPr lang="fr-FR" sz="2100" dirty="0" err="1" smtClean="0"/>
              <a:t>zalô</a:t>
            </a:r>
            <a:r>
              <a:rPr lang="fr-FR" sz="2100" dirty="0" smtClean="0"/>
              <a:t>	</a:t>
            </a:r>
            <a:r>
              <a:rPr lang="fr-FR" sz="2100" dirty="0" err="1" smtClean="0"/>
              <a:t>za.lô</a:t>
            </a:r>
            <a:endParaRPr lang="fr-FR" sz="2100" dirty="0" smtClean="0"/>
          </a:p>
          <a:p>
            <a:endParaRPr lang="fr-FR" sz="2100" dirty="0" smtClean="0"/>
          </a:p>
          <a:p>
            <a:r>
              <a:rPr lang="fr-FR" sz="2100" dirty="0" smtClean="0">
                <a:solidFill>
                  <a:srgbClr val="FFFF00"/>
                </a:solidFill>
              </a:rPr>
              <a:t>*CHI:	après la récré de dix heures +...</a:t>
            </a:r>
            <a:r>
              <a:rPr lang="fr-FR" sz="2100" dirty="0" smtClean="0">
                <a:solidFill>
                  <a:srgbClr val="FFFF00"/>
                </a:solidFill>
                <a:latin typeface="Lucida Sans Unicode"/>
                <a:cs typeface="Lucida Sans Unicode"/>
              </a:rPr>
              <a:t> •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[</a:t>
            </a:r>
            <a:r>
              <a:rPr lang="fr-FR" sz="2100" dirty="0" err="1" smtClean="0">
                <a:solidFill>
                  <a:srgbClr val="FFFF00"/>
                </a:solidFill>
                <a:cs typeface="Lucida Sans Unicode"/>
              </a:rPr>
              <a:t>after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 the </a:t>
            </a:r>
            <a:r>
              <a:rPr lang="fr-FR" sz="2100" dirty="0" err="1" smtClean="0">
                <a:solidFill>
                  <a:srgbClr val="FFFF00"/>
                </a:solidFill>
                <a:cs typeface="Lucida Sans Unicode"/>
              </a:rPr>
              <a:t>ten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 </a:t>
            </a:r>
            <a:r>
              <a:rPr lang="fr-FR" sz="2100" dirty="0" err="1" smtClean="0">
                <a:solidFill>
                  <a:srgbClr val="FFFF00"/>
                </a:solidFill>
                <a:cs typeface="Lucida Sans Unicode"/>
              </a:rPr>
              <a:t>o’clock</a:t>
            </a:r>
            <a:r>
              <a:rPr lang="fr-FR" sz="2100" dirty="0" smtClean="0">
                <a:solidFill>
                  <a:srgbClr val="FFFF00"/>
                </a:solidFill>
                <a:cs typeface="Lucida Sans Unicode"/>
              </a:rPr>
              <a:t> break]</a:t>
            </a:r>
            <a:endParaRPr lang="fr-FR" sz="2100" dirty="0" smtClean="0">
              <a:solidFill>
                <a:srgbClr val="FFFF00"/>
              </a:solidFill>
            </a:endParaRP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pho</a:t>
            </a:r>
            <a:r>
              <a:rPr lang="fr-FR" sz="2100" dirty="0" smtClean="0"/>
              <a:t>:	</a:t>
            </a:r>
            <a:r>
              <a:rPr lang="fr-FR" sz="2100" dirty="0" err="1" smtClean="0"/>
              <a:t>apE</a:t>
            </a:r>
            <a:r>
              <a:rPr lang="fr-FR" sz="2100" dirty="0" smtClean="0"/>
              <a:t> a </a:t>
            </a:r>
            <a:r>
              <a:rPr lang="fr-FR" sz="2100" dirty="0" err="1" smtClean="0"/>
              <a:t>ateeRe</a:t>
            </a:r>
            <a:r>
              <a:rPr lang="fr-FR" sz="2100" dirty="0" smtClean="0"/>
              <a:t> t@ ti z9R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mod</a:t>
            </a:r>
            <a:r>
              <a:rPr lang="fr-FR" sz="2100" dirty="0" smtClean="0"/>
              <a:t>:	</a:t>
            </a:r>
            <a:r>
              <a:rPr lang="fr-FR" sz="2100" dirty="0" err="1" smtClean="0"/>
              <a:t>apRE</a:t>
            </a:r>
            <a:r>
              <a:rPr lang="fr-FR" sz="2100" dirty="0" smtClean="0"/>
              <a:t> la </a:t>
            </a:r>
            <a:r>
              <a:rPr lang="fr-FR" sz="2100" dirty="0" err="1" smtClean="0"/>
              <a:t>RekRe</a:t>
            </a:r>
            <a:r>
              <a:rPr lang="fr-FR" sz="2100" dirty="0" smtClean="0"/>
              <a:t> d@ di z9R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</a:t>
            </a:r>
            <a:r>
              <a:rPr lang="fr-FR" sz="2100" dirty="0" err="1" smtClean="0"/>
              <a:t>apRe</a:t>
            </a:r>
            <a:r>
              <a:rPr lang="fr-FR" sz="2100" dirty="0" smtClean="0"/>
              <a:t>	</a:t>
            </a:r>
            <a:r>
              <a:rPr lang="fr-FR" sz="2100" dirty="0" err="1" smtClean="0"/>
              <a:t>a.pRe</a:t>
            </a:r>
            <a:r>
              <a:rPr lang="fr-FR" sz="2100" dirty="0" smtClean="0"/>
              <a:t>	ape	a.pe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la	</a:t>
            </a:r>
            <a:r>
              <a:rPr lang="fr-FR" sz="2100" dirty="0" err="1" smtClean="0"/>
              <a:t>la</a:t>
            </a:r>
            <a:r>
              <a:rPr lang="fr-FR" sz="2100" dirty="0" smtClean="0"/>
              <a:t>	a	a</a:t>
            </a:r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</a:t>
            </a:r>
            <a:r>
              <a:rPr lang="fr-FR" sz="2100" dirty="0" err="1" smtClean="0"/>
              <a:t>RekRe</a:t>
            </a:r>
            <a:r>
              <a:rPr lang="fr-FR" sz="2100" dirty="0" smtClean="0"/>
              <a:t>	</a:t>
            </a:r>
            <a:r>
              <a:rPr lang="fr-FR" sz="2100" dirty="0" err="1" smtClean="0"/>
              <a:t>Re.kRe</a:t>
            </a:r>
            <a:r>
              <a:rPr lang="fr-FR" sz="2100" dirty="0" smtClean="0"/>
              <a:t>	</a:t>
            </a:r>
            <a:r>
              <a:rPr lang="fr-FR" sz="2100" dirty="0" err="1" smtClean="0"/>
              <a:t>ateeRe</a:t>
            </a:r>
            <a:r>
              <a:rPr lang="fr-FR" sz="2100" dirty="0" smtClean="0"/>
              <a:t>	</a:t>
            </a:r>
            <a:r>
              <a:rPr lang="fr-FR" sz="2100" dirty="0" err="1" smtClean="0"/>
              <a:t>a.te.e.Re</a:t>
            </a:r>
            <a:endParaRPr lang="fr-FR" sz="2100" dirty="0" smtClean="0"/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d2	</a:t>
            </a:r>
            <a:r>
              <a:rPr lang="fr-FR" sz="2100" dirty="0" err="1" smtClean="0"/>
              <a:t>d2</a:t>
            </a:r>
            <a:r>
              <a:rPr lang="fr-FR" sz="2100" dirty="0" smtClean="0"/>
              <a:t>	t2	</a:t>
            </a:r>
            <a:r>
              <a:rPr lang="fr-FR" sz="2100" dirty="0" err="1" smtClean="0"/>
              <a:t>t2</a:t>
            </a:r>
            <a:endParaRPr lang="fr-FR" sz="2100" dirty="0" smtClean="0"/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di	</a:t>
            </a:r>
            <a:r>
              <a:rPr lang="fr-FR" sz="2100" dirty="0" err="1" smtClean="0"/>
              <a:t>di</a:t>
            </a:r>
            <a:r>
              <a:rPr lang="fr-FR" sz="2100" dirty="0" smtClean="0"/>
              <a:t>	ti	</a:t>
            </a:r>
            <a:r>
              <a:rPr lang="fr-FR" sz="2100" dirty="0" err="1" smtClean="0"/>
              <a:t>ti</a:t>
            </a:r>
            <a:endParaRPr lang="fr-FR" sz="2100" dirty="0" smtClean="0"/>
          </a:p>
          <a:p>
            <a:r>
              <a:rPr lang="fr-FR" sz="2100" dirty="0" smtClean="0"/>
              <a:t>%</a:t>
            </a:r>
            <a:r>
              <a:rPr lang="fr-FR" sz="2100" dirty="0" err="1" smtClean="0"/>
              <a:t>syl</a:t>
            </a:r>
            <a:r>
              <a:rPr lang="fr-FR" sz="2100" dirty="0" smtClean="0"/>
              <a:t>:		z2R	</a:t>
            </a:r>
            <a:r>
              <a:rPr lang="fr-FR" sz="2100" dirty="0" err="1" smtClean="0"/>
              <a:t>z2R</a:t>
            </a:r>
            <a:r>
              <a:rPr lang="fr-FR" sz="2100" dirty="0" smtClean="0"/>
              <a:t>	</a:t>
            </a:r>
            <a:r>
              <a:rPr lang="fr-FR" sz="2100" dirty="0" err="1" smtClean="0"/>
              <a:t>z2R</a:t>
            </a:r>
            <a:r>
              <a:rPr lang="fr-FR" sz="2100" dirty="0" smtClean="0"/>
              <a:t>	</a:t>
            </a:r>
            <a:r>
              <a:rPr lang="fr-FR" sz="2100" dirty="0" err="1" smtClean="0"/>
              <a:t>z2R</a:t>
            </a:r>
            <a:endParaRPr lang="fr-FR" sz="21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571480"/>
            <a:ext cx="7467600" cy="5572164"/>
          </a:xfrm>
        </p:spPr>
        <p:txBody>
          <a:bodyPr>
            <a:normAutofit fontScale="55000" lnSpcReduction="2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*CHI:	la télé sur l' armoire </a:t>
            </a:r>
            <a:r>
              <a:rPr lang="fr-FR" dirty="0" err="1" smtClean="0">
                <a:solidFill>
                  <a:srgbClr val="FFFF00"/>
                </a:solidFill>
              </a:rPr>
              <a:t>hein@i</a:t>
            </a:r>
            <a:r>
              <a:rPr lang="fr-FR" dirty="0" smtClean="0">
                <a:solidFill>
                  <a:srgbClr val="FFFF00"/>
                </a:solidFill>
              </a:rPr>
              <a:t> . [% the tv on the </a:t>
            </a:r>
            <a:r>
              <a:rPr lang="fr-FR" dirty="0" err="1" smtClean="0">
                <a:solidFill>
                  <a:srgbClr val="FFFF00"/>
                </a:solidFill>
              </a:rPr>
              <a:t>sideboard</a:t>
            </a:r>
            <a:r>
              <a:rPr lang="fr-FR" dirty="0" smtClean="0">
                <a:solidFill>
                  <a:srgbClr val="FFFF00"/>
                </a:solidFill>
              </a:rPr>
              <a:t>] 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pho</a:t>
            </a:r>
            <a:r>
              <a:rPr lang="fr-FR" dirty="0" smtClean="0"/>
              <a:t>:	la </a:t>
            </a:r>
            <a:r>
              <a:rPr lang="fr-FR" dirty="0" err="1" smtClean="0"/>
              <a:t>tele</a:t>
            </a:r>
            <a:r>
              <a:rPr lang="fr-FR" dirty="0" smtClean="0"/>
              <a:t> </a:t>
            </a:r>
            <a:r>
              <a:rPr lang="fr-FR" dirty="0" err="1" smtClean="0"/>
              <a:t>syR</a:t>
            </a:r>
            <a:r>
              <a:rPr lang="fr-FR" dirty="0" smtClean="0"/>
              <a:t> l </a:t>
            </a:r>
            <a:r>
              <a:rPr lang="fr-FR" dirty="0" err="1" smtClean="0"/>
              <a:t>aRmwAR</a:t>
            </a:r>
            <a:r>
              <a:rPr lang="fr-FR" dirty="0" smtClean="0"/>
              <a:t> e~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mod</a:t>
            </a:r>
            <a:r>
              <a:rPr lang="fr-FR" dirty="0" smtClean="0"/>
              <a:t>:	la </a:t>
            </a:r>
            <a:r>
              <a:rPr lang="fr-FR" dirty="0" err="1" smtClean="0"/>
              <a:t>tele</a:t>
            </a:r>
            <a:r>
              <a:rPr lang="fr-FR" dirty="0" smtClean="0"/>
              <a:t> </a:t>
            </a:r>
            <a:r>
              <a:rPr lang="fr-FR" dirty="0" err="1" smtClean="0"/>
              <a:t>syR</a:t>
            </a:r>
            <a:r>
              <a:rPr lang="fr-FR" dirty="0" smtClean="0"/>
              <a:t> l </a:t>
            </a:r>
            <a:r>
              <a:rPr lang="fr-FR" dirty="0" err="1" smtClean="0"/>
              <a:t>aRmwAR</a:t>
            </a:r>
            <a:r>
              <a:rPr lang="fr-FR" dirty="0" smtClean="0"/>
              <a:t> e~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la	</a:t>
            </a:r>
            <a:r>
              <a:rPr lang="fr-FR" dirty="0" err="1" smtClean="0"/>
              <a:t>la</a:t>
            </a:r>
            <a:r>
              <a:rPr lang="fr-FR" dirty="0" smtClean="0"/>
              <a:t>	</a:t>
            </a:r>
            <a:r>
              <a:rPr lang="fr-FR" dirty="0" err="1" smtClean="0"/>
              <a:t>la</a:t>
            </a:r>
            <a:r>
              <a:rPr lang="fr-FR" dirty="0" smtClean="0"/>
              <a:t>	</a:t>
            </a:r>
            <a:r>
              <a:rPr lang="fr-FR" dirty="0" err="1" smtClean="0"/>
              <a:t>la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tele</a:t>
            </a:r>
            <a:r>
              <a:rPr lang="fr-FR" dirty="0" smtClean="0"/>
              <a:t>	</a:t>
            </a:r>
            <a:r>
              <a:rPr lang="fr-FR" dirty="0" err="1" smtClean="0"/>
              <a:t>te.le</a:t>
            </a:r>
            <a:r>
              <a:rPr lang="fr-FR" dirty="0" smtClean="0"/>
              <a:t>	</a:t>
            </a:r>
            <a:r>
              <a:rPr lang="fr-FR" dirty="0" err="1" smtClean="0"/>
              <a:t>tele</a:t>
            </a:r>
            <a:r>
              <a:rPr lang="fr-FR" dirty="0" smtClean="0"/>
              <a:t>	</a:t>
            </a:r>
            <a:r>
              <a:rPr lang="fr-FR" dirty="0" err="1" smtClean="0"/>
              <a:t>te.le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l	l	l	l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aRmwAR</a:t>
            </a:r>
            <a:r>
              <a:rPr lang="fr-FR" dirty="0" smtClean="0"/>
              <a:t> </a:t>
            </a:r>
            <a:r>
              <a:rPr lang="fr-FR" dirty="0" err="1" smtClean="0"/>
              <a:t>aR.mwAR</a:t>
            </a:r>
            <a:r>
              <a:rPr lang="fr-FR" dirty="0" smtClean="0"/>
              <a:t> </a:t>
            </a:r>
            <a:r>
              <a:rPr lang="fr-FR" dirty="0" err="1" smtClean="0"/>
              <a:t>aRmwAR</a:t>
            </a:r>
            <a:r>
              <a:rPr lang="fr-FR" dirty="0" smtClean="0"/>
              <a:t> </a:t>
            </a:r>
            <a:r>
              <a:rPr lang="fr-FR" dirty="0" err="1" smtClean="0"/>
              <a:t>aR.mwAR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ê	ê	ê	ê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FF00"/>
                </a:solidFill>
              </a:rPr>
              <a:t>*CHI:	et la radio (.) sur l' armoire . [% and the radio on the </a:t>
            </a:r>
            <a:r>
              <a:rPr lang="fr-FR" dirty="0" err="1" smtClean="0">
                <a:solidFill>
                  <a:srgbClr val="FFFF00"/>
                </a:solidFill>
              </a:rPr>
              <a:t>sideboard</a:t>
            </a:r>
            <a:r>
              <a:rPr lang="fr-FR" dirty="0" smtClean="0">
                <a:solidFill>
                  <a:srgbClr val="FFFF00"/>
                </a:solidFill>
              </a:rPr>
              <a:t>] 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pho</a:t>
            </a:r>
            <a:r>
              <a:rPr lang="fr-FR" dirty="0" smtClean="0"/>
              <a:t>:	e la </a:t>
            </a:r>
            <a:r>
              <a:rPr lang="fr-FR" dirty="0" err="1" smtClean="0"/>
              <a:t>RadjO</a:t>
            </a:r>
            <a:r>
              <a:rPr lang="fr-FR" dirty="0" smtClean="0"/>
              <a:t> (.) </a:t>
            </a:r>
            <a:r>
              <a:rPr lang="fr-FR" dirty="0" err="1" smtClean="0"/>
              <a:t>syR</a:t>
            </a:r>
            <a:r>
              <a:rPr lang="fr-FR" dirty="0" smtClean="0"/>
              <a:t> l </a:t>
            </a:r>
            <a:r>
              <a:rPr lang="fr-FR" dirty="0" err="1" smtClean="0"/>
              <a:t>aR</a:t>
            </a:r>
            <a:r>
              <a:rPr lang="fr-FR" dirty="0" smtClean="0"/>
              <a:t>::</a:t>
            </a:r>
            <a:r>
              <a:rPr lang="fr-FR" dirty="0" err="1" smtClean="0"/>
              <a:t>mwAR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mod</a:t>
            </a:r>
            <a:r>
              <a:rPr lang="fr-FR" dirty="0" smtClean="0"/>
              <a:t>:	e la </a:t>
            </a:r>
            <a:r>
              <a:rPr lang="fr-FR" dirty="0" err="1" smtClean="0"/>
              <a:t>RadjO</a:t>
            </a:r>
            <a:r>
              <a:rPr lang="fr-FR" dirty="0" smtClean="0"/>
              <a:t> (.) </a:t>
            </a:r>
            <a:r>
              <a:rPr lang="fr-FR" dirty="0" err="1" smtClean="0"/>
              <a:t>syR</a:t>
            </a:r>
            <a:r>
              <a:rPr lang="fr-FR" dirty="0" smtClean="0"/>
              <a:t> l </a:t>
            </a:r>
            <a:r>
              <a:rPr lang="fr-FR" dirty="0" err="1" smtClean="0"/>
              <a:t>aR</a:t>
            </a:r>
            <a:r>
              <a:rPr lang="fr-FR" dirty="0" smtClean="0"/>
              <a:t>::</a:t>
            </a:r>
            <a:r>
              <a:rPr lang="fr-FR" dirty="0" err="1" smtClean="0"/>
              <a:t>mwaR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e	e	e	e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la	</a:t>
            </a:r>
            <a:r>
              <a:rPr lang="fr-FR" dirty="0" err="1" smtClean="0"/>
              <a:t>la</a:t>
            </a:r>
            <a:r>
              <a:rPr lang="fr-FR" dirty="0" smtClean="0"/>
              <a:t>	</a:t>
            </a:r>
            <a:r>
              <a:rPr lang="fr-FR" dirty="0" err="1" smtClean="0"/>
              <a:t>la</a:t>
            </a:r>
            <a:r>
              <a:rPr lang="fr-FR" dirty="0" smtClean="0"/>
              <a:t>	</a:t>
            </a:r>
            <a:r>
              <a:rPr lang="fr-FR" dirty="0" err="1" smtClean="0"/>
              <a:t>la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Radjo</a:t>
            </a:r>
            <a:r>
              <a:rPr lang="fr-FR" dirty="0" smtClean="0"/>
              <a:t>	Ra.djo	</a:t>
            </a:r>
            <a:r>
              <a:rPr lang="fr-FR" dirty="0" err="1" smtClean="0"/>
              <a:t>Radjo</a:t>
            </a:r>
            <a:r>
              <a:rPr lang="fr-FR" dirty="0" smtClean="0"/>
              <a:t>	Ra.djo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r>
              <a:rPr lang="fr-FR" dirty="0" smtClean="0"/>
              <a:t>	</a:t>
            </a:r>
            <a:r>
              <a:rPr lang="fr-FR" dirty="0" err="1" smtClean="0"/>
              <a:t>syR</a:t>
            </a:r>
            <a:endParaRPr lang="fr-FR" dirty="0" smtClean="0"/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l	l	l	l</a:t>
            </a:r>
          </a:p>
          <a:p>
            <a:r>
              <a:rPr lang="fr-FR" dirty="0" smtClean="0"/>
              <a:t>%</a:t>
            </a:r>
            <a:r>
              <a:rPr lang="fr-FR" dirty="0" err="1" smtClean="0"/>
              <a:t>syl</a:t>
            </a:r>
            <a:r>
              <a:rPr lang="fr-FR" dirty="0" smtClean="0"/>
              <a:t>:	</a:t>
            </a:r>
            <a:r>
              <a:rPr lang="fr-FR" dirty="0" err="1" smtClean="0"/>
              <a:t>aRmwaR</a:t>
            </a:r>
            <a:r>
              <a:rPr lang="fr-FR" dirty="0" smtClean="0"/>
              <a:t> </a:t>
            </a:r>
            <a:r>
              <a:rPr lang="fr-FR" dirty="0" err="1" smtClean="0"/>
              <a:t>aR.mwaR</a:t>
            </a:r>
            <a:r>
              <a:rPr lang="fr-FR" dirty="0" smtClean="0"/>
              <a:t> </a:t>
            </a:r>
            <a:r>
              <a:rPr lang="fr-FR" dirty="0" err="1" smtClean="0"/>
              <a:t>aRmwAR</a:t>
            </a:r>
            <a:r>
              <a:rPr lang="fr-FR" dirty="0" smtClean="0"/>
              <a:t> </a:t>
            </a:r>
            <a:r>
              <a:rPr lang="fr-FR" dirty="0" err="1" smtClean="0"/>
              <a:t>aR.mwAR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7738" y="1071546"/>
            <a:ext cx="7467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sz="2600" dirty="0" smtClean="0">
                <a:solidFill>
                  <a:srgbClr val="FFFF00"/>
                </a:solidFill>
              </a:rPr>
              <a:t>*CHI:	et la poubelle (.) de table (.) sur l' armoire . [% and the trash </a:t>
            </a:r>
            <a:r>
              <a:rPr lang="fr-FR" sz="2600" dirty="0" err="1" smtClean="0">
                <a:solidFill>
                  <a:srgbClr val="FFFF00"/>
                </a:solidFill>
              </a:rPr>
              <a:t>can</a:t>
            </a:r>
            <a:r>
              <a:rPr lang="fr-FR" sz="2600" dirty="0" smtClean="0">
                <a:solidFill>
                  <a:srgbClr val="FFFF00"/>
                </a:solidFill>
              </a:rPr>
              <a:t> (.) of table (.) on the </a:t>
            </a:r>
            <a:r>
              <a:rPr lang="fr-FR" sz="2600" dirty="0" err="1" smtClean="0">
                <a:solidFill>
                  <a:srgbClr val="FFFF00"/>
                </a:solidFill>
              </a:rPr>
              <a:t>sideboard</a:t>
            </a:r>
            <a:r>
              <a:rPr lang="fr-FR" sz="2600" dirty="0" smtClean="0">
                <a:solidFill>
                  <a:srgbClr val="FFFF00"/>
                </a:solidFill>
              </a:rPr>
              <a:t>]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pho</a:t>
            </a:r>
            <a:r>
              <a:rPr lang="fr-FR" sz="2600" dirty="0" smtClean="0"/>
              <a:t>:	e a </a:t>
            </a:r>
            <a:r>
              <a:rPr lang="fr-FR" sz="2600" dirty="0" err="1" smtClean="0"/>
              <a:t>pubEl</a:t>
            </a:r>
            <a:r>
              <a:rPr lang="fr-FR" sz="2600" dirty="0" smtClean="0"/>
              <a:t> (.) d@ </a:t>
            </a:r>
            <a:r>
              <a:rPr lang="fr-FR" sz="2600" dirty="0" err="1" smtClean="0"/>
              <a:t>tAp</a:t>
            </a:r>
            <a:r>
              <a:rPr lang="fr-FR" sz="2600" dirty="0" smtClean="0"/>
              <a:t> (.) </a:t>
            </a:r>
            <a:r>
              <a:rPr lang="fr-FR" sz="2600" dirty="0" err="1" smtClean="0"/>
              <a:t>syR</a:t>
            </a:r>
            <a:r>
              <a:rPr lang="fr-FR" sz="2600" dirty="0" smtClean="0"/>
              <a:t> l </a:t>
            </a:r>
            <a:r>
              <a:rPr lang="fr-FR" sz="2600" dirty="0" err="1" smtClean="0"/>
              <a:t>amwA</a:t>
            </a:r>
            <a:r>
              <a:rPr lang="fr-FR" sz="2600" dirty="0" smtClean="0"/>
              <a:t> 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mod</a:t>
            </a:r>
            <a:r>
              <a:rPr lang="fr-FR" sz="2600" dirty="0" smtClean="0"/>
              <a:t>:	e la </a:t>
            </a:r>
            <a:r>
              <a:rPr lang="fr-FR" sz="2600" dirty="0" err="1" smtClean="0"/>
              <a:t>pubEl</a:t>
            </a:r>
            <a:r>
              <a:rPr lang="fr-FR" sz="2600" dirty="0" smtClean="0"/>
              <a:t> (.) d@ </a:t>
            </a:r>
            <a:r>
              <a:rPr lang="fr-FR" sz="2600" dirty="0" err="1" smtClean="0"/>
              <a:t>tabl</a:t>
            </a:r>
            <a:r>
              <a:rPr lang="fr-FR" sz="2600" dirty="0" smtClean="0"/>
              <a:t> (.) </a:t>
            </a:r>
            <a:r>
              <a:rPr lang="fr-FR" sz="2600" dirty="0" err="1" smtClean="0"/>
              <a:t>syR</a:t>
            </a:r>
            <a:r>
              <a:rPr lang="fr-FR" sz="2600" dirty="0" smtClean="0"/>
              <a:t> l </a:t>
            </a:r>
            <a:r>
              <a:rPr lang="fr-FR" sz="2600" dirty="0" err="1" smtClean="0"/>
              <a:t>aRmwaR</a:t>
            </a:r>
            <a:endParaRPr lang="fr-FR" sz="2600" dirty="0" smtClean="0"/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e	e	e	e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la	</a:t>
            </a:r>
            <a:r>
              <a:rPr lang="fr-FR" sz="2600" dirty="0" err="1" smtClean="0"/>
              <a:t>la</a:t>
            </a:r>
            <a:r>
              <a:rPr lang="fr-FR" sz="2600" dirty="0" smtClean="0"/>
              <a:t>	a	a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</a:t>
            </a:r>
            <a:r>
              <a:rPr lang="fr-FR" sz="2600" dirty="0" err="1" smtClean="0"/>
              <a:t>pubel</a:t>
            </a:r>
            <a:r>
              <a:rPr lang="fr-FR" sz="2600" dirty="0" smtClean="0"/>
              <a:t>	pu.bel	</a:t>
            </a:r>
            <a:r>
              <a:rPr lang="fr-FR" sz="2600" dirty="0" err="1" smtClean="0"/>
              <a:t>pubel</a:t>
            </a:r>
            <a:r>
              <a:rPr lang="fr-FR" sz="2600" dirty="0" smtClean="0"/>
              <a:t>	pu.bel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d2	</a:t>
            </a:r>
            <a:r>
              <a:rPr lang="fr-FR" sz="2600" dirty="0" err="1" smtClean="0"/>
              <a:t>d2</a:t>
            </a:r>
            <a:r>
              <a:rPr lang="fr-FR" sz="2600" dirty="0" smtClean="0"/>
              <a:t>	</a:t>
            </a:r>
            <a:r>
              <a:rPr lang="fr-FR" sz="2600" dirty="0" err="1" smtClean="0"/>
              <a:t>d2</a:t>
            </a:r>
            <a:r>
              <a:rPr lang="fr-FR" sz="2600" dirty="0" smtClean="0"/>
              <a:t>	</a:t>
            </a:r>
            <a:r>
              <a:rPr lang="fr-FR" sz="2600" dirty="0" err="1" smtClean="0"/>
              <a:t>d2</a:t>
            </a:r>
            <a:endParaRPr lang="fr-FR" sz="2600" dirty="0" smtClean="0"/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</a:t>
            </a:r>
            <a:r>
              <a:rPr lang="fr-FR" sz="2600" dirty="0" err="1" smtClean="0"/>
              <a:t>tabl</a:t>
            </a:r>
            <a:r>
              <a:rPr lang="fr-FR" sz="2600" dirty="0" smtClean="0"/>
              <a:t>	</a:t>
            </a:r>
            <a:r>
              <a:rPr lang="fr-FR" sz="2600" dirty="0" err="1" smtClean="0"/>
              <a:t>tabl</a:t>
            </a:r>
            <a:r>
              <a:rPr lang="fr-FR" sz="2600" dirty="0" smtClean="0"/>
              <a:t>	</a:t>
            </a:r>
            <a:r>
              <a:rPr lang="fr-FR" sz="2600" dirty="0" err="1" smtClean="0"/>
              <a:t>tAp</a:t>
            </a:r>
            <a:r>
              <a:rPr lang="fr-FR" sz="2600" dirty="0" smtClean="0"/>
              <a:t>	</a:t>
            </a:r>
            <a:r>
              <a:rPr lang="fr-FR" sz="2600" dirty="0" err="1" smtClean="0"/>
              <a:t>tAp</a:t>
            </a:r>
            <a:endParaRPr lang="fr-FR" sz="2600" dirty="0" smtClean="0"/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</a:t>
            </a:r>
            <a:r>
              <a:rPr lang="fr-FR" sz="2600" dirty="0" err="1" smtClean="0"/>
              <a:t>syR</a:t>
            </a:r>
            <a:r>
              <a:rPr lang="fr-FR" sz="2600" dirty="0" smtClean="0"/>
              <a:t>	</a:t>
            </a:r>
            <a:r>
              <a:rPr lang="fr-FR" sz="2600" dirty="0" err="1" smtClean="0"/>
              <a:t>syR</a:t>
            </a:r>
            <a:r>
              <a:rPr lang="fr-FR" sz="2600" dirty="0" smtClean="0"/>
              <a:t>	</a:t>
            </a:r>
            <a:r>
              <a:rPr lang="fr-FR" sz="2600" dirty="0" err="1" smtClean="0"/>
              <a:t>syR</a:t>
            </a:r>
            <a:r>
              <a:rPr lang="fr-FR" sz="2600" dirty="0" smtClean="0"/>
              <a:t>	</a:t>
            </a:r>
            <a:r>
              <a:rPr lang="fr-FR" sz="2600" dirty="0" err="1" smtClean="0"/>
              <a:t>syR</a:t>
            </a:r>
            <a:endParaRPr lang="fr-FR" sz="2600" dirty="0" smtClean="0"/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l	l	l	l</a:t>
            </a:r>
          </a:p>
          <a:p>
            <a:r>
              <a:rPr lang="fr-FR" sz="2600" dirty="0" smtClean="0"/>
              <a:t>%</a:t>
            </a:r>
            <a:r>
              <a:rPr lang="fr-FR" sz="2600" dirty="0" err="1" smtClean="0"/>
              <a:t>syl</a:t>
            </a:r>
            <a:r>
              <a:rPr lang="fr-FR" sz="2600" dirty="0" smtClean="0"/>
              <a:t>:	</a:t>
            </a:r>
            <a:r>
              <a:rPr lang="fr-FR" sz="2600" dirty="0" err="1" smtClean="0"/>
              <a:t>aRmwaR</a:t>
            </a:r>
            <a:r>
              <a:rPr lang="fr-FR" sz="2600" dirty="0" smtClean="0"/>
              <a:t>	</a:t>
            </a:r>
            <a:r>
              <a:rPr lang="fr-FR" sz="2600" dirty="0" err="1" smtClean="0"/>
              <a:t>aR.mwaR</a:t>
            </a:r>
            <a:r>
              <a:rPr lang="fr-FR" sz="2600" dirty="0" smtClean="0"/>
              <a:t>	</a:t>
            </a:r>
            <a:r>
              <a:rPr lang="fr-FR" sz="2600" dirty="0" err="1" smtClean="0"/>
              <a:t>amwA</a:t>
            </a:r>
            <a:r>
              <a:rPr lang="fr-FR" sz="2600" dirty="0" smtClean="0"/>
              <a:t>	</a:t>
            </a:r>
            <a:r>
              <a:rPr lang="fr-FR" sz="2600" dirty="0" err="1" smtClean="0"/>
              <a:t>a.mwA</a:t>
            </a:r>
            <a:endParaRPr lang="fr-FR" sz="26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GB"/>
              <a:t>Utterance level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>
            <p:ph idx="1"/>
          </p:nvPr>
        </p:nvGraphicFramePr>
        <p:xfrm>
          <a:off x="1214414" y="1857364"/>
          <a:ext cx="6275388" cy="3248025"/>
        </p:xfrm>
        <a:graphic>
          <a:graphicData uri="http://schemas.openxmlformats.org/presentationml/2006/ole">
            <p:oleObj spid="_x0000_s2050" name="Graphique" r:id="rId3" imgW="4852800" imgH="2515320" progId="Excel.Sheet.8">
              <p:embed/>
            </p:oleObj>
          </a:graphicData>
        </a:graphic>
      </p:graphicFrame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09600" y="5715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BE">
                <a:latin typeface="Tahoma" pitchFamily="34" charset="0"/>
              </a:rPr>
              <a:t>Age effect onky for both measures (p &lt; .001)</a:t>
            </a:r>
            <a:endParaRPr kumimoji="0" lang="fr-FR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Word </a:t>
            </a:r>
            <a:r>
              <a:rPr lang="en-GB" dirty="0" smtClean="0"/>
              <a:t>level (correct adult target)</a:t>
            </a:r>
            <a:endParaRPr lang="en-GB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fr-BE">
                <a:latin typeface="Tahoma" pitchFamily="34" charset="0"/>
              </a:rPr>
              <a:t>Age effect (p = .002), type effect (p = .02),</a:t>
            </a:r>
          </a:p>
          <a:p>
            <a:r>
              <a:rPr kumimoji="0" lang="fr-BE">
                <a:latin typeface="Tahoma" pitchFamily="34" charset="0"/>
              </a:rPr>
              <a:t>and interaction age x type (p = .009)</a:t>
            </a:r>
            <a:endParaRPr kumimoji="0" lang="fr-FR">
              <a:latin typeface="Tahoma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271713" y="2124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066800" y="1371600"/>
          <a:ext cx="6629400" cy="3760788"/>
        </p:xfrm>
        <a:graphic>
          <a:graphicData uri="http://schemas.openxmlformats.org/presentationml/2006/ole">
            <p:oleObj spid="_x0000_s3074" name="Graphique" r:id="rId3" imgW="4549680" imgH="22402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GB"/>
              <a:t>Syllable inventory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762000" y="2362200"/>
          <a:ext cx="8001000" cy="2060575"/>
        </p:xfrm>
        <a:graphic>
          <a:graphicData uri="http://schemas.openxmlformats.org/presentationml/2006/ole">
            <p:oleObj spid="_x0000_s4098" name="Feuille de calcul" r:id="rId3" imgW="2404800" imgH="580680" progId="Excel.Sheet.8">
              <p:embed/>
            </p:oleObj>
          </a:graphicData>
        </a:graphic>
      </p:graphicFrame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3352800" y="18288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0" y="18288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7010400" y="18288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7010400" y="4648200"/>
            <a:ext cx="485775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8001000" y="18288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54102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BE">
                <a:latin typeface="Tahoma" pitchFamily="34" charset="0"/>
              </a:rPr>
              <a:t>Green arrows: age effect – Blue arrows: type effect</a:t>
            </a:r>
            <a:endParaRPr kumimoji="0" lang="fr-FR">
              <a:latin typeface="Tahoma" pitchFamily="34" charset="0"/>
            </a:endParaRP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4343400" y="18288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4419600" y="4648200"/>
            <a:ext cx="485775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% correct syllables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3200400" y="20574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200400" y="4953000"/>
            <a:ext cx="485775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267200" y="4953000"/>
            <a:ext cx="304800" cy="3048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7620000" y="4876800"/>
            <a:ext cx="304800" cy="3048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6705600" y="21336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33792" name="Object 0"/>
          <p:cNvGraphicFramePr>
            <a:graphicFrameLocks noChangeAspect="1"/>
          </p:cNvGraphicFramePr>
          <p:nvPr/>
        </p:nvGraphicFramePr>
        <p:xfrm>
          <a:off x="990600" y="2590800"/>
          <a:ext cx="7391400" cy="2070100"/>
        </p:xfrm>
        <a:graphic>
          <a:graphicData uri="http://schemas.openxmlformats.org/presentationml/2006/ole">
            <p:oleObj spid="_x0000_s5122" name="Feuille de calcul" r:id="rId3" imgW="2210400" imgH="580680" progId="Excel.Sheet.8">
              <p:embed/>
            </p:oleObj>
          </a:graphicData>
        </a:graphic>
      </p:graphicFrame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609600" y="5334000"/>
            <a:ext cx="8153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BE">
                <a:latin typeface="Tahoma" pitchFamily="34" charset="0"/>
              </a:rPr>
              <a:t>Green arrows: age effect – Blue arrows: type effect</a:t>
            </a:r>
          </a:p>
          <a:p>
            <a:pPr>
              <a:spcBef>
                <a:spcPct val="50000"/>
              </a:spcBef>
            </a:pPr>
            <a:r>
              <a:rPr kumimoji="0" lang="fr-BE">
                <a:latin typeface="Tahoma" pitchFamily="34" charset="0"/>
              </a:rPr>
              <a:t>Red circle: interaction age x type</a:t>
            </a:r>
            <a:endParaRPr kumimoji="0" lang="fr-FR">
              <a:latin typeface="Tahoma" pitchFamily="34" charset="0"/>
            </a:endParaRP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7543800" y="21336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Percentage</a:t>
            </a:r>
            <a:r>
              <a:rPr lang="fr-FR" dirty="0" smtClean="0"/>
              <a:t> of consonant correct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lvl="1" indent="-384048">
              <a:buSzPct val="80000"/>
              <a:buFont typeface="Wingdings 2"/>
              <a:buChar char=""/>
            </a:pPr>
            <a:r>
              <a:rPr lang="fr-FR" i="1" dirty="0" err="1" smtClean="0"/>
              <a:t>Automatically</a:t>
            </a:r>
            <a:r>
              <a:rPr lang="fr-FR" i="1" dirty="0" smtClean="0"/>
              <a:t> </a:t>
            </a:r>
            <a:r>
              <a:rPr lang="fr-FR" i="1" dirty="0" err="1" smtClean="0"/>
              <a:t>computed</a:t>
            </a:r>
            <a:r>
              <a:rPr lang="fr-FR" i="1" dirty="0" smtClean="0"/>
              <a:t> (</a:t>
            </a:r>
            <a:r>
              <a:rPr lang="fr-FR" i="1" dirty="0" err="1" smtClean="0"/>
              <a:t>starting</a:t>
            </a:r>
            <a:r>
              <a:rPr lang="fr-FR" i="1" dirty="0" smtClean="0"/>
              <a:t> </a:t>
            </a:r>
            <a:r>
              <a:rPr lang="fr-FR" i="1" dirty="0" err="1" smtClean="0"/>
              <a:t>from</a:t>
            </a:r>
            <a:r>
              <a:rPr lang="fr-FR" i="1" dirty="0" smtClean="0"/>
              <a:t> </a:t>
            </a:r>
            <a:r>
              <a:rPr lang="fr-FR" i="1" dirty="0" err="1" smtClean="0"/>
              <a:t>syllable</a:t>
            </a:r>
            <a:r>
              <a:rPr lang="fr-FR" i="1" dirty="0" smtClean="0"/>
              <a:t> structure)</a:t>
            </a:r>
            <a:r>
              <a:rPr lang="fr-FR" dirty="0" smtClean="0"/>
              <a:t> </a:t>
            </a:r>
          </a:p>
          <a:p>
            <a:pPr marL="704088" lvl="2" indent="-384048">
              <a:buSzPct val="80000"/>
              <a:buFont typeface="Wingdings 2"/>
              <a:buChar char=""/>
            </a:pPr>
            <a:r>
              <a:rPr lang="fr-FR" dirty="0" smtClean="0"/>
              <a:t>PP</a:t>
            </a:r>
            <a:r>
              <a:rPr lang="fr-FR" dirty="0" smtClean="0">
                <a:solidFill>
                  <a:srgbClr val="FFC000"/>
                </a:solidFill>
              </a:rPr>
              <a:t>C</a:t>
            </a:r>
            <a:r>
              <a:rPr lang="fr-FR" dirty="0" smtClean="0"/>
              <a:t> = </a:t>
            </a:r>
            <a:r>
              <a:rPr lang="fr-FR" dirty="0" err="1" smtClean="0"/>
              <a:t>number</a:t>
            </a:r>
            <a:r>
              <a:rPr lang="fr-FR" dirty="0" smtClean="0"/>
              <a:t> of correct </a:t>
            </a:r>
            <a:r>
              <a:rPr lang="fr-FR" dirty="0" smtClean="0">
                <a:solidFill>
                  <a:srgbClr val="FFC000"/>
                </a:solidFill>
              </a:rPr>
              <a:t>consonants</a:t>
            </a:r>
            <a:r>
              <a:rPr lang="fr-FR" dirty="0" smtClean="0"/>
              <a:t> / (</a:t>
            </a:r>
            <a:r>
              <a:rPr lang="fr-FR" dirty="0" err="1" smtClean="0"/>
              <a:t>number</a:t>
            </a:r>
            <a:r>
              <a:rPr lang="fr-FR" dirty="0" smtClean="0"/>
              <a:t> of correct </a:t>
            </a:r>
            <a:r>
              <a:rPr lang="fr-FR" dirty="0" err="1" smtClean="0"/>
              <a:t>target</a:t>
            </a:r>
            <a:r>
              <a:rPr lang="fr-FR" dirty="0" smtClean="0"/>
              <a:t> </a:t>
            </a:r>
            <a:r>
              <a:rPr lang="fr-FR" smtClean="0">
                <a:solidFill>
                  <a:srgbClr val="FFC000"/>
                </a:solidFill>
              </a:rPr>
              <a:t>consonants</a:t>
            </a:r>
            <a:r>
              <a:rPr lang="fr-FR" smtClean="0"/>
              <a:t> +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omitted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C000"/>
                </a:solidFill>
              </a:rPr>
              <a:t>consonants</a:t>
            </a:r>
            <a:r>
              <a:rPr lang="fr-FR" dirty="0" smtClean="0"/>
              <a:t> +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added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C000"/>
                </a:solidFill>
              </a:rPr>
              <a:t>consonants</a:t>
            </a:r>
            <a:r>
              <a:rPr lang="fr-FR" dirty="0" smtClean="0"/>
              <a:t>)</a:t>
            </a:r>
          </a:p>
          <a:p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Potential origins of SLI behaviour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3505200"/>
          </a:xfrm>
        </p:spPr>
        <p:txBody>
          <a:bodyPr/>
          <a:lstStyle/>
          <a:p>
            <a:r>
              <a:rPr lang="en-GB" dirty="0"/>
              <a:t>grammatical deficit</a:t>
            </a:r>
          </a:p>
          <a:p>
            <a:r>
              <a:rPr lang="en-GB" dirty="0"/>
              <a:t>memory deficit</a:t>
            </a:r>
          </a:p>
          <a:p>
            <a:r>
              <a:rPr lang="en-GB" dirty="0"/>
              <a:t>limitation of working capacity</a:t>
            </a:r>
          </a:p>
          <a:p>
            <a:r>
              <a:rPr lang="en-GB" dirty="0"/>
              <a:t>phonology – acoustics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Autofit/>
          </a:bodyPr>
          <a:lstStyle/>
          <a:p>
            <a:r>
              <a:rPr lang="en-GB" sz="3600" dirty="0"/>
              <a:t>Percentage phonemes correct (PPC)</a:t>
            </a:r>
          </a:p>
        </p:txBody>
      </p:sp>
      <p:graphicFrame>
        <p:nvGraphicFramePr>
          <p:cNvPr id="34816" name="Object 0"/>
          <p:cNvGraphicFramePr>
            <a:graphicFrameLocks noChangeAspect="1"/>
          </p:cNvGraphicFramePr>
          <p:nvPr/>
        </p:nvGraphicFramePr>
        <p:xfrm>
          <a:off x="1066800" y="1447800"/>
          <a:ext cx="7010400" cy="3897313"/>
        </p:xfrm>
        <a:graphic>
          <a:graphicData uri="http://schemas.openxmlformats.org/presentationml/2006/ole">
            <p:oleObj spid="_x0000_s6146" name="Graphique" r:id="rId3" imgW="4549680" imgH="2562840" progId="Excel.Sheet.8">
              <p:embed/>
            </p:oleObj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447800" y="5638800"/>
            <a:ext cx="643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fr-BE">
                <a:latin typeface="Tahoma" pitchFamily="34" charset="0"/>
              </a:rPr>
              <a:t>Age effect (p = .0001), type effect (p &lt; .004) </a:t>
            </a:r>
          </a:p>
          <a:p>
            <a:r>
              <a:rPr kumimoji="0" lang="fr-BE">
                <a:latin typeface="Tahoma" pitchFamily="34" charset="0"/>
              </a:rPr>
              <a:t>interaction age x type (p = .02)</a:t>
            </a:r>
            <a:endParaRPr kumimoji="0" lang="fr-FR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447800" y="5638800"/>
            <a:ext cx="6459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fr-BE">
                <a:latin typeface="Tahoma" pitchFamily="34" charset="0"/>
              </a:rPr>
              <a:t>Age effect  (p = .0008), type effect (p = .02), </a:t>
            </a:r>
          </a:p>
          <a:p>
            <a:r>
              <a:rPr kumimoji="0" lang="fr-BE">
                <a:latin typeface="Tahoma" pitchFamily="34" charset="0"/>
              </a:rPr>
              <a:t>no interaction age x type</a:t>
            </a:r>
            <a:endParaRPr kumimoji="0" lang="fr-FR">
              <a:latin typeface="Tahoma" pitchFamily="34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  <a:ln/>
        </p:spPr>
        <p:txBody>
          <a:bodyPr>
            <a:noAutofit/>
          </a:bodyPr>
          <a:lstStyle/>
          <a:p>
            <a:r>
              <a:rPr lang="en-GB" sz="3600" dirty="0"/>
              <a:t>Percentage consonants correct (PCC)</a:t>
            </a:r>
          </a:p>
        </p:txBody>
      </p:sp>
      <p:graphicFrame>
        <p:nvGraphicFramePr>
          <p:cNvPr id="35840" name="Object 0"/>
          <p:cNvGraphicFramePr>
            <a:graphicFrameLocks noChangeAspect="1"/>
          </p:cNvGraphicFramePr>
          <p:nvPr/>
        </p:nvGraphicFramePr>
        <p:xfrm>
          <a:off x="1066800" y="1371600"/>
          <a:ext cx="7162800" cy="3983038"/>
        </p:xfrm>
        <a:graphic>
          <a:graphicData uri="http://schemas.openxmlformats.org/presentationml/2006/ole">
            <p:oleObj spid="_x0000_s7170" name="Graphique" r:id="rId3" imgW="4539960" imgH="25912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dirty="0"/>
              <a:t>Percentage vowels correct (PVC)</a:t>
            </a:r>
          </a:p>
        </p:txBody>
      </p:sp>
      <p:graphicFrame>
        <p:nvGraphicFramePr>
          <p:cNvPr id="36864" name="Object 0"/>
          <p:cNvGraphicFramePr>
            <a:graphicFrameLocks noChangeAspect="1"/>
          </p:cNvGraphicFramePr>
          <p:nvPr/>
        </p:nvGraphicFramePr>
        <p:xfrm>
          <a:off x="990600" y="1295400"/>
          <a:ext cx="7162800" cy="3983038"/>
        </p:xfrm>
        <a:graphic>
          <a:graphicData uri="http://schemas.openxmlformats.org/presentationml/2006/ole">
            <p:oleObj spid="_x0000_s8194" name="Graphique" r:id="rId3" imgW="4559040" imgH="2543760" progId="Excel.Sheet.8">
              <p:embed/>
            </p:oleObj>
          </a:graphicData>
        </a:graphic>
      </p:graphicFrame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447800" y="5638800"/>
            <a:ext cx="6792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fr-BE">
                <a:latin typeface="Tahoma" pitchFamily="34" charset="0"/>
              </a:rPr>
              <a:t>Age effect (p &lt; .0001), type effect (p &lt; .0001),  </a:t>
            </a:r>
          </a:p>
          <a:p>
            <a:r>
              <a:rPr kumimoji="0" lang="fr-BE">
                <a:latin typeface="Tahoma" pitchFamily="34" charset="0"/>
              </a:rPr>
              <a:t>interaction age x type (p = .002)</a:t>
            </a:r>
            <a:endParaRPr kumimoji="0" lang="fr-FR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Utterances </a:t>
            </a:r>
            <a:r>
              <a:rPr lang="en-GB" dirty="0">
                <a:sym typeface="Wingdings" pitchFamily="2" charset="2"/>
              </a:rPr>
              <a:t> age effect only</a:t>
            </a:r>
          </a:p>
          <a:p>
            <a:r>
              <a:rPr lang="en-GB" dirty="0">
                <a:sym typeface="Wingdings" pitchFamily="2" charset="2"/>
              </a:rPr>
              <a:t>Words  all effects</a:t>
            </a:r>
          </a:p>
          <a:p>
            <a:r>
              <a:rPr lang="en-GB" dirty="0"/>
              <a:t>Syllables </a:t>
            </a:r>
            <a:r>
              <a:rPr lang="en-GB" dirty="0">
                <a:sym typeface="Wingdings" pitchFamily="2" charset="2"/>
              </a:rPr>
              <a:t> mostly age effect</a:t>
            </a:r>
          </a:p>
          <a:p>
            <a:r>
              <a:rPr lang="en-GB" dirty="0">
                <a:sym typeface="Wingdings" pitchFamily="2" charset="2"/>
              </a:rPr>
              <a:t>Phonemes  all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33400"/>
            <a:ext cx="7772400" cy="5410200"/>
          </a:xfrm>
        </p:spPr>
        <p:txBody>
          <a:bodyPr/>
          <a:lstStyle/>
          <a:p>
            <a:r>
              <a:rPr lang="en-GB" dirty="0"/>
              <a:t>Special difficulties </a:t>
            </a:r>
            <a:r>
              <a:rPr lang="en-GB" dirty="0">
                <a:sym typeface="Wingdings" pitchFamily="2" charset="2"/>
              </a:rPr>
              <a:t>in phonology for children with SLI</a:t>
            </a:r>
          </a:p>
          <a:p>
            <a:r>
              <a:rPr lang="en-GB" dirty="0">
                <a:sym typeface="Wingdings" pitchFamily="2" charset="2"/>
              </a:rPr>
              <a:t>Results for words </a:t>
            </a:r>
            <a:r>
              <a:rPr lang="en-GB" dirty="0" smtClean="0">
                <a:sym typeface="Wingdings" pitchFamily="2" charset="2"/>
              </a:rPr>
              <a:t>were </a:t>
            </a:r>
            <a:r>
              <a:rPr lang="en-GB" dirty="0">
                <a:sym typeface="Wingdings" pitchFamily="2" charset="2"/>
              </a:rPr>
              <a:t>confirmed by measures on phonemes (and on syllables to a smaller extent)</a:t>
            </a:r>
          </a:p>
          <a:p>
            <a:r>
              <a:rPr lang="en-GB" dirty="0">
                <a:sym typeface="Wingdings" pitchFamily="2" charset="2"/>
              </a:rPr>
              <a:t>Specific result for French children</a:t>
            </a:r>
          </a:p>
          <a:p>
            <a:pPr lvl="1"/>
            <a:r>
              <a:rPr lang="en-GB" dirty="0">
                <a:sym typeface="Wingdings" pitchFamily="2" charset="2"/>
              </a:rPr>
              <a:t>deficit </a:t>
            </a:r>
            <a:r>
              <a:rPr lang="en-GB" dirty="0" smtClean="0">
                <a:sym typeface="Wingdings" pitchFamily="2" charset="2"/>
              </a:rPr>
              <a:t>on </a:t>
            </a:r>
            <a:r>
              <a:rPr lang="en-GB" dirty="0">
                <a:sym typeface="Wingdings" pitchFamily="2" charset="2"/>
              </a:rPr>
              <a:t>syllable </a:t>
            </a:r>
            <a:r>
              <a:rPr lang="en-GB" dirty="0" smtClean="0">
                <a:sym typeface="Wingdings" pitchFamily="2" charset="2"/>
              </a:rPr>
              <a:t>structure was </a:t>
            </a:r>
            <a:r>
              <a:rPr lang="en-GB" dirty="0">
                <a:sym typeface="Wingdings" pitchFamily="2" charset="2"/>
              </a:rPr>
              <a:t>not important</a:t>
            </a:r>
          </a:p>
          <a:p>
            <a:pPr lvl="1"/>
            <a:r>
              <a:rPr lang="en-GB" dirty="0">
                <a:sym typeface="Wingdings" pitchFamily="2" charset="2"/>
              </a:rPr>
              <a:t>deficit for vowels as </a:t>
            </a:r>
            <a:r>
              <a:rPr lang="en-GB" dirty="0" smtClean="0">
                <a:sym typeface="Wingdings" pitchFamily="2" charset="2"/>
              </a:rPr>
              <a:t>well as </a:t>
            </a:r>
            <a:r>
              <a:rPr lang="en-GB" dirty="0">
                <a:sym typeface="Wingdings" pitchFamily="2" charset="2"/>
              </a:rPr>
              <a:t>deficit for </a:t>
            </a:r>
            <a:r>
              <a:rPr lang="en-GB" dirty="0" smtClean="0">
                <a:sym typeface="Wingdings" pitchFamily="2" charset="2"/>
              </a:rPr>
              <a:t>consonants</a:t>
            </a:r>
            <a:endParaRPr lang="en-GB" dirty="0">
              <a:sym typeface="Wingdings" pitchFamily="2" charset="2"/>
            </a:endParaRPr>
          </a:p>
          <a:p>
            <a:endParaRPr lang="en-GB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Developmental effect?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</a:t>
            </a:r>
            <a:r>
              <a:rPr lang="en-GB" dirty="0" smtClean="0"/>
              <a:t>was </a:t>
            </a:r>
            <a:r>
              <a:rPr lang="en-GB" dirty="0"/>
              <a:t>no difference between the two groups of younger children</a:t>
            </a:r>
          </a:p>
          <a:p>
            <a:r>
              <a:rPr lang="en-GB" dirty="0"/>
              <a:t>There </a:t>
            </a:r>
            <a:r>
              <a:rPr lang="en-GB" dirty="0" smtClean="0"/>
              <a:t>was an </a:t>
            </a:r>
            <a:r>
              <a:rPr lang="en-GB" dirty="0"/>
              <a:t>important difference between the two groups of older children</a:t>
            </a:r>
          </a:p>
          <a:p>
            <a:pPr lvl="3"/>
            <a:r>
              <a:rPr lang="en-GB" i="1" dirty="0"/>
              <a:t>Note: this </a:t>
            </a:r>
            <a:r>
              <a:rPr lang="en-GB" i="1" dirty="0" smtClean="0"/>
              <a:t>was </a:t>
            </a:r>
            <a:r>
              <a:rPr lang="en-GB" i="1" dirty="0"/>
              <a:t>not a developmental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257800"/>
          </a:xfrm>
        </p:spPr>
        <p:txBody>
          <a:bodyPr/>
          <a:lstStyle/>
          <a:p>
            <a:r>
              <a:rPr lang="en-GB" dirty="0"/>
              <a:t>Children with SLI seem to develop phonological competence </a:t>
            </a:r>
            <a:r>
              <a:rPr lang="en-GB" dirty="0" smtClean="0"/>
              <a:t>slower </a:t>
            </a:r>
            <a:r>
              <a:rPr lang="en-GB" dirty="0"/>
              <a:t>than control children</a:t>
            </a:r>
          </a:p>
          <a:p>
            <a:r>
              <a:rPr lang="en-GB" dirty="0"/>
              <a:t>They appear as if they are stuck at a low level of phonological competence</a:t>
            </a:r>
          </a:p>
          <a:p>
            <a:endParaRPr lang="en-GB" dirty="0"/>
          </a:p>
          <a:p>
            <a:r>
              <a:rPr lang="en-GB" dirty="0"/>
              <a:t>A consequence is that children with SLI </a:t>
            </a:r>
            <a:r>
              <a:rPr lang="en-GB" dirty="0" smtClean="0"/>
              <a:t>may have </a:t>
            </a:r>
            <a:r>
              <a:rPr lang="en-GB" dirty="0"/>
              <a:t>more problems when it becomes necessary to segment words into syntactic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Follow up on the previous study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/>
              <a:t>To </a:t>
            </a:r>
            <a:r>
              <a:rPr lang="en-GB" sz="2800" dirty="0"/>
              <a:t>understand the nature of the children’s problems and to test phonologically-based theories </a:t>
            </a:r>
            <a:r>
              <a:rPr lang="en-GB" sz="2800" dirty="0">
                <a:sym typeface="Wingdings" pitchFamily="2" charset="2"/>
              </a:rPr>
              <a:t> it is necessary to test the interplay between phonology and </a:t>
            </a:r>
            <a:r>
              <a:rPr lang="en-GB" sz="2800" dirty="0" smtClean="0">
                <a:sym typeface="Wingdings" pitchFamily="2" charset="2"/>
              </a:rPr>
              <a:t>syntax</a:t>
            </a:r>
          </a:p>
          <a:p>
            <a:r>
              <a:rPr lang="en-GB" dirty="0" smtClean="0"/>
              <a:t>not only verbs (most theories – esp. grammatical – are tailored to the difficulties of children with SLI with the verbs)</a:t>
            </a:r>
          </a:p>
          <a:p>
            <a:r>
              <a:rPr lang="en-GB" dirty="0" smtClean="0">
                <a:sym typeface="Wingdings" pitchFamily="2" charset="2"/>
              </a:rPr>
              <a:t></a:t>
            </a:r>
            <a:r>
              <a:rPr lang="en-GB" dirty="0" smtClean="0"/>
              <a:t> evaluate phonology and syntax for all word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>
            <a:normAutofit/>
          </a:bodyPr>
          <a:lstStyle/>
          <a:p>
            <a:r>
              <a:rPr lang="en-GB" dirty="0" smtClean="0"/>
              <a:t>Complexity as a factor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2000240"/>
            <a:ext cx="7772400" cy="340519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Does complexity (phonology and syntax) account for children difficulties?</a:t>
            </a:r>
          </a:p>
          <a:p>
            <a:endParaRPr lang="en-GB" dirty="0" smtClean="0"/>
          </a:p>
          <a:p>
            <a:r>
              <a:rPr lang="en-GB" dirty="0" smtClean="0"/>
              <a:t>Organisation of the current student</a:t>
            </a:r>
          </a:p>
          <a:p>
            <a:pPr lvl="1"/>
            <a:r>
              <a:rPr lang="en-GB" dirty="0" smtClean="0"/>
              <a:t>Evaluate (theoretical) </a:t>
            </a:r>
            <a:r>
              <a:rPr lang="en-GB" baseline="0" dirty="0" smtClean="0"/>
              <a:t>complexity for all syntactic categories</a:t>
            </a:r>
          </a:p>
          <a:p>
            <a:pPr lvl="1"/>
            <a:r>
              <a:rPr lang="en-GB" dirty="0" smtClean="0"/>
              <a:t>Measure performances for all categories</a:t>
            </a:r>
          </a:p>
          <a:p>
            <a:pPr lvl="1"/>
            <a:r>
              <a:rPr lang="en-GB" dirty="0" smtClean="0"/>
              <a:t>Compare theoretical complexity and children’s performances</a:t>
            </a:r>
          </a:p>
          <a:p>
            <a:pPr>
              <a:lnSpc>
                <a:spcPct val="90000"/>
              </a:lnSpc>
            </a:pPr>
            <a:endParaRPr lang="en-GB" sz="2800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Check whether results in phonology are correlated with results in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Phonological </a:t>
            </a:r>
            <a:r>
              <a:rPr lang="en-GB" sz="4000" dirty="0"/>
              <a:t>complexity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Data was computed for this study using the database ‘</a:t>
            </a:r>
            <a:r>
              <a:rPr lang="en-GB" sz="2400" dirty="0" err="1"/>
              <a:t>Lexique</a:t>
            </a:r>
            <a:r>
              <a:rPr lang="en-GB" sz="2400" dirty="0"/>
              <a:t>’ and </a:t>
            </a:r>
            <a:r>
              <a:rPr lang="en-GB" sz="2400" dirty="0" smtClean="0"/>
              <a:t>work </a:t>
            </a:r>
            <a:r>
              <a:rPr lang="en-GB" sz="2400" dirty="0"/>
              <a:t>about syllable complexity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‘</a:t>
            </a:r>
            <a:r>
              <a:rPr lang="en-GB" sz="2400" dirty="0" err="1"/>
              <a:t>Lexique</a:t>
            </a:r>
            <a:r>
              <a:rPr lang="en-GB" sz="2400" dirty="0"/>
              <a:t>’ database was limited to words attested in child directed speech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Complexity was automatically computed for each word and average complexity was computed for each syntactic </a:t>
            </a:r>
            <a:r>
              <a:rPr lang="en-GB" sz="2400" dirty="0" smtClean="0"/>
              <a:t>category (using </a:t>
            </a:r>
            <a:r>
              <a:rPr lang="en-GB" sz="2400" dirty="0" err="1" smtClean="0"/>
              <a:t>Paradis</a:t>
            </a:r>
            <a:r>
              <a:rPr lang="en-GB" sz="2400" dirty="0" smtClean="0"/>
              <a:t> &amp; </a:t>
            </a:r>
            <a:r>
              <a:rPr lang="en-GB" sz="2400" dirty="0" err="1" smtClean="0"/>
              <a:t>Beland</a:t>
            </a:r>
            <a:r>
              <a:rPr lang="en-GB" sz="2400" dirty="0" smtClean="0"/>
              <a:t> (2002) work about syllabic complexity)</a:t>
            </a:r>
            <a:endParaRPr lang="en-GB" sz="2400" dirty="0"/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>
                <a:solidFill>
                  <a:schemeClr val="tx2"/>
                </a:solidFill>
                <a:cs typeface="Times New Roman" charset="0"/>
              </a:rPr>
              <a:t>1.21 determiners, 1.21 subject pronouns,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>
                <a:solidFill>
                  <a:srgbClr val="FFFF00"/>
                </a:solidFill>
                <a:cs typeface="Times New Roman" charset="0"/>
              </a:rPr>
              <a:t>1.92 strong pronouns, 1.99 prepositions, 2.21 auxiliaries</a:t>
            </a:r>
            <a:r>
              <a:rPr lang="en-GB" sz="2400" dirty="0">
                <a:solidFill>
                  <a:schemeClr val="accent2"/>
                </a:solidFill>
                <a:cs typeface="Times New Roman" charset="0"/>
              </a:rPr>
              <a:t>,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>
                <a:solidFill>
                  <a:srgbClr val="00B0F0"/>
                </a:solidFill>
                <a:cs typeface="Times New Roman" charset="0"/>
              </a:rPr>
              <a:t>2.57 adverbs, 2.61 nouns, 2.66 unmarked verbs,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>
                <a:solidFill>
                  <a:srgbClr val="FF00FF"/>
                </a:solidFill>
                <a:cs typeface="Times New Roman" charset="0"/>
              </a:rPr>
              <a:t>3.03 marked verbs</a:t>
            </a:r>
          </a:p>
          <a:p>
            <a:pPr>
              <a:lnSpc>
                <a:spcPct val="90000"/>
              </a:lnSpc>
            </a:pPr>
            <a:endParaRPr lang="en-GB" sz="2400" dirty="0">
              <a:solidFill>
                <a:srgbClr val="CC33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sz="2800" b="1" u="sng" dirty="0">
                <a:solidFill>
                  <a:schemeClr val="accent1"/>
                </a:solidFill>
              </a:rPr>
              <a:t>Four types of syntactic categories for phonological complexity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GB"/>
              <a:t>Evidence for phonological deficit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en-GB" sz="2800"/>
              <a:t>phonological delay when children are compared with age-matched control children (Stoel-Gammon, 1989; Paul &amp; Jennings, 1992 ; Rescorla &amp; Ratner, 1996)</a:t>
            </a:r>
          </a:p>
          <a:p>
            <a:r>
              <a:rPr lang="en-GB" sz="2800"/>
              <a:t>productions are quantatively different but qualitatively similar</a:t>
            </a:r>
          </a:p>
          <a:p>
            <a:r>
              <a:rPr lang="en-GB" sz="2800"/>
              <a:t>productions are similar to young children’s productions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Autofit/>
          </a:bodyPr>
          <a:lstStyle/>
          <a:p>
            <a:pPr algn="ctr"/>
            <a:r>
              <a:rPr lang="fr-FR" sz="3200" dirty="0" err="1" smtClean="0"/>
              <a:t>Syntactic</a:t>
            </a:r>
            <a:r>
              <a:rPr lang="fr-FR" sz="3200" dirty="0" smtClean="0"/>
              <a:t> </a:t>
            </a:r>
            <a:r>
              <a:rPr lang="fr-FR" sz="3200" dirty="0" err="1" smtClean="0"/>
              <a:t>complexity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58176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4000528"/>
                <a:gridCol w="1500198"/>
                <a:gridCol w="118581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Feature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Number </a:t>
                      </a: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of</a:t>
                      </a:r>
                    </a:p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features 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Value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Adverb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Auxiliary verb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Tense, number(1/2), person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Determiner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Gender, number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Noun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None (number and gender for some nouns)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Preposition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Strong pronoun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Gender, person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Subject pronoun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Gender, person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Unmarked verb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Tense (non-pronounced), number (1/2)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Marked verb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Tense (pronounced), number(1/2)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09600"/>
          </a:xfrm>
        </p:spPr>
        <p:txBody>
          <a:bodyPr/>
          <a:lstStyle/>
          <a:p>
            <a:pPr algn="ctr"/>
            <a:r>
              <a:rPr lang="en-GB" sz="3200" dirty="0" smtClean="0"/>
              <a:t>Complexity for phonology and syntax</a:t>
            </a:r>
            <a:endParaRPr lang="en-GB" sz="3200" dirty="0"/>
          </a:p>
        </p:txBody>
      </p:sp>
      <p:graphicFrame>
        <p:nvGraphicFramePr>
          <p:cNvPr id="10327" name="Group 87"/>
          <p:cNvGraphicFramePr>
            <a:graphicFrameLocks noGrp="1"/>
          </p:cNvGraphicFramePr>
          <p:nvPr/>
        </p:nvGraphicFramePr>
        <p:xfrm>
          <a:off x="1928794" y="785794"/>
          <a:ext cx="4260850" cy="4872040"/>
        </p:xfrm>
        <a:graphic>
          <a:graphicData uri="http://schemas.openxmlformats.org/drawingml/2006/table">
            <a:tbl>
              <a:tblPr/>
              <a:tblGrid>
                <a:gridCol w="1997075"/>
                <a:gridCol w="1057275"/>
                <a:gridCol w="1206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phono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cpx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syntactic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cpx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adverb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determiner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preposition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strong pronoun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subject pronoun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marked 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auxiliary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unmarked 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304800" y="5867400"/>
            <a:ext cx="7391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FF00"/>
                </a:solidFill>
              </a:rPr>
              <a:t>unmarked verb = present tense (1s, 2s, 3s, 3p) + imperative 2s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FF00"/>
                </a:solidFill>
              </a:rPr>
              <a:t>marked verb = mostly inf. and pp. (+ all other forms)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GB" dirty="0"/>
              <a:t>Methodology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GB" sz="4000" b="1" dirty="0">
                <a:solidFill>
                  <a:schemeClr val="accent1"/>
                </a:solidFill>
              </a:rPr>
              <a:t>Participants</a:t>
            </a:r>
          </a:p>
          <a:p>
            <a:pPr lvl="1"/>
            <a:r>
              <a:rPr lang="en-GB" sz="3600" dirty="0"/>
              <a:t>24 French-speaking children</a:t>
            </a:r>
          </a:p>
          <a:p>
            <a:pPr lvl="2"/>
            <a:r>
              <a:rPr lang="en-GB" sz="3200" dirty="0"/>
              <a:t>12 children with SLI (mean age: 7;7 </a:t>
            </a:r>
            <a:r>
              <a:rPr lang="en-GB" sz="3200" dirty="0" err="1"/>
              <a:t>ans</a:t>
            </a:r>
            <a:r>
              <a:rPr lang="en-GB" sz="3200" dirty="0"/>
              <a:t>, MLU: 3.82)</a:t>
            </a:r>
          </a:p>
          <a:p>
            <a:pPr lvl="2"/>
            <a:r>
              <a:rPr lang="en-GB" sz="3200" dirty="0"/>
              <a:t>12 control children (mean age: 4;0, MLU: 3.70)</a:t>
            </a:r>
          </a:p>
          <a:p>
            <a:pPr lvl="1"/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 sz="4800" b="1" dirty="0">
                <a:solidFill>
                  <a:schemeClr val="accent1"/>
                </a:solidFill>
              </a:rPr>
              <a:t> Task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dirty="0"/>
              <a:t>spontaneous language production (semi-directed questions and answers)</a:t>
            </a:r>
          </a:p>
          <a:p>
            <a:pPr lvl="1"/>
            <a:r>
              <a:rPr lang="en-GB" dirty="0"/>
              <a:t>phonological transcription (CHAT)</a:t>
            </a:r>
          </a:p>
          <a:p>
            <a:pPr lvl="1"/>
            <a:r>
              <a:rPr lang="en-GB" dirty="0" err="1"/>
              <a:t>morphosyntactic</a:t>
            </a:r>
            <a:r>
              <a:rPr lang="en-GB" dirty="0"/>
              <a:t> tagging (CLAN, MOR &amp; POST)</a:t>
            </a:r>
          </a:p>
          <a:p>
            <a:pPr lvl="2"/>
            <a:r>
              <a:rPr lang="en-GB" dirty="0"/>
              <a:t>3052 utterances (1474 SLI ; 1578 Ctrl)</a:t>
            </a:r>
          </a:p>
          <a:p>
            <a:pPr lvl="2"/>
            <a:r>
              <a:rPr lang="en-GB" dirty="0"/>
              <a:t>11702 words (5606 SLI ; 6096 Ctrl)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 dirty="0"/>
              <a:t>Example of transcription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*CHI:	</a:t>
            </a:r>
            <a:r>
              <a:rPr lang="en-GB" sz="2800" dirty="0" err="1">
                <a:latin typeface="Gill Sans MT" pitchFamily="34" charset="0"/>
              </a:rPr>
              <a:t>sait</a:t>
            </a:r>
            <a:r>
              <a:rPr lang="en-GB" sz="2800" dirty="0">
                <a:latin typeface="Gill Sans MT" pitchFamily="34" charset="0"/>
              </a:rPr>
              <a:t> pas </a:t>
            </a:r>
            <a:r>
              <a:rPr lang="en-GB" sz="2800" dirty="0" err="1">
                <a:latin typeface="Gill Sans MT" pitchFamily="34" charset="0"/>
              </a:rPr>
              <a:t>nager</a:t>
            </a:r>
            <a:r>
              <a:rPr lang="en-GB" sz="2800" dirty="0">
                <a:latin typeface="Gill Sans MT" pitchFamily="34" charset="0"/>
              </a:rPr>
              <a:t> (cannot swim)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%</a:t>
            </a:r>
            <a:r>
              <a:rPr lang="en-GB" sz="2800" dirty="0" err="1">
                <a:latin typeface="Gill Sans MT" pitchFamily="34" charset="0"/>
              </a:rPr>
              <a:t>pho</a:t>
            </a:r>
            <a:r>
              <a:rPr lang="en-GB" sz="2800" dirty="0">
                <a:latin typeface="Gill Sans MT" pitchFamily="34" charset="0"/>
              </a:rPr>
              <a:t>: </a:t>
            </a:r>
            <a:r>
              <a:rPr lang="en-GB" sz="2800" dirty="0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se pa</a:t>
            </a:r>
            <a:r>
              <a:rPr lang="en-GB" sz="2800" dirty="0">
                <a:solidFill>
                  <a:schemeClr val="bg1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laʒe</a:t>
            </a:r>
            <a:r>
              <a:rPr lang="en-GB" sz="2800" dirty="0">
                <a:latin typeface="Gill Sans MT" pitchFamily="34" charset="0"/>
                <a:cs typeface="Times New Roman" charset="0"/>
              </a:rPr>
              <a:t> </a:t>
            </a:r>
            <a:r>
              <a:rPr lang="en-GB" sz="2800" dirty="0">
                <a:latin typeface="Gill Sans MT" pitchFamily="34" charset="0"/>
              </a:rPr>
              <a:t>(child phonology)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%mod: </a:t>
            </a:r>
            <a:r>
              <a:rPr lang="en-GB" sz="2800" dirty="0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se pa </a:t>
            </a:r>
            <a:r>
              <a:rPr lang="en-GB" sz="2800" dirty="0" err="1">
                <a:solidFill>
                  <a:srgbClr val="FFC000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GB" sz="2800" dirty="0" err="1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aʒe</a:t>
            </a:r>
            <a:r>
              <a:rPr lang="en-GB" sz="2800" dirty="0">
                <a:latin typeface="Gill Sans MT" pitchFamily="34" charset="0"/>
                <a:cs typeface="Times New Roman" charset="0"/>
              </a:rPr>
              <a:t> </a:t>
            </a:r>
            <a:r>
              <a:rPr lang="en-GB" sz="2800" dirty="0">
                <a:latin typeface="Gill Sans MT" pitchFamily="34" charset="0"/>
              </a:rPr>
              <a:t>(adult phonological target)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sz="2800" dirty="0">
                <a:latin typeface="Gill Sans MT" pitchFamily="34" charset="0"/>
              </a:rPr>
              <a:t>%</a:t>
            </a:r>
            <a:r>
              <a:rPr lang="en-GB" sz="2800" dirty="0" err="1">
                <a:latin typeface="Gill Sans MT" pitchFamily="34" charset="0"/>
              </a:rPr>
              <a:t>mds</a:t>
            </a:r>
            <a:r>
              <a:rPr lang="en-GB" sz="2800" dirty="0">
                <a:latin typeface="Gill Sans MT" pitchFamily="34" charset="0"/>
              </a:rPr>
              <a:t>:</a:t>
            </a:r>
            <a:r>
              <a:rPr lang="en-GB" sz="28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2800" dirty="0" err="1">
                <a:solidFill>
                  <a:srgbClr val="33CC33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il</a:t>
            </a:r>
            <a:r>
              <a:rPr lang="en-GB" sz="2800" dirty="0">
                <a:solidFill>
                  <a:schemeClr val="bg1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se pa </a:t>
            </a:r>
            <a:r>
              <a:rPr lang="en-GB" sz="2800" dirty="0" err="1"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naʒe</a:t>
            </a:r>
            <a:r>
              <a:rPr lang="en-GB" sz="2800" dirty="0">
                <a:latin typeface="Gill Sans MT" pitchFamily="34" charset="0"/>
              </a:rPr>
              <a:t> </a:t>
            </a:r>
            <a:r>
              <a:rPr lang="en-GB" sz="2800" dirty="0">
                <a:latin typeface="Gill Sans MT" pitchFamily="34" charset="0"/>
                <a:cs typeface="Times New Roman" charset="0"/>
              </a:rPr>
              <a:t> </a:t>
            </a:r>
            <a:r>
              <a:rPr lang="en-GB" sz="2800" dirty="0">
                <a:latin typeface="Gill Sans MT" pitchFamily="34" charset="0"/>
              </a:rPr>
              <a:t>(adult target with syntactic correction)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GB" sz="2800" dirty="0">
              <a:latin typeface="Gill Sans MT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dirty="0">
                <a:latin typeface="Gill Sans MT" pitchFamily="34" charset="0"/>
              </a:rPr>
              <a:t>				</a:t>
            </a:r>
            <a:r>
              <a:rPr lang="en-GB" sz="2800" dirty="0">
                <a:solidFill>
                  <a:srgbClr val="FF9900"/>
                </a:solidFill>
                <a:latin typeface="Gill Sans MT" pitchFamily="34" charset="0"/>
              </a:rPr>
              <a:t>Phonological errors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dirty="0">
                <a:latin typeface="Gill Sans MT" pitchFamily="34" charset="0"/>
              </a:rPr>
              <a:t>				</a:t>
            </a:r>
            <a:r>
              <a:rPr lang="en-GB" sz="2800" dirty="0">
                <a:solidFill>
                  <a:srgbClr val="33CC33"/>
                </a:solidFill>
                <a:latin typeface="Gill Sans MT" pitchFamily="34" charset="0"/>
              </a:rPr>
              <a:t>Syntactic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fr-FR" sz="2800" dirty="0" err="1" smtClean="0"/>
              <a:t>Morphosyntactic</a:t>
            </a:r>
            <a:r>
              <a:rPr lang="fr-FR" sz="2800" dirty="0" smtClean="0"/>
              <a:t> line </a:t>
            </a:r>
            <a:r>
              <a:rPr lang="fr-FR" sz="2800" dirty="0" err="1" smtClean="0"/>
              <a:t>was</a:t>
            </a:r>
            <a:r>
              <a:rPr lang="fr-FR" sz="2800" dirty="0" smtClean="0"/>
              <a:t> </a:t>
            </a:r>
            <a:r>
              <a:rPr lang="fr-FR" sz="2800" dirty="0" err="1" smtClean="0"/>
              <a:t>added</a:t>
            </a:r>
            <a:r>
              <a:rPr lang="fr-FR" sz="2800" dirty="0" smtClean="0"/>
              <a:t> </a:t>
            </a:r>
            <a:r>
              <a:rPr lang="fr-FR" sz="2800" dirty="0" err="1" smtClean="0"/>
              <a:t>automatically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572164"/>
          </a:xfrm>
        </p:spPr>
        <p:txBody>
          <a:bodyPr>
            <a:normAutofit fontScale="85000" lnSpcReduction="20000"/>
          </a:bodyPr>
          <a:lstStyle/>
          <a:p>
            <a:r>
              <a:rPr lang="fr-FR" sz="1800" dirty="0" smtClean="0">
                <a:solidFill>
                  <a:srgbClr val="FFFF00"/>
                </a:solidFill>
              </a:rPr>
              <a:t>*CHI:	</a:t>
            </a:r>
            <a:r>
              <a:rPr lang="fr-FR" sz="1800" dirty="0" err="1" smtClean="0">
                <a:solidFill>
                  <a:srgbClr val="FFFF00"/>
                </a:solidFill>
              </a:rPr>
              <a:t>wah</a:t>
            </a:r>
            <a:r>
              <a:rPr lang="fr-FR" sz="1800" dirty="0" smtClean="0">
                <a:solidFill>
                  <a:srgbClr val="FFFF00"/>
                </a:solidFill>
              </a:rPr>
              <a:t>@i (.) un (.) grand (.) arbre avec (..) les trucs 	comme+ça .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mor</a:t>
            </a:r>
            <a:r>
              <a:rPr lang="fr-FR" sz="1800" dirty="0" smtClean="0"/>
              <a:t>:	</a:t>
            </a:r>
            <a:r>
              <a:rPr lang="fr-FR" sz="1800" dirty="0" err="1" smtClean="0"/>
              <a:t>co</a:t>
            </a:r>
            <a:r>
              <a:rPr lang="fr-FR" sz="1800" dirty="0" smtClean="0"/>
              <a:t>|</a:t>
            </a:r>
            <a:r>
              <a:rPr lang="fr-FR" sz="1800" dirty="0" err="1" smtClean="0"/>
              <a:t>wah</a:t>
            </a:r>
            <a:r>
              <a:rPr lang="fr-FR" sz="1800" dirty="0" smtClean="0"/>
              <a:t>@i </a:t>
            </a:r>
            <a:r>
              <a:rPr lang="fr-FR" sz="1800" dirty="0" err="1" smtClean="0"/>
              <a:t>det</a:t>
            </a:r>
            <a:r>
              <a:rPr lang="fr-FR" sz="1800" dirty="0" smtClean="0"/>
              <a:t>|un </a:t>
            </a:r>
            <a:r>
              <a:rPr lang="fr-FR" sz="1800" dirty="0" err="1" smtClean="0"/>
              <a:t>adj</a:t>
            </a:r>
            <a:r>
              <a:rPr lang="fr-FR" sz="1800" dirty="0" smtClean="0"/>
              <a:t>|grand </a:t>
            </a:r>
            <a:r>
              <a:rPr lang="fr-FR" sz="1800" dirty="0" err="1" smtClean="0"/>
              <a:t>n|arbre</a:t>
            </a:r>
            <a:r>
              <a:rPr lang="fr-FR" sz="1800" dirty="0" smtClean="0"/>
              <a:t> </a:t>
            </a:r>
            <a:r>
              <a:rPr lang="fr-FR" sz="1800" dirty="0" err="1" smtClean="0"/>
              <a:t>prep</a:t>
            </a:r>
            <a:r>
              <a:rPr lang="fr-FR" sz="1800" dirty="0" smtClean="0"/>
              <a:t>|avec </a:t>
            </a:r>
            <a:r>
              <a:rPr lang="fr-FR" sz="1800" dirty="0" err="1" smtClean="0"/>
              <a:t>det</a:t>
            </a:r>
            <a:r>
              <a:rPr lang="fr-FR" sz="1800" dirty="0" smtClean="0"/>
              <a:t>|les 	</a:t>
            </a:r>
            <a:r>
              <a:rPr lang="fr-FR" sz="1800" dirty="0" err="1" smtClean="0"/>
              <a:t>n|truc</a:t>
            </a:r>
            <a:r>
              <a:rPr lang="fr-FR" sz="1800" dirty="0" smtClean="0"/>
              <a:t> </a:t>
            </a:r>
            <a:r>
              <a:rPr lang="fr-FR" sz="1800" dirty="0" err="1" smtClean="0"/>
              <a:t>adv</a:t>
            </a:r>
            <a:r>
              <a:rPr lang="fr-FR" sz="1800" dirty="0" smtClean="0"/>
              <a:t>|comme+ça .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pho</a:t>
            </a:r>
            <a:r>
              <a:rPr lang="fr-FR" sz="1800" dirty="0" smtClean="0"/>
              <a:t>:	</a:t>
            </a:r>
            <a:r>
              <a:rPr lang="fr-FR" sz="1800" dirty="0" err="1" smtClean="0"/>
              <a:t>wa</a:t>
            </a:r>
            <a:r>
              <a:rPr lang="fr-FR" sz="1800" dirty="0" smtClean="0"/>
              <a:t>: (.) 9~ (.) </a:t>
            </a:r>
            <a:r>
              <a:rPr lang="fr-FR" sz="1800" dirty="0" err="1" smtClean="0"/>
              <a:t>gRa</a:t>
            </a:r>
            <a:r>
              <a:rPr lang="fr-FR" sz="1800" dirty="0" smtClean="0"/>
              <a:t>~ (.) da </a:t>
            </a:r>
            <a:r>
              <a:rPr lang="fr-FR" sz="1800" dirty="0" err="1" smtClean="0"/>
              <a:t>aEk</a:t>
            </a:r>
            <a:r>
              <a:rPr lang="fr-FR" sz="1800" dirty="0" smtClean="0"/>
              <a:t> (..) </a:t>
            </a:r>
            <a:r>
              <a:rPr lang="fr-FR" sz="1800" dirty="0" err="1" smtClean="0"/>
              <a:t>lE</a:t>
            </a:r>
            <a:r>
              <a:rPr lang="fr-FR" sz="1800" dirty="0" smtClean="0"/>
              <a:t> </a:t>
            </a:r>
            <a:r>
              <a:rPr lang="fr-FR" sz="1800" dirty="0" err="1" smtClean="0"/>
              <a:t>Ry</a:t>
            </a:r>
            <a:r>
              <a:rPr lang="fr-FR" sz="1800" dirty="0" smtClean="0"/>
              <a:t> </a:t>
            </a:r>
            <a:r>
              <a:rPr lang="fr-FR" sz="1800" dirty="0" err="1" smtClean="0"/>
              <a:t>gOmza</a:t>
            </a:r>
            <a:endParaRPr lang="fr-FR" sz="1800" dirty="0" smtClean="0"/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mod</a:t>
            </a:r>
            <a:r>
              <a:rPr lang="fr-FR" sz="1800" dirty="0" smtClean="0"/>
              <a:t>:	</a:t>
            </a:r>
            <a:r>
              <a:rPr lang="fr-FR" sz="1800" dirty="0" err="1" smtClean="0"/>
              <a:t>wa</a:t>
            </a:r>
            <a:r>
              <a:rPr lang="fr-FR" sz="1800" dirty="0" smtClean="0"/>
              <a:t>: (.) 9~ (.) </a:t>
            </a:r>
            <a:r>
              <a:rPr lang="fr-FR" sz="1800" dirty="0" err="1" smtClean="0"/>
              <a:t>gRa</a:t>
            </a:r>
            <a:r>
              <a:rPr lang="fr-FR" sz="1800" dirty="0" smtClean="0"/>
              <a:t>~ (.) </a:t>
            </a:r>
            <a:r>
              <a:rPr lang="fr-FR" sz="1800" dirty="0" err="1" smtClean="0"/>
              <a:t>aRbR</a:t>
            </a:r>
            <a:r>
              <a:rPr lang="fr-FR" sz="1800" dirty="0" smtClean="0"/>
              <a:t> </a:t>
            </a:r>
            <a:r>
              <a:rPr lang="fr-FR" sz="1800" dirty="0" err="1" smtClean="0"/>
              <a:t>avEk</a:t>
            </a:r>
            <a:r>
              <a:rPr lang="fr-FR" sz="1800" dirty="0" smtClean="0"/>
              <a:t> (..) </a:t>
            </a:r>
            <a:r>
              <a:rPr lang="fr-FR" sz="1800" dirty="0" err="1" smtClean="0"/>
              <a:t>lE</a:t>
            </a:r>
            <a:r>
              <a:rPr lang="fr-FR" sz="1800" dirty="0" smtClean="0"/>
              <a:t> </a:t>
            </a:r>
            <a:r>
              <a:rPr lang="fr-FR" sz="1800" dirty="0" err="1" smtClean="0"/>
              <a:t>tRyk</a:t>
            </a:r>
            <a:r>
              <a:rPr lang="fr-FR" sz="1800" dirty="0" smtClean="0"/>
              <a:t> </a:t>
            </a:r>
            <a:r>
              <a:rPr lang="fr-FR" sz="1800" dirty="0" err="1" smtClean="0"/>
              <a:t>komsa</a:t>
            </a:r>
            <a:endParaRPr lang="fr-FR" sz="1800" dirty="0" smtClean="0"/>
          </a:p>
          <a:p>
            <a:r>
              <a:rPr lang="fr-FR" sz="1800" dirty="0" smtClean="0">
                <a:solidFill>
                  <a:srgbClr val="00B0F0"/>
                </a:solidFill>
              </a:rPr>
              <a:t>%mds:	</a:t>
            </a:r>
            <a:r>
              <a:rPr lang="fr-FR" sz="1800" dirty="0" err="1" smtClean="0">
                <a:solidFill>
                  <a:srgbClr val="00B0F0"/>
                </a:solidFill>
              </a:rPr>
              <a:t>wa</a:t>
            </a:r>
            <a:r>
              <a:rPr lang="fr-FR" sz="1800" dirty="0" smtClean="0">
                <a:solidFill>
                  <a:srgbClr val="00B0F0"/>
                </a:solidFill>
              </a:rPr>
              <a:t>: (.) 9~ (.) </a:t>
            </a:r>
            <a:r>
              <a:rPr lang="fr-FR" sz="1800" dirty="0" err="1" smtClean="0">
                <a:solidFill>
                  <a:srgbClr val="00B0F0"/>
                </a:solidFill>
              </a:rPr>
              <a:t>gRa</a:t>
            </a:r>
            <a:r>
              <a:rPr lang="fr-FR" sz="1800" dirty="0" smtClean="0">
                <a:solidFill>
                  <a:srgbClr val="00B0F0"/>
                </a:solidFill>
              </a:rPr>
              <a:t>~ (.) </a:t>
            </a:r>
            <a:r>
              <a:rPr lang="fr-FR" sz="1800" dirty="0" err="1" smtClean="0">
                <a:solidFill>
                  <a:srgbClr val="00B0F0"/>
                </a:solidFill>
              </a:rPr>
              <a:t>aRbR</a:t>
            </a:r>
            <a:r>
              <a:rPr lang="fr-FR" sz="1800" dirty="0" smtClean="0">
                <a:solidFill>
                  <a:srgbClr val="00B0F0"/>
                </a:solidFill>
              </a:rPr>
              <a:t> </a:t>
            </a:r>
            <a:r>
              <a:rPr lang="fr-FR" sz="1800" dirty="0" err="1" smtClean="0">
                <a:solidFill>
                  <a:srgbClr val="00B0F0"/>
                </a:solidFill>
              </a:rPr>
              <a:t>avEk</a:t>
            </a:r>
            <a:r>
              <a:rPr lang="fr-FR" sz="1800" dirty="0" smtClean="0">
                <a:solidFill>
                  <a:srgbClr val="00B0F0"/>
                </a:solidFill>
              </a:rPr>
              <a:t> (..) </a:t>
            </a:r>
            <a:r>
              <a:rPr lang="fr-FR" sz="1800" dirty="0" err="1" smtClean="0">
                <a:solidFill>
                  <a:srgbClr val="00B0F0"/>
                </a:solidFill>
              </a:rPr>
              <a:t>dE</a:t>
            </a:r>
            <a:r>
              <a:rPr lang="fr-FR" sz="1800" dirty="0" smtClean="0">
                <a:solidFill>
                  <a:srgbClr val="00B0F0"/>
                </a:solidFill>
              </a:rPr>
              <a:t> </a:t>
            </a:r>
            <a:r>
              <a:rPr lang="fr-FR" sz="1800" dirty="0" err="1" smtClean="0">
                <a:solidFill>
                  <a:srgbClr val="00B0F0"/>
                </a:solidFill>
              </a:rPr>
              <a:t>tRyk</a:t>
            </a:r>
            <a:r>
              <a:rPr lang="fr-FR" sz="1800" dirty="0" smtClean="0">
                <a:solidFill>
                  <a:srgbClr val="00B0F0"/>
                </a:solidFill>
              </a:rPr>
              <a:t> </a:t>
            </a:r>
            <a:r>
              <a:rPr lang="fr-FR" sz="1800" dirty="0" err="1" smtClean="0">
                <a:solidFill>
                  <a:srgbClr val="00B0F0"/>
                </a:solidFill>
              </a:rPr>
              <a:t>komsa</a:t>
            </a:r>
            <a:endParaRPr lang="fr-FR" sz="1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fr-FR" sz="1800" dirty="0" smtClean="0"/>
          </a:p>
          <a:p>
            <a:pPr algn="ctr">
              <a:buNone/>
            </a:pPr>
            <a:r>
              <a:rPr lang="fr-FR" sz="2100" i="1" dirty="0" smtClean="0">
                <a:solidFill>
                  <a:srgbClr val="00B0F0"/>
                </a:solidFill>
              </a:rPr>
              <a:t>Target </a:t>
            </a:r>
            <a:r>
              <a:rPr lang="fr-FR" sz="2100" i="1" dirty="0" err="1" smtClean="0">
                <a:solidFill>
                  <a:srgbClr val="00B0F0"/>
                </a:solidFill>
              </a:rPr>
              <a:t>syntactic</a:t>
            </a:r>
            <a:r>
              <a:rPr lang="fr-FR" sz="2100" i="1" dirty="0" smtClean="0">
                <a:solidFill>
                  <a:srgbClr val="00B0F0"/>
                </a:solidFill>
              </a:rPr>
              <a:t> line </a:t>
            </a:r>
            <a:r>
              <a:rPr lang="fr-FR" sz="2100" i="1" dirty="0" err="1" smtClean="0">
                <a:solidFill>
                  <a:srgbClr val="00B0F0"/>
                </a:solidFill>
              </a:rPr>
              <a:t>was</a:t>
            </a:r>
            <a:r>
              <a:rPr lang="fr-FR" sz="2100" i="1" dirty="0" smtClean="0">
                <a:solidFill>
                  <a:srgbClr val="00B0F0"/>
                </a:solidFill>
              </a:rPr>
              <a:t> </a:t>
            </a:r>
            <a:r>
              <a:rPr lang="fr-FR" sz="2100" i="1" dirty="0" err="1" smtClean="0">
                <a:solidFill>
                  <a:srgbClr val="00B0F0"/>
                </a:solidFill>
              </a:rPr>
              <a:t>added</a:t>
            </a:r>
            <a:r>
              <a:rPr lang="fr-FR" sz="2100" i="1" dirty="0" smtClean="0">
                <a:solidFill>
                  <a:srgbClr val="00B0F0"/>
                </a:solidFill>
              </a:rPr>
              <a:t> </a:t>
            </a:r>
            <a:r>
              <a:rPr lang="fr-FR" sz="2100" i="1" dirty="0" err="1" smtClean="0">
                <a:solidFill>
                  <a:srgbClr val="00B0F0"/>
                </a:solidFill>
              </a:rPr>
              <a:t>manually</a:t>
            </a:r>
            <a:endParaRPr lang="fr-FR" sz="2100" i="1" dirty="0" smtClean="0">
              <a:solidFill>
                <a:srgbClr val="00B0F0"/>
              </a:solidFill>
            </a:endParaRPr>
          </a:p>
          <a:p>
            <a:endParaRPr lang="fr-FR" sz="1800" dirty="0" smtClean="0">
              <a:solidFill>
                <a:srgbClr val="FFFF00"/>
              </a:solidFill>
            </a:endParaRPr>
          </a:p>
          <a:p>
            <a:r>
              <a:rPr lang="fr-FR" sz="1800" dirty="0" smtClean="0">
                <a:solidFill>
                  <a:srgbClr val="FFFF00"/>
                </a:solidFill>
              </a:rPr>
              <a:t>*CHI:	joue des jeux +...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mor</a:t>
            </a:r>
            <a:r>
              <a:rPr lang="fr-FR" sz="1800" dirty="0" smtClean="0"/>
              <a:t>:	v|jouer </a:t>
            </a:r>
            <a:r>
              <a:rPr lang="fr-FR" sz="1800" dirty="0" err="1" smtClean="0"/>
              <a:t>det</a:t>
            </a:r>
            <a:r>
              <a:rPr lang="fr-FR" sz="1800" dirty="0" smtClean="0"/>
              <a:t>|des </a:t>
            </a:r>
            <a:r>
              <a:rPr lang="fr-FR" sz="1800" dirty="0" err="1" smtClean="0"/>
              <a:t>n|jeu</a:t>
            </a:r>
            <a:r>
              <a:rPr lang="fr-FR" sz="1800" dirty="0" smtClean="0"/>
              <a:t> +...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pho</a:t>
            </a:r>
            <a:r>
              <a:rPr lang="fr-FR" sz="1800" dirty="0" smtClean="0"/>
              <a:t>:	</a:t>
            </a:r>
            <a:r>
              <a:rPr lang="fr-FR" sz="1800" dirty="0" err="1" smtClean="0"/>
              <a:t>Zu</a:t>
            </a:r>
            <a:r>
              <a:rPr lang="fr-FR" sz="1800" dirty="0" smtClean="0"/>
              <a:t> </a:t>
            </a:r>
            <a:r>
              <a:rPr lang="fr-FR" sz="1800" dirty="0" err="1" smtClean="0"/>
              <a:t>tE</a:t>
            </a:r>
            <a:r>
              <a:rPr lang="fr-FR" sz="1800" dirty="0" smtClean="0"/>
              <a:t> Z2j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mod</a:t>
            </a:r>
            <a:r>
              <a:rPr lang="fr-FR" sz="1800" dirty="0" smtClean="0"/>
              <a:t>:	</a:t>
            </a:r>
            <a:r>
              <a:rPr lang="fr-FR" sz="1800" dirty="0" err="1" smtClean="0"/>
              <a:t>Zu</a:t>
            </a:r>
            <a:r>
              <a:rPr lang="fr-FR" sz="1800" dirty="0" smtClean="0"/>
              <a:t> </a:t>
            </a:r>
            <a:r>
              <a:rPr lang="fr-FR" sz="1800" dirty="0" err="1" smtClean="0"/>
              <a:t>dE</a:t>
            </a:r>
            <a:r>
              <a:rPr lang="fr-FR" sz="1800" dirty="0" smtClean="0"/>
              <a:t> Z2</a:t>
            </a:r>
          </a:p>
          <a:p>
            <a:r>
              <a:rPr lang="fr-FR" sz="1800" dirty="0" smtClean="0">
                <a:solidFill>
                  <a:srgbClr val="00B0F0"/>
                </a:solidFill>
              </a:rPr>
              <a:t>%mds:</a:t>
            </a:r>
            <a:r>
              <a:rPr lang="fr-FR" sz="1800" dirty="0" smtClean="0"/>
              <a:t>	</a:t>
            </a:r>
            <a:r>
              <a:rPr lang="fr-FR" sz="1800" b="1" dirty="0" smtClean="0">
                <a:solidFill>
                  <a:srgbClr val="92D050"/>
                </a:solidFill>
              </a:rPr>
              <a:t>(</a:t>
            </a:r>
            <a:r>
              <a:rPr lang="fr-FR" sz="1800" b="1" dirty="0" err="1" smtClean="0">
                <a:solidFill>
                  <a:srgbClr val="92D050"/>
                </a:solidFill>
              </a:rPr>
              <a:t>pro:subj</a:t>
            </a:r>
            <a:r>
              <a:rPr lang="fr-FR" sz="1800" b="1" dirty="0" smtClean="0">
                <a:solidFill>
                  <a:srgbClr val="92D050"/>
                </a:solidFill>
              </a:rPr>
              <a:t>|o~) </a:t>
            </a:r>
            <a:r>
              <a:rPr lang="fr-FR" sz="1800" dirty="0" err="1" smtClean="0">
                <a:solidFill>
                  <a:srgbClr val="00B0F0"/>
                </a:solidFill>
              </a:rPr>
              <a:t>Zu</a:t>
            </a:r>
            <a:r>
              <a:rPr lang="fr-FR" sz="1800" dirty="0" smtClean="0">
                <a:solidFill>
                  <a:srgbClr val="00B0F0"/>
                </a:solidFill>
              </a:rPr>
              <a:t> </a:t>
            </a:r>
            <a:r>
              <a:rPr lang="fr-FR" sz="1800" b="1" dirty="0" smtClean="0">
                <a:solidFill>
                  <a:srgbClr val="92D050"/>
                </a:solidFill>
              </a:rPr>
              <a:t>(</a:t>
            </a:r>
            <a:r>
              <a:rPr lang="fr-FR" sz="1800" b="1" dirty="0" err="1" smtClean="0">
                <a:solidFill>
                  <a:srgbClr val="92D050"/>
                </a:solidFill>
              </a:rPr>
              <a:t>prep|a</a:t>
            </a:r>
            <a:r>
              <a:rPr lang="fr-FR" sz="1800" b="1" dirty="0" smtClean="0">
                <a:solidFill>
                  <a:srgbClr val="92D050"/>
                </a:solidFill>
              </a:rPr>
              <a:t>)</a:t>
            </a:r>
            <a:r>
              <a:rPr lang="fr-FR" sz="1800" dirty="0" smtClean="0"/>
              <a:t> </a:t>
            </a:r>
            <a:r>
              <a:rPr lang="fr-FR" sz="1800" dirty="0" err="1" smtClean="0">
                <a:solidFill>
                  <a:srgbClr val="00B0F0"/>
                </a:solidFill>
              </a:rPr>
              <a:t>dE</a:t>
            </a:r>
            <a:r>
              <a:rPr lang="fr-FR" sz="1800" dirty="0" smtClean="0">
                <a:solidFill>
                  <a:srgbClr val="00B0F0"/>
                </a:solidFill>
              </a:rPr>
              <a:t> Z2</a:t>
            </a:r>
          </a:p>
          <a:p>
            <a:endParaRPr lang="fr-FR" sz="1800" dirty="0" smtClean="0">
              <a:solidFill>
                <a:srgbClr val="FFFF00"/>
              </a:solidFill>
            </a:endParaRPr>
          </a:p>
          <a:p>
            <a:r>
              <a:rPr lang="fr-FR" sz="1800" dirty="0" smtClean="0">
                <a:solidFill>
                  <a:srgbClr val="FFFF00"/>
                </a:solidFill>
              </a:rPr>
              <a:t>*CHI:	elle travaille (.) mais &lt;mon </a:t>
            </a:r>
            <a:r>
              <a:rPr lang="fr-FR" sz="1800" dirty="0" err="1" smtClean="0">
                <a:solidFill>
                  <a:srgbClr val="FFFF00"/>
                </a:solidFill>
              </a:rPr>
              <a:t>pa</a:t>
            </a:r>
            <a:r>
              <a:rPr lang="fr-FR" sz="1800" dirty="0" smtClean="0">
                <a:solidFill>
                  <a:srgbClr val="FFFF00"/>
                </a:solidFill>
              </a:rPr>
              <a:t>(</a:t>
            </a:r>
            <a:r>
              <a:rPr lang="fr-FR" sz="1800" dirty="0" err="1" smtClean="0">
                <a:solidFill>
                  <a:srgbClr val="FFFF00"/>
                </a:solidFill>
              </a:rPr>
              <a:t>pa</a:t>
            </a:r>
            <a:r>
              <a:rPr lang="fr-FR" sz="1800" dirty="0" smtClean="0">
                <a:solidFill>
                  <a:srgbClr val="FFFF00"/>
                </a:solidFill>
              </a:rPr>
              <a:t>)&gt; [//] mon papa il 	travaille de la nuit (..) parce+que +...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mor</a:t>
            </a:r>
            <a:r>
              <a:rPr lang="fr-FR" sz="1800" dirty="0" smtClean="0"/>
              <a:t>:	</a:t>
            </a:r>
            <a:r>
              <a:rPr lang="fr-FR" sz="1800" dirty="0" err="1" smtClean="0"/>
              <a:t>pro:subj</a:t>
            </a:r>
            <a:r>
              <a:rPr lang="fr-FR" sz="1800" dirty="0" smtClean="0"/>
              <a:t>|elle v|travailler </a:t>
            </a:r>
            <a:r>
              <a:rPr lang="fr-FR" sz="1800" dirty="0" err="1" smtClean="0"/>
              <a:t>conj</a:t>
            </a:r>
            <a:r>
              <a:rPr lang="fr-FR" sz="1800" dirty="0" smtClean="0"/>
              <a:t>|mais </a:t>
            </a:r>
            <a:r>
              <a:rPr lang="fr-FR" sz="1800" dirty="0" err="1" smtClean="0"/>
              <a:t>det:poss</a:t>
            </a:r>
            <a:r>
              <a:rPr lang="fr-FR" sz="1800" dirty="0" smtClean="0"/>
              <a:t>|mon </a:t>
            </a:r>
            <a:r>
              <a:rPr lang="fr-FR" sz="1800" dirty="0" err="1" smtClean="0"/>
              <a:t>n|papa</a:t>
            </a:r>
            <a:r>
              <a:rPr lang="fr-FR" sz="1800" dirty="0" smtClean="0"/>
              <a:t> 	</a:t>
            </a:r>
            <a:r>
              <a:rPr lang="fr-FR" sz="1800" dirty="0" err="1" smtClean="0"/>
              <a:t>pro:subj</a:t>
            </a:r>
            <a:r>
              <a:rPr lang="fr-FR" sz="1800" dirty="0" smtClean="0"/>
              <a:t>|il v|travailler </a:t>
            </a:r>
            <a:r>
              <a:rPr lang="fr-FR" sz="1800" dirty="0" err="1" smtClean="0"/>
              <a:t>prep</a:t>
            </a:r>
            <a:r>
              <a:rPr lang="fr-FR" sz="1800" dirty="0" smtClean="0"/>
              <a:t>|de </a:t>
            </a:r>
            <a:r>
              <a:rPr lang="fr-FR" sz="1800" dirty="0" err="1" smtClean="0"/>
              <a:t>det</a:t>
            </a:r>
            <a:r>
              <a:rPr lang="fr-FR" sz="1800" dirty="0" smtClean="0"/>
              <a:t>|la </a:t>
            </a:r>
            <a:r>
              <a:rPr lang="fr-FR" sz="1800" dirty="0" err="1" smtClean="0"/>
              <a:t>n|nuit</a:t>
            </a:r>
            <a:r>
              <a:rPr lang="fr-FR" sz="1800" dirty="0" smtClean="0"/>
              <a:t> </a:t>
            </a:r>
            <a:r>
              <a:rPr lang="fr-FR" sz="1800" dirty="0" err="1" smtClean="0"/>
              <a:t>conj</a:t>
            </a:r>
            <a:r>
              <a:rPr lang="fr-FR" sz="1800" dirty="0" smtClean="0"/>
              <a:t>|parce+que +... 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pho</a:t>
            </a:r>
            <a:r>
              <a:rPr lang="fr-FR" sz="1800" dirty="0" smtClean="0"/>
              <a:t>:	E tafa (.) </a:t>
            </a:r>
            <a:r>
              <a:rPr lang="fr-FR" sz="1800" dirty="0" err="1" smtClean="0"/>
              <a:t>mE</a:t>
            </a:r>
            <a:r>
              <a:rPr lang="fr-FR" sz="1800" dirty="0" smtClean="0"/>
              <a:t> &lt;mo~ </a:t>
            </a:r>
            <a:r>
              <a:rPr lang="fr-FR" sz="1800" dirty="0" err="1" smtClean="0"/>
              <a:t>pa</a:t>
            </a:r>
            <a:r>
              <a:rPr lang="fr-FR" sz="1800" dirty="0" smtClean="0"/>
              <a:t>&gt;[//] mo~ papa i </a:t>
            </a:r>
            <a:r>
              <a:rPr lang="fr-FR" sz="1800" dirty="0" err="1" smtClean="0"/>
              <a:t>tava</a:t>
            </a:r>
            <a:r>
              <a:rPr lang="fr-FR" sz="1800" dirty="0" smtClean="0"/>
              <a:t> d@ la </a:t>
            </a:r>
            <a:r>
              <a:rPr lang="fr-FR" sz="1800" dirty="0" err="1" smtClean="0"/>
              <a:t>myi</a:t>
            </a:r>
            <a:r>
              <a:rPr lang="fr-FR" sz="1800" dirty="0" smtClean="0"/>
              <a:t> (..) 	pat@</a:t>
            </a:r>
          </a:p>
          <a:p>
            <a:r>
              <a:rPr lang="fr-FR" sz="1800" dirty="0" smtClean="0"/>
              <a:t>%</a:t>
            </a:r>
            <a:r>
              <a:rPr lang="fr-FR" sz="1800" dirty="0" err="1" smtClean="0"/>
              <a:t>mod</a:t>
            </a:r>
            <a:r>
              <a:rPr lang="fr-FR" sz="1800" dirty="0" smtClean="0"/>
              <a:t>:	El </a:t>
            </a:r>
            <a:r>
              <a:rPr lang="fr-FR" sz="1800" dirty="0" err="1" smtClean="0"/>
              <a:t>tRavaj</a:t>
            </a:r>
            <a:r>
              <a:rPr lang="fr-FR" sz="1800" dirty="0" smtClean="0"/>
              <a:t> (.) </a:t>
            </a:r>
            <a:r>
              <a:rPr lang="fr-FR" sz="1800" dirty="0" err="1" smtClean="0"/>
              <a:t>mE</a:t>
            </a:r>
            <a:r>
              <a:rPr lang="fr-FR" sz="1800" dirty="0" smtClean="0"/>
              <a:t> &lt;mo~ </a:t>
            </a:r>
            <a:r>
              <a:rPr lang="fr-FR" sz="1800" dirty="0" err="1" smtClean="0"/>
              <a:t>pa</a:t>
            </a:r>
            <a:r>
              <a:rPr lang="fr-FR" sz="1800" dirty="0" smtClean="0"/>
              <a:t>&gt;[//] mo~ papa il </a:t>
            </a:r>
            <a:r>
              <a:rPr lang="fr-FR" sz="1800" dirty="0" err="1" smtClean="0"/>
              <a:t>tRavaj</a:t>
            </a:r>
            <a:r>
              <a:rPr lang="fr-FR" sz="1800" dirty="0" smtClean="0"/>
              <a:t> d@ la 	</a:t>
            </a:r>
            <a:r>
              <a:rPr lang="fr-FR" sz="1800" dirty="0" err="1" smtClean="0"/>
              <a:t>nyi</a:t>
            </a:r>
            <a:r>
              <a:rPr lang="fr-FR" sz="1800" dirty="0" smtClean="0"/>
              <a:t> (..) </a:t>
            </a:r>
            <a:r>
              <a:rPr lang="fr-FR" sz="1800" dirty="0" err="1" smtClean="0"/>
              <a:t>paRsk</a:t>
            </a:r>
            <a:endParaRPr lang="fr-FR" sz="1800" dirty="0" smtClean="0"/>
          </a:p>
          <a:p>
            <a:r>
              <a:rPr lang="it-IT" sz="1800" dirty="0" smtClean="0">
                <a:solidFill>
                  <a:srgbClr val="00B0F0"/>
                </a:solidFill>
              </a:rPr>
              <a:t>%mds:</a:t>
            </a:r>
            <a:r>
              <a:rPr lang="it-IT" sz="1800" dirty="0" smtClean="0"/>
              <a:t>	</a:t>
            </a:r>
            <a:r>
              <a:rPr lang="it-IT" sz="1800" dirty="0" smtClean="0">
                <a:solidFill>
                  <a:srgbClr val="00B0F0"/>
                </a:solidFill>
              </a:rPr>
              <a:t>El tRavaj (.) mE &lt;mo~ pa&gt;[//] mo~ papa il tRavaj </a:t>
            </a:r>
            <a:r>
              <a:rPr lang="it-IT" sz="1800" b="1" dirty="0" smtClean="0">
                <a:solidFill>
                  <a:srgbClr val="92D050"/>
                </a:solidFill>
              </a:rPr>
              <a:t>{d@}</a:t>
            </a:r>
            <a:r>
              <a:rPr lang="it-IT" sz="1800" b="1" dirty="0" smtClean="0"/>
              <a:t> </a:t>
            </a:r>
            <a:r>
              <a:rPr lang="it-IT" sz="1800" dirty="0" smtClean="0">
                <a:solidFill>
                  <a:srgbClr val="00B0F0"/>
                </a:solidFill>
              </a:rPr>
              <a:t>la nyi (..) 	paRsk</a:t>
            </a:r>
            <a:endParaRPr lang="fr-FR" sz="1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Phon</a:t>
            </a:r>
            <a:r>
              <a:rPr lang="fr-FR" dirty="0" smtClean="0"/>
              <a:t> version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65995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 – Phonological errors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5214950"/>
            <a:ext cx="7772400" cy="121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Large difference between the groups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At the same MLU level, phonology is weak for children with SLI (</a:t>
            </a:r>
            <a:r>
              <a:rPr lang="en-GB" sz="2800" dirty="0" smtClean="0"/>
              <a:t>confirmed </a:t>
            </a:r>
            <a:r>
              <a:rPr lang="en-GB" sz="2800" dirty="0"/>
              <a:t>previous results)</a:t>
            </a:r>
          </a:p>
        </p:txBody>
      </p:sp>
      <p:graphicFrame>
        <p:nvGraphicFramePr>
          <p:cNvPr id="17471" name="Group 63"/>
          <p:cNvGraphicFramePr>
            <a:graphicFrameLocks noGrp="1"/>
          </p:cNvGraphicFramePr>
          <p:nvPr/>
        </p:nvGraphicFramePr>
        <p:xfrm>
          <a:off x="381000" y="1524000"/>
          <a:ext cx="7848600" cy="3481007"/>
        </p:xfrm>
        <a:graphic>
          <a:graphicData uri="http://schemas.openxmlformats.org/drawingml/2006/table">
            <a:tbl>
              <a:tblPr/>
              <a:tblGrid>
                <a:gridCol w="784225"/>
                <a:gridCol w="785813"/>
                <a:gridCol w="784225"/>
                <a:gridCol w="785812"/>
                <a:gridCol w="784225"/>
                <a:gridCol w="784225"/>
                <a:gridCol w="785813"/>
                <a:gridCol w="784225"/>
                <a:gridCol w="785812"/>
                <a:gridCol w="784225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adv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p. sbj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Ctr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p.=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(NS)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Theory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 – Syntactic errors</a:t>
            </a:r>
          </a:p>
        </p:txBody>
      </p:sp>
      <p:sp>
        <p:nvSpPr>
          <p:cNvPr id="18497" name="Rectangle 65"/>
          <p:cNvSpPr>
            <a:spLocks noGrp="1" noChangeArrowheads="1"/>
          </p:cNvSpPr>
          <p:nvPr>
            <p:ph type="body" idx="1"/>
          </p:nvPr>
        </p:nvSpPr>
        <p:spPr>
          <a:xfrm>
            <a:off x="642910" y="5072074"/>
            <a:ext cx="7772400" cy="1600200"/>
          </a:xfrm>
        </p:spPr>
        <p:txBody>
          <a:bodyPr/>
          <a:lstStyle/>
          <a:p>
            <a:r>
              <a:rPr lang="en-GB" sz="2800" dirty="0"/>
              <a:t>Not much difference between the groups</a:t>
            </a:r>
          </a:p>
          <a:p>
            <a:r>
              <a:rPr lang="en-GB" sz="2800" dirty="0"/>
              <a:t>With the same MLU, significant differences </a:t>
            </a:r>
            <a:r>
              <a:rPr lang="en-GB" sz="2800" dirty="0" smtClean="0"/>
              <a:t>were </a:t>
            </a:r>
            <a:r>
              <a:rPr lang="en-GB" sz="2800" dirty="0"/>
              <a:t>found for determiners and prepositions</a:t>
            </a:r>
          </a:p>
        </p:txBody>
      </p:sp>
      <p:graphicFrame>
        <p:nvGraphicFramePr>
          <p:cNvPr id="18496" name="Group 64"/>
          <p:cNvGraphicFramePr>
            <a:graphicFrameLocks noGrp="1"/>
          </p:cNvGraphicFramePr>
          <p:nvPr/>
        </p:nvGraphicFramePr>
        <p:xfrm>
          <a:off x="533400" y="1371600"/>
          <a:ext cx="8077200" cy="3539745"/>
        </p:xfrm>
        <a:graphic>
          <a:graphicData uri="http://schemas.openxmlformats.org/drawingml/2006/table">
            <a:tbl>
              <a:tblPr/>
              <a:tblGrid>
                <a:gridCol w="806450"/>
                <a:gridCol w="808038"/>
                <a:gridCol w="809625"/>
                <a:gridCol w="808037"/>
                <a:gridCol w="806450"/>
                <a:gridCol w="806450"/>
                <a:gridCol w="793750"/>
                <a:gridCol w="823913"/>
                <a:gridCol w="808037"/>
                <a:gridCol w="806450"/>
              </a:tblGrid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adv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p. sbj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Sli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Ctr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p.=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.92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.095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.0012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.94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.27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.46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Theory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Correlations </a:t>
            </a:r>
            <a:r>
              <a:rPr lang="en-GB" sz="3600" dirty="0"/>
              <a:t>between </a:t>
            </a:r>
            <a:r>
              <a:rPr lang="en-GB" sz="3600" dirty="0" smtClean="0"/>
              <a:t>theoretical complexity and </a:t>
            </a:r>
            <a:r>
              <a:rPr lang="en-GB" sz="3600" dirty="0"/>
              <a:t>children’s results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2214546" y="1857364"/>
          <a:ext cx="4191000" cy="442493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295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phono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cpx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syntax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cpx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phono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0,79*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-0,34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CTR phono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charset="0"/>
                        </a:rPr>
                        <a:t>0,76*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-0,22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SLI syntax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-0,56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CTR syntax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-0,63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95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GB"/>
              <a:t>Strongest evidence for phonological deficit comes from comparison with MLU-matched children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819400"/>
            <a:ext cx="7772400" cy="3124200"/>
          </a:xfrm>
        </p:spPr>
        <p:txBody>
          <a:bodyPr/>
          <a:lstStyle/>
          <a:p>
            <a:r>
              <a:rPr lang="en-GB" dirty="0"/>
              <a:t>if there are phonological deficits for the same language level, then phonology is a special difficulty for </a:t>
            </a:r>
            <a:r>
              <a:rPr lang="en-GB" dirty="0" smtClean="0"/>
              <a:t>children with SLI 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Discussion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Negative correlations</a:t>
            </a:r>
            <a:endParaRPr lang="en-GB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do syntax and phonology behave differently?</a:t>
            </a:r>
            <a:endParaRPr lang="en-GB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dirty="0"/>
              <a:t>Positive correlations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strong link between phonological complexity and phonological </a:t>
            </a:r>
            <a:r>
              <a:rPr lang="en-GB" dirty="0" smtClean="0"/>
              <a:t>errors</a:t>
            </a:r>
          </a:p>
          <a:p>
            <a:pPr lvl="1"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Not enough grammatical errors to obtain significant correlation measures?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Task to not sensitive enough to grammatical difficulties?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GB" dirty="0"/>
              <a:t>Missing elements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Some results are not explained by pure phonological theory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determiner worse than subject pronouns and verbs worse than nouns (for phonology and syntax) but they have similar phonological complexity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errors with prepositions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results for adverbs and auxiliaries better than expected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results for strong pronouns for SLI worse than expected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All syntactic errors do not reflect phonological complexity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even if phonological complexity is even better tailored to the specificities of children’s productions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/>
              <a:t>Future developments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r>
              <a:rPr lang="en-GB" dirty="0"/>
              <a:t>Phonological complexity appears to be a cornerstone for all (phonological) theories about specific language impairment</a:t>
            </a:r>
          </a:p>
          <a:p>
            <a:pPr lvl="1"/>
            <a:r>
              <a:rPr lang="en-GB" dirty="0"/>
              <a:t>only phonological complexity predicts correctly the children’s errors</a:t>
            </a:r>
          </a:p>
          <a:p>
            <a:endParaRPr lang="en-GB" dirty="0"/>
          </a:p>
          <a:p>
            <a:r>
              <a:rPr lang="en-GB" dirty="0"/>
              <a:t>But…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GB"/>
              <a:t>… to be improved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If complexity works for phonology, why couldn’t it be the case for syntax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maybe because we have a bad definition of syntactic complexity or of syntax (proposal: base on children’s specific productions, not on adult language)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Semantic/syntactic seems interesting 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because it could explain some results with prepositions, nouns/verbs, but needs to be better defined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fr-FR" dirty="0" err="1" smtClean="0"/>
              <a:t>Repetition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–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task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90063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FFFF00"/>
                </a:solidFill>
              </a:rPr>
              <a:t>Correct</a:t>
            </a:r>
          </a:p>
          <a:p>
            <a:r>
              <a:rPr lang="en-GB" i="1" dirty="0" smtClean="0"/>
              <a:t>Mathieu et </a:t>
            </a:r>
            <a:r>
              <a:rPr lang="en-GB" i="1" dirty="0" err="1" smtClean="0"/>
              <a:t>toi</a:t>
            </a:r>
            <a:r>
              <a:rPr lang="en-GB" i="1" dirty="0" smtClean="0"/>
              <a:t>, </a:t>
            </a:r>
            <a:r>
              <a:rPr lang="en-GB" i="1" u="sng" dirty="0" err="1" smtClean="0"/>
              <a:t>vous</a:t>
            </a:r>
            <a:r>
              <a:rPr lang="en-GB" i="1" dirty="0" smtClean="0"/>
              <a:t> </a:t>
            </a:r>
            <a:r>
              <a:rPr lang="en-GB" i="1" dirty="0" err="1" smtClean="0"/>
              <a:t>allez</a:t>
            </a:r>
            <a:r>
              <a:rPr lang="en-GB" i="1" dirty="0" smtClean="0"/>
              <a:t> </a:t>
            </a:r>
            <a:r>
              <a:rPr lang="en-GB" i="1" dirty="0" err="1" smtClean="0"/>
              <a:t>jouer</a:t>
            </a:r>
            <a:r>
              <a:rPr lang="en-GB" i="1" dirty="0" smtClean="0"/>
              <a:t> </a:t>
            </a:r>
            <a:r>
              <a:rPr lang="en-GB" i="1" dirty="0" err="1" smtClean="0"/>
              <a:t>sur</a:t>
            </a:r>
            <a:r>
              <a:rPr lang="en-GB" i="1" dirty="0" smtClean="0"/>
              <a:t> le </a:t>
            </a:r>
            <a:r>
              <a:rPr lang="en-GB" i="1" dirty="0" err="1" smtClean="0"/>
              <a:t>tobbogan</a:t>
            </a:r>
            <a:r>
              <a:rPr lang="en-GB" dirty="0" smtClean="0"/>
              <a:t> (Matthew and you, you are going to play on the slide).</a:t>
            </a:r>
            <a:endParaRPr lang="fr-FR" dirty="0" smtClean="0"/>
          </a:p>
          <a:p>
            <a:r>
              <a:rPr lang="fr-FR" dirty="0" smtClean="0"/>
              <a:t>13 (0.82)</a:t>
            </a:r>
          </a:p>
          <a:p>
            <a:r>
              <a:rPr lang="en-GB" dirty="0" smtClean="0"/>
              <a:t> </a:t>
            </a:r>
            <a:endParaRPr lang="fr-FR" dirty="0" smtClean="0"/>
          </a:p>
          <a:p>
            <a:r>
              <a:rPr lang="en-GB" i="1" dirty="0" smtClean="0"/>
              <a:t>La </a:t>
            </a:r>
            <a:r>
              <a:rPr lang="en-GB" i="1" dirty="0" err="1" smtClean="0"/>
              <a:t>confiture</a:t>
            </a:r>
            <a:r>
              <a:rPr lang="en-GB" i="1" dirty="0" smtClean="0"/>
              <a:t> de </a:t>
            </a:r>
            <a:r>
              <a:rPr lang="en-GB" i="1" dirty="0" err="1" smtClean="0"/>
              <a:t>fraise</a:t>
            </a:r>
            <a:r>
              <a:rPr lang="en-GB" i="1" dirty="0" smtClean="0"/>
              <a:t>, </a:t>
            </a:r>
            <a:r>
              <a:rPr lang="en-GB" i="1" dirty="0" err="1" smtClean="0"/>
              <a:t>je</a:t>
            </a:r>
            <a:r>
              <a:rPr lang="en-GB" i="1" dirty="0" smtClean="0"/>
              <a:t> </a:t>
            </a:r>
            <a:r>
              <a:rPr lang="en-GB" i="1" u="sng" dirty="0" smtClean="0"/>
              <a:t>la</a:t>
            </a:r>
            <a:r>
              <a:rPr lang="en-GB" i="1" dirty="0" smtClean="0"/>
              <a:t> mange </a:t>
            </a:r>
            <a:r>
              <a:rPr lang="en-GB" i="1" dirty="0" err="1" smtClean="0"/>
              <a:t>sur</a:t>
            </a:r>
            <a:r>
              <a:rPr lang="en-GB" i="1" dirty="0" smtClean="0"/>
              <a:t> </a:t>
            </a:r>
            <a:r>
              <a:rPr lang="en-GB" i="1" dirty="0" err="1" smtClean="0"/>
              <a:t>du</a:t>
            </a:r>
            <a:r>
              <a:rPr lang="en-GB" i="1" dirty="0" smtClean="0"/>
              <a:t> pain</a:t>
            </a:r>
            <a:r>
              <a:rPr lang="en-GB" dirty="0" smtClean="0"/>
              <a:t> (The strawberry jam, I’m eating </a:t>
            </a:r>
            <a:r>
              <a:rPr lang="en-GB" u="sng" dirty="0" smtClean="0"/>
              <a:t>it</a:t>
            </a:r>
            <a:r>
              <a:rPr lang="en-GB" dirty="0" smtClean="0"/>
              <a:t> on a slice of bread).</a:t>
            </a:r>
            <a:endParaRPr lang="fr-FR" dirty="0" smtClean="0"/>
          </a:p>
          <a:p>
            <a:r>
              <a:rPr lang="en-GB" dirty="0" smtClean="0"/>
              <a:t>12 (0.67)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err="1" smtClean="0">
                <a:solidFill>
                  <a:srgbClr val="FFFF00"/>
                </a:solidFill>
              </a:rPr>
              <a:t>Including</a:t>
            </a:r>
            <a:r>
              <a:rPr lang="fr-FR" dirty="0" smtClean="0">
                <a:solidFill>
                  <a:srgbClr val="FFFF00"/>
                </a:solidFill>
              </a:rPr>
              <a:t> one grammatical </a:t>
            </a:r>
            <a:r>
              <a:rPr lang="fr-FR" dirty="0" err="1" smtClean="0">
                <a:solidFill>
                  <a:srgbClr val="FFFF00"/>
                </a:solidFill>
              </a:rPr>
              <a:t>error</a:t>
            </a:r>
            <a:r>
              <a:rPr lang="fr-FR" dirty="0" smtClean="0">
                <a:solidFill>
                  <a:srgbClr val="FFFF00"/>
                </a:solidFill>
              </a:rPr>
              <a:t> (by </a:t>
            </a:r>
            <a:r>
              <a:rPr lang="fr-FR" dirty="0" err="1" smtClean="0">
                <a:solidFill>
                  <a:srgbClr val="FFFF00"/>
                </a:solidFill>
              </a:rPr>
              <a:t>substituting</a:t>
            </a:r>
            <a:r>
              <a:rPr lang="fr-FR" dirty="0" smtClean="0">
                <a:solidFill>
                  <a:srgbClr val="FFFF00"/>
                </a:solidFill>
              </a:rPr>
              <a:t> one </a:t>
            </a:r>
            <a:r>
              <a:rPr lang="fr-FR" dirty="0" err="1" smtClean="0">
                <a:solidFill>
                  <a:srgbClr val="FFFF00"/>
                </a:solidFill>
              </a:rPr>
              <a:t>word</a:t>
            </a:r>
            <a:r>
              <a:rPr lang="fr-FR" dirty="0" smtClean="0">
                <a:solidFill>
                  <a:srgbClr val="FFFF00"/>
                </a:solidFill>
              </a:rPr>
              <a:t> for </a:t>
            </a:r>
            <a:r>
              <a:rPr lang="fr-FR" dirty="0" err="1" smtClean="0">
                <a:solidFill>
                  <a:srgbClr val="FFFF00"/>
                </a:solidFill>
              </a:rPr>
              <a:t>another</a:t>
            </a:r>
            <a:r>
              <a:rPr lang="fr-FR" dirty="0" smtClean="0">
                <a:solidFill>
                  <a:srgbClr val="FFFF00"/>
                </a:solidFill>
              </a:rPr>
              <a:t>)</a:t>
            </a:r>
          </a:p>
          <a:p>
            <a:r>
              <a:rPr lang="fr-FR" i="1" dirty="0" smtClean="0"/>
              <a:t>Marie et moi, </a:t>
            </a:r>
            <a:r>
              <a:rPr lang="fr-FR" i="1" u="sng" dirty="0" smtClean="0"/>
              <a:t>vous</a:t>
            </a:r>
            <a:r>
              <a:rPr lang="fr-FR" i="1" dirty="0" smtClean="0"/>
              <a:t> allons jouer à la balançoire</a:t>
            </a:r>
            <a:r>
              <a:rPr lang="fr-FR" dirty="0" smtClean="0"/>
              <a:t> (</a:t>
            </a:r>
            <a:r>
              <a:rPr lang="fr-FR" dirty="0" err="1" smtClean="0">
                <a:solidFill>
                  <a:srgbClr val="00B0F0"/>
                </a:solidFill>
              </a:rPr>
              <a:t>number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err="1" smtClean="0">
                <a:solidFill>
                  <a:srgbClr val="00B0F0"/>
                </a:solidFill>
              </a:rPr>
              <a:t>error</a:t>
            </a:r>
            <a:r>
              <a:rPr lang="fr-FR" dirty="0" smtClean="0"/>
              <a:t>: Mary and me, </a:t>
            </a:r>
            <a:r>
              <a:rPr lang="fr-FR" u="sng" dirty="0" err="1" smtClean="0"/>
              <a:t>you</a:t>
            </a:r>
            <a:r>
              <a:rPr lang="fr-FR" dirty="0" smtClean="0"/>
              <a:t> are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play</a:t>
            </a:r>
            <a:r>
              <a:rPr lang="fr-FR" dirty="0" smtClean="0"/>
              <a:t> on a swing)</a:t>
            </a:r>
          </a:p>
          <a:p>
            <a:r>
              <a:rPr lang="ar-SA" dirty="0" smtClean="0"/>
              <a:t>13</a:t>
            </a:r>
            <a:r>
              <a:rPr lang="fr-FR" dirty="0" smtClean="0"/>
              <a:t> (</a:t>
            </a:r>
            <a:r>
              <a:rPr lang="ar-SA" dirty="0" smtClean="0"/>
              <a:t>1.15</a:t>
            </a:r>
            <a:r>
              <a:rPr lang="fr-FR" dirty="0" smtClean="0"/>
              <a:t>)</a:t>
            </a:r>
          </a:p>
          <a:p>
            <a:endParaRPr lang="en-GB" i="1" dirty="0" smtClean="0"/>
          </a:p>
          <a:p>
            <a:r>
              <a:rPr lang="en-GB" i="1" dirty="0" smtClean="0"/>
              <a:t>Le </a:t>
            </a:r>
            <a:r>
              <a:rPr lang="en-GB" i="1" dirty="0" err="1" smtClean="0"/>
              <a:t>miel</a:t>
            </a:r>
            <a:r>
              <a:rPr lang="en-GB" i="1" dirty="0" smtClean="0"/>
              <a:t> </a:t>
            </a:r>
            <a:r>
              <a:rPr lang="en-GB" i="1" dirty="0" err="1" smtClean="0"/>
              <a:t>du</a:t>
            </a:r>
            <a:r>
              <a:rPr lang="en-GB" i="1" dirty="0" smtClean="0"/>
              <a:t> </a:t>
            </a:r>
            <a:r>
              <a:rPr lang="en-GB" i="1" dirty="0" err="1" smtClean="0"/>
              <a:t>jardin</a:t>
            </a:r>
            <a:r>
              <a:rPr lang="en-GB" i="1" dirty="0" smtClean="0"/>
              <a:t>, </a:t>
            </a:r>
            <a:r>
              <a:rPr lang="en-GB" i="1" dirty="0" err="1" smtClean="0"/>
              <a:t>je</a:t>
            </a:r>
            <a:r>
              <a:rPr lang="en-GB" i="1" dirty="0" smtClean="0"/>
              <a:t> </a:t>
            </a:r>
            <a:r>
              <a:rPr lang="en-GB" i="1" u="sng" dirty="0" smtClean="0"/>
              <a:t>la</a:t>
            </a:r>
            <a:r>
              <a:rPr lang="en-GB" i="1" dirty="0" smtClean="0"/>
              <a:t> mange </a:t>
            </a:r>
            <a:r>
              <a:rPr lang="en-GB" i="1" dirty="0" err="1" smtClean="0"/>
              <a:t>sur</a:t>
            </a:r>
            <a:r>
              <a:rPr lang="en-GB" i="1" dirty="0" smtClean="0"/>
              <a:t> </a:t>
            </a:r>
            <a:r>
              <a:rPr lang="en-GB" i="1" dirty="0" err="1" smtClean="0"/>
              <a:t>du</a:t>
            </a:r>
            <a:r>
              <a:rPr lang="en-GB" i="1" dirty="0" smtClean="0"/>
              <a:t> pain</a:t>
            </a:r>
            <a:r>
              <a:rPr lang="en-GB" dirty="0" smtClean="0"/>
              <a:t> (</a:t>
            </a:r>
            <a:r>
              <a:rPr lang="en-GB" dirty="0" smtClean="0">
                <a:solidFill>
                  <a:srgbClr val="00B0F0"/>
                </a:solidFill>
              </a:rPr>
              <a:t>gender error</a:t>
            </a:r>
            <a:r>
              <a:rPr lang="en-GB" dirty="0" smtClean="0"/>
              <a:t>: the honey from the garden, I’m eating </a:t>
            </a:r>
            <a:r>
              <a:rPr lang="en-GB" u="sng" dirty="0" smtClean="0"/>
              <a:t>her</a:t>
            </a:r>
            <a:r>
              <a:rPr lang="en-GB" dirty="0" smtClean="0"/>
              <a:t> on a slice of bread).</a:t>
            </a:r>
            <a:endParaRPr lang="fr-FR" dirty="0" smtClean="0"/>
          </a:p>
          <a:p>
            <a:r>
              <a:rPr lang="en-GB" dirty="0" smtClean="0"/>
              <a:t>12 (1.05)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Seven</a:t>
            </a:r>
            <a:r>
              <a:rPr lang="fr-FR" dirty="0" smtClean="0"/>
              <a:t> grammatical </a:t>
            </a:r>
            <a:r>
              <a:rPr lang="fr-FR" dirty="0" err="1" smtClean="0"/>
              <a:t>categories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Subject</a:t>
            </a:r>
            <a:r>
              <a:rPr lang="fr-FR" dirty="0" smtClean="0"/>
              <a:t> </a:t>
            </a:r>
            <a:r>
              <a:rPr lang="fr-FR" dirty="0" err="1" smtClean="0"/>
              <a:t>pronoun</a:t>
            </a:r>
            <a:endParaRPr lang="fr-FR" dirty="0" smtClean="0"/>
          </a:p>
          <a:p>
            <a:r>
              <a:rPr lang="fr-FR" dirty="0" smtClean="0"/>
              <a:t>Object </a:t>
            </a:r>
            <a:r>
              <a:rPr lang="fr-FR" dirty="0" err="1" smtClean="0"/>
              <a:t>pronoun</a:t>
            </a:r>
            <a:endParaRPr lang="fr-FR" dirty="0" smtClean="0"/>
          </a:p>
          <a:p>
            <a:r>
              <a:rPr lang="fr-FR" dirty="0" err="1" smtClean="0"/>
              <a:t>Auxiliary</a:t>
            </a:r>
            <a:endParaRPr lang="fr-FR" dirty="0" smtClean="0"/>
          </a:p>
          <a:p>
            <a:r>
              <a:rPr lang="fr-FR" dirty="0" err="1" smtClean="0"/>
              <a:t>Determiner</a:t>
            </a:r>
            <a:endParaRPr lang="fr-FR" dirty="0" smtClean="0"/>
          </a:p>
          <a:p>
            <a:r>
              <a:rPr lang="fr-FR" dirty="0" err="1" smtClean="0"/>
              <a:t>Preposition</a:t>
            </a:r>
            <a:endParaRPr lang="fr-FR" dirty="0" smtClean="0"/>
          </a:p>
          <a:p>
            <a:r>
              <a:rPr lang="fr-FR" dirty="0" smtClean="0"/>
              <a:t>Noun</a:t>
            </a:r>
          </a:p>
          <a:p>
            <a:r>
              <a:rPr lang="fr-FR" dirty="0" err="1" smtClean="0"/>
              <a:t>Verb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sz="2400" dirty="0" smtClean="0"/>
              <a:t>70 correct </a:t>
            </a:r>
            <a:r>
              <a:rPr lang="fr-FR" sz="2400" dirty="0" err="1" smtClean="0"/>
              <a:t>utterances</a:t>
            </a:r>
            <a:r>
              <a:rPr lang="fr-FR" sz="2400" dirty="0" smtClean="0"/>
              <a:t>, 70 </a:t>
            </a:r>
            <a:r>
              <a:rPr lang="fr-FR" sz="2400" dirty="0" err="1" smtClean="0"/>
              <a:t>erroneous</a:t>
            </a:r>
            <a:r>
              <a:rPr lang="fr-FR" sz="2400" dirty="0" smtClean="0"/>
              <a:t> </a:t>
            </a:r>
            <a:r>
              <a:rPr lang="fr-FR" sz="2400" dirty="0" err="1" smtClean="0"/>
              <a:t>utterances</a:t>
            </a:r>
            <a:endParaRPr lang="fr-FR" sz="2400" dirty="0" smtClean="0"/>
          </a:p>
          <a:p>
            <a:pPr>
              <a:buNone/>
            </a:pPr>
            <a:r>
              <a:rPr lang="fr-FR" sz="2400" dirty="0" err="1" smtClean="0"/>
              <a:t>Children</a:t>
            </a:r>
            <a:r>
              <a:rPr lang="fr-FR" sz="2400" dirty="0" smtClean="0"/>
              <a:t> </a:t>
            </a:r>
            <a:r>
              <a:rPr lang="fr-FR" sz="2400" dirty="0" err="1" smtClean="0"/>
              <a:t>matched</a:t>
            </a:r>
            <a:r>
              <a:rPr lang="fr-FR" sz="2400" dirty="0" smtClean="0"/>
              <a:t> by </a:t>
            </a:r>
            <a:r>
              <a:rPr lang="fr-FR" sz="2400" dirty="0" err="1" smtClean="0"/>
              <a:t>comprehension</a:t>
            </a:r>
            <a:r>
              <a:rPr lang="fr-FR" sz="2400" dirty="0" smtClean="0"/>
              <a:t> </a:t>
            </a:r>
            <a:r>
              <a:rPr lang="fr-FR" sz="2400" dirty="0" err="1" smtClean="0"/>
              <a:t>level</a:t>
            </a:r>
            <a:r>
              <a:rPr lang="fr-FR" sz="2400" dirty="0" smtClean="0"/>
              <a:t> (ECOSSE)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600" dirty="0" err="1" smtClean="0"/>
              <a:t>Comparison</a:t>
            </a:r>
            <a:r>
              <a:rPr lang="fr-FR" sz="3600" dirty="0" smtClean="0"/>
              <a:t> </a:t>
            </a:r>
            <a:r>
              <a:rPr lang="fr-FR" sz="3600" dirty="0" err="1" smtClean="0"/>
              <a:t>between</a:t>
            </a:r>
            <a:r>
              <a:rPr lang="fr-FR" sz="3600" dirty="0" smtClean="0"/>
              <a:t> </a:t>
            </a:r>
            <a:r>
              <a:rPr lang="fr-FR" sz="3600" dirty="0" err="1" smtClean="0"/>
              <a:t>children</a:t>
            </a:r>
            <a:r>
              <a:rPr lang="fr-FR" sz="3600" dirty="0" smtClean="0"/>
              <a:t> </a:t>
            </a:r>
            <a:r>
              <a:rPr lang="fr-FR" sz="3600" dirty="0" err="1" smtClean="0"/>
              <a:t>with</a:t>
            </a:r>
            <a:r>
              <a:rPr lang="fr-FR" sz="3600" dirty="0" smtClean="0"/>
              <a:t> SLI and </a:t>
            </a:r>
            <a:r>
              <a:rPr lang="fr-FR" sz="3600" dirty="0" err="1" smtClean="0"/>
              <a:t>language</a:t>
            </a:r>
            <a:r>
              <a:rPr lang="fr-FR" sz="3600" dirty="0" smtClean="0"/>
              <a:t> </a:t>
            </a:r>
            <a:r>
              <a:rPr lang="fr-FR" sz="3600" dirty="0" err="1" smtClean="0"/>
              <a:t>level</a:t>
            </a:r>
            <a:r>
              <a:rPr lang="fr-FR" sz="3600" dirty="0" smtClean="0"/>
              <a:t> </a:t>
            </a:r>
            <a:r>
              <a:rPr lang="fr-FR" sz="3600" dirty="0" err="1" smtClean="0"/>
              <a:t>controls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/>
              <a:t>Analysis</a:t>
            </a:r>
            <a:r>
              <a:rPr lang="fr-FR" dirty="0" smtClean="0"/>
              <a:t> </a:t>
            </a:r>
            <a:r>
              <a:rPr lang="fr-FR" dirty="0" err="1" smtClean="0"/>
              <a:t>bears</a:t>
            </a:r>
            <a:r>
              <a:rPr lang="fr-FR" dirty="0" smtClean="0"/>
              <a:t> on the correct, incorrect, or absent </a:t>
            </a:r>
            <a:r>
              <a:rPr lang="fr-FR" dirty="0" err="1" smtClean="0"/>
              <a:t>repetition</a:t>
            </a:r>
            <a:r>
              <a:rPr lang="fr-FR" dirty="0" smtClean="0"/>
              <a:t> of the </a:t>
            </a:r>
            <a:r>
              <a:rPr lang="fr-FR" dirty="0" err="1" smtClean="0"/>
              <a:t>target</a:t>
            </a:r>
            <a:r>
              <a:rPr lang="fr-FR" dirty="0" smtClean="0"/>
              <a:t> </a:t>
            </a:r>
            <a:r>
              <a:rPr lang="fr-FR" dirty="0" err="1" smtClean="0"/>
              <a:t>word</a:t>
            </a:r>
            <a:r>
              <a:rPr lang="fr-FR" dirty="0" smtClean="0"/>
              <a:t> in the </a:t>
            </a:r>
            <a:r>
              <a:rPr lang="fr-FR" dirty="0" err="1" smtClean="0"/>
              <a:t>utterances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the </a:t>
            </a:r>
            <a:r>
              <a:rPr lang="fr-FR" dirty="0" err="1" smtClean="0"/>
              <a:t>child’s</a:t>
            </a:r>
            <a:r>
              <a:rPr lang="fr-FR" dirty="0" smtClean="0"/>
              <a:t> </a:t>
            </a:r>
            <a:r>
              <a:rPr lang="fr-FR" dirty="0" err="1" smtClean="0"/>
              <a:t>repetition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err="1" smtClean="0"/>
              <a:t>Examples</a:t>
            </a:r>
            <a:r>
              <a:rPr lang="fr-FR" dirty="0" smtClean="0"/>
              <a:t> of incorrect </a:t>
            </a:r>
            <a:r>
              <a:rPr lang="fr-FR" dirty="0" err="1" smtClean="0"/>
              <a:t>repetition</a:t>
            </a:r>
            <a:r>
              <a:rPr lang="fr-FR" dirty="0" smtClean="0"/>
              <a:t> of </a:t>
            </a:r>
            <a:r>
              <a:rPr lang="fr-FR" dirty="0" err="1" smtClean="0"/>
              <a:t>target</a:t>
            </a:r>
            <a:endParaRPr lang="fr-FR" dirty="0" smtClean="0"/>
          </a:p>
          <a:p>
            <a:r>
              <a:rPr lang="fr-FR" dirty="0" smtClean="0"/>
              <a:t>Target:	mes cousines préférées, </a:t>
            </a:r>
            <a:r>
              <a:rPr lang="fr-FR" dirty="0" smtClean="0">
                <a:solidFill>
                  <a:srgbClr val="00B0F0"/>
                </a:solidFill>
              </a:rPr>
              <a:t>elles</a:t>
            </a:r>
            <a:r>
              <a:rPr lang="fr-FR" dirty="0" smtClean="0"/>
              <a:t> apporteront des cadeaux.</a:t>
            </a:r>
          </a:p>
          <a:p>
            <a:r>
              <a:rPr lang="fr-FR" dirty="0" smtClean="0"/>
              <a:t>Child:	mes cousines préférées, </a:t>
            </a:r>
            <a:r>
              <a:rPr lang="fr-FR" dirty="0" smtClean="0">
                <a:solidFill>
                  <a:srgbClr val="00B0F0"/>
                </a:solidFill>
              </a:rPr>
              <a:t>ils</a:t>
            </a:r>
            <a:r>
              <a:rPr lang="fr-FR" dirty="0" smtClean="0"/>
              <a:t> apportent des cadeaux.</a:t>
            </a:r>
          </a:p>
          <a:p>
            <a:endParaRPr lang="fr-FR" dirty="0" smtClean="0"/>
          </a:p>
          <a:p>
            <a:r>
              <a:rPr lang="fr-FR" dirty="0" smtClean="0"/>
              <a:t>Target:	quand j'étais petit, je ne </a:t>
            </a:r>
            <a:r>
              <a:rPr lang="fr-FR" dirty="0" smtClean="0">
                <a:solidFill>
                  <a:srgbClr val="00B0F0"/>
                </a:solidFill>
              </a:rPr>
              <a:t>saurai</a:t>
            </a:r>
            <a:r>
              <a:rPr lang="fr-FR" dirty="0" smtClean="0"/>
              <a:t> pas lacer mes chaussures.</a:t>
            </a:r>
          </a:p>
          <a:p>
            <a:r>
              <a:rPr lang="fr-FR" dirty="0" smtClean="0"/>
              <a:t>Child:	quand j'étais petit, je ne </a:t>
            </a:r>
            <a:r>
              <a:rPr lang="fr-FR" dirty="0" smtClean="0">
                <a:solidFill>
                  <a:srgbClr val="00B0F0"/>
                </a:solidFill>
              </a:rPr>
              <a:t>sais</a:t>
            </a:r>
            <a:r>
              <a:rPr lang="fr-FR" dirty="0" smtClean="0"/>
              <a:t> pas xx lacer mes chaussures.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85786" y="428604"/>
          <a:ext cx="7467600" cy="5998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Grammatical target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Ungrammatical target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Syntactic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category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Subjects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 analysis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Target changed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Target reproduced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 analysis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Error corrected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Error reproduced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Subject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pronoun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1.1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3.4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Object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Pronoun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1.9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6.5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Auxiliary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2.4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3.9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Determiner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2.3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5.0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Preposition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2.2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6.4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4.9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6.9</a:t>
                      </a:r>
                    </a:p>
                  </a:txBody>
                  <a:tcPr marL="9525" marR="9525" marT="9525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Verb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3.1</a:t>
                      </a:r>
                    </a:p>
                  </a:txBody>
                  <a:tcPr marL="9525" marR="9525" marT="9525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" name="Ellipse 2"/>
          <p:cNvSpPr/>
          <p:nvPr/>
        </p:nvSpPr>
        <p:spPr>
          <a:xfrm>
            <a:off x="2643174" y="2714620"/>
            <a:ext cx="2786082" cy="714380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5572132" y="2714620"/>
            <a:ext cx="2786082" cy="714380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643174" y="1214422"/>
            <a:ext cx="2786082" cy="714380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500694" y="1142984"/>
            <a:ext cx="2786082" cy="714380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2571736" y="4929198"/>
            <a:ext cx="2786082" cy="7143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500694" y="4857760"/>
            <a:ext cx="2786082" cy="7143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643174" y="1928802"/>
            <a:ext cx="2786082" cy="71438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572132" y="1928802"/>
            <a:ext cx="2786082" cy="71438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2571736" y="4071942"/>
            <a:ext cx="2786082" cy="71438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5500694" y="4143380"/>
            <a:ext cx="2786082" cy="71438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Spontaneous</a:t>
            </a:r>
            <a:r>
              <a:rPr lang="fr-FR" dirty="0" smtClean="0"/>
              <a:t> vs non </a:t>
            </a:r>
            <a:r>
              <a:rPr lang="fr-FR" dirty="0" err="1" smtClean="0"/>
              <a:t>spontaneous</a:t>
            </a:r>
            <a:r>
              <a:rPr lang="fr-FR" dirty="0" smtClean="0"/>
              <a:t> production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7467600" cy="412592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Is non-</a:t>
            </a:r>
            <a:r>
              <a:rPr lang="fr-FR" dirty="0" err="1" smtClean="0"/>
              <a:t>spontaneous</a:t>
            </a:r>
            <a:r>
              <a:rPr lang="fr-FR" dirty="0" smtClean="0"/>
              <a:t> production </a:t>
            </a:r>
            <a:r>
              <a:rPr lang="fr-FR" dirty="0" err="1" smtClean="0"/>
              <a:t>just</a:t>
            </a:r>
            <a:r>
              <a:rPr lang="fr-FR" dirty="0" smtClean="0"/>
              <a:t> ‘more </a:t>
            </a:r>
            <a:r>
              <a:rPr lang="fr-FR" dirty="0" err="1" smtClean="0"/>
              <a:t>difficult</a:t>
            </a:r>
            <a:r>
              <a:rPr lang="fr-FR" dirty="0" smtClean="0"/>
              <a:t>’?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spontaneous</a:t>
            </a:r>
            <a:r>
              <a:rPr lang="fr-FR" dirty="0" smtClean="0"/>
              <a:t> production </a:t>
            </a:r>
            <a:r>
              <a:rPr lang="fr-FR" dirty="0" err="1" smtClean="0"/>
              <a:t>children</a:t>
            </a:r>
            <a:r>
              <a:rPr lang="fr-FR" dirty="0" smtClean="0"/>
              <a:t> are able to </a:t>
            </a:r>
            <a:r>
              <a:rPr lang="fr-FR" dirty="0" err="1" smtClean="0"/>
              <a:t>produce</a:t>
            </a:r>
            <a:r>
              <a:rPr lang="fr-FR" dirty="0" smtClean="0"/>
              <a:t> </a:t>
            </a:r>
            <a:r>
              <a:rPr lang="fr-FR" dirty="0" err="1" smtClean="0"/>
              <a:t>memorized</a:t>
            </a:r>
            <a:r>
              <a:rPr lang="fr-FR" dirty="0" smtClean="0"/>
              <a:t> </a:t>
            </a:r>
            <a:r>
              <a:rPr lang="fr-FR" dirty="0" smtClean="0"/>
              <a:t>(and non </a:t>
            </a:r>
            <a:r>
              <a:rPr lang="fr-FR" dirty="0" err="1" smtClean="0"/>
              <a:t>decomposed</a:t>
            </a:r>
            <a:r>
              <a:rPr lang="fr-FR" dirty="0" smtClean="0"/>
              <a:t>) </a:t>
            </a:r>
            <a:r>
              <a:rPr lang="fr-FR" dirty="0" err="1" smtClean="0"/>
              <a:t>forms</a:t>
            </a:r>
            <a:endParaRPr lang="fr-FR" dirty="0" smtClean="0"/>
          </a:p>
          <a:p>
            <a:r>
              <a:rPr lang="fr-FR" dirty="0" err="1" smtClean="0"/>
              <a:t>With</a:t>
            </a:r>
            <a:r>
              <a:rPr lang="fr-FR" dirty="0" smtClean="0"/>
              <a:t> non-</a:t>
            </a:r>
            <a:r>
              <a:rPr lang="fr-FR" dirty="0" err="1" smtClean="0"/>
              <a:t>spontaneous</a:t>
            </a:r>
            <a:r>
              <a:rPr lang="fr-FR" dirty="0" smtClean="0"/>
              <a:t>, </a:t>
            </a:r>
            <a:r>
              <a:rPr lang="fr-FR" dirty="0" err="1" smtClean="0"/>
              <a:t>they</a:t>
            </a:r>
            <a:r>
              <a:rPr lang="fr-FR" dirty="0" smtClean="0"/>
              <a:t> have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creative</a:t>
            </a:r>
            <a:r>
              <a:rPr lang="fr-FR" dirty="0" smtClean="0"/>
              <a:t> and to </a:t>
            </a:r>
            <a:r>
              <a:rPr lang="fr-FR" dirty="0" err="1" smtClean="0"/>
              <a:t>decompose</a:t>
            </a:r>
            <a:r>
              <a:rPr lang="fr-FR" dirty="0" smtClean="0"/>
              <a:t>/recompose </a:t>
            </a:r>
            <a:r>
              <a:rPr lang="fr-FR" dirty="0" err="1" smtClean="0"/>
              <a:t>memorized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endParaRPr lang="fr-FR" dirty="0" smtClean="0"/>
          </a:p>
          <a:p>
            <a:pPr lvl="1"/>
            <a:r>
              <a:rPr lang="fr-FR" dirty="0" smtClean="0"/>
              <a:t>This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children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SLI have the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severe</a:t>
            </a:r>
            <a:r>
              <a:rPr lang="fr-FR" dirty="0" smtClean="0"/>
              <a:t> </a:t>
            </a:r>
            <a:r>
              <a:rPr lang="fr-FR" dirty="0" err="1" smtClean="0"/>
              <a:t>difficulties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Goal: </a:t>
            </a:r>
            <a:r>
              <a:rPr lang="fr-FR" sz="3200" dirty="0" err="1" smtClean="0"/>
              <a:t>Using</a:t>
            </a:r>
            <a:r>
              <a:rPr lang="fr-FR" sz="3200" dirty="0" smtClean="0"/>
              <a:t> PHON to analyse the cases of incorrect </a:t>
            </a:r>
            <a:r>
              <a:rPr lang="fr-FR" sz="3200" dirty="0" err="1" smtClean="0"/>
              <a:t>repetition</a:t>
            </a:r>
            <a:r>
              <a:rPr lang="fr-FR" sz="3200" dirty="0" smtClean="0"/>
              <a:t> – compare </a:t>
            </a:r>
            <a:r>
              <a:rPr lang="fr-FR" sz="3200" dirty="0" err="1" smtClean="0"/>
              <a:t>with</a:t>
            </a:r>
            <a:r>
              <a:rPr lang="fr-FR" sz="3200" dirty="0" smtClean="0"/>
              <a:t> </a:t>
            </a:r>
            <a:r>
              <a:rPr lang="fr-FR" sz="3200" dirty="0" err="1" smtClean="0"/>
              <a:t>other</a:t>
            </a:r>
            <a:r>
              <a:rPr lang="fr-FR" sz="3200" dirty="0" smtClean="0"/>
              <a:t> </a:t>
            </a:r>
            <a:r>
              <a:rPr lang="fr-FR" sz="3200" dirty="0" err="1" smtClean="0"/>
              <a:t>material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928802"/>
            <a:ext cx="7467600" cy="478634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/>
              <a:t>*REC:	ce garçon n'est pas une menteuse il dit la vérité. </a:t>
            </a:r>
          </a:p>
          <a:p>
            <a:pPr>
              <a:buNone/>
            </a:pPr>
            <a:r>
              <a:rPr lang="fr-FR" dirty="0" smtClean="0"/>
              <a:t>*CHI:	ce garçon il est pas une menteuse il dit la vérité.</a:t>
            </a:r>
          </a:p>
          <a:p>
            <a:pPr>
              <a:buNone/>
            </a:pPr>
            <a:r>
              <a:rPr lang="fr-FR" dirty="0" smtClean="0"/>
              <a:t>%</a:t>
            </a:r>
            <a:r>
              <a:rPr lang="fr-FR" dirty="0" err="1" smtClean="0"/>
              <a:t>com</a:t>
            </a:r>
            <a:r>
              <a:rPr lang="fr-FR" dirty="0" smtClean="0"/>
              <a:t>:	Nom </a:t>
            </a:r>
            <a:r>
              <a:rPr lang="fr-FR" dirty="0" err="1" smtClean="0"/>
              <a:t>feminin</a:t>
            </a:r>
            <a:r>
              <a:rPr lang="fr-FR" dirty="0" smtClean="0"/>
              <a:t> erreur</a:t>
            </a:r>
          </a:p>
          <a:p>
            <a:pPr>
              <a:buNone/>
            </a:pPr>
            <a:r>
              <a:rPr lang="fr-FR" dirty="0" smtClean="0"/>
              <a:t>%</a:t>
            </a:r>
            <a:r>
              <a:rPr lang="fr-FR" dirty="0" err="1" smtClean="0"/>
              <a:t>cod</a:t>
            </a:r>
            <a:r>
              <a:rPr lang="fr-FR" dirty="0" smtClean="0"/>
              <a:t>:	 . . 3 5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*REC:	les camions orange mon frère les prend pour aller jouer. </a:t>
            </a:r>
          </a:p>
          <a:p>
            <a:pPr>
              <a:buNone/>
            </a:pPr>
            <a:r>
              <a:rPr lang="fr-FR" dirty="0" smtClean="0"/>
              <a:t>*CHI:	les camions orange i prend pour aller jouer. </a:t>
            </a:r>
          </a:p>
          <a:p>
            <a:pPr>
              <a:buNone/>
            </a:pPr>
            <a:r>
              <a:rPr lang="fr-FR" dirty="0" smtClean="0"/>
              <a:t>%</a:t>
            </a:r>
            <a:r>
              <a:rPr lang="fr-FR" dirty="0" err="1" smtClean="0"/>
              <a:t>com</a:t>
            </a:r>
            <a:r>
              <a:rPr lang="fr-FR" dirty="0" smtClean="0"/>
              <a:t>:	</a:t>
            </a:r>
            <a:r>
              <a:rPr lang="fr-FR" dirty="0" err="1" smtClean="0"/>
              <a:t>Proobj</a:t>
            </a:r>
            <a:r>
              <a:rPr lang="fr-FR" dirty="0" smtClean="0"/>
              <a:t> anaphore immédiate correct</a:t>
            </a:r>
          </a:p>
          <a:p>
            <a:pPr>
              <a:buNone/>
            </a:pPr>
            <a:r>
              <a:rPr lang="fr-FR" dirty="0" smtClean="0"/>
              <a:t>%</a:t>
            </a:r>
            <a:r>
              <a:rPr lang="fr-FR" dirty="0" err="1" smtClean="0"/>
              <a:t>cod</a:t>
            </a:r>
            <a:r>
              <a:rPr lang="fr-FR" dirty="0" smtClean="0"/>
              <a:t>:	 . 4 . 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</a:t>
            </a:r>
            <a:r>
              <a:rPr lang="en-GB" dirty="0"/>
              <a:t>results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SLI &lt; MLU even taking into account their language delay</a:t>
            </a:r>
          </a:p>
          <a:p>
            <a:r>
              <a:rPr lang="en-GB" dirty="0"/>
              <a:t>this was found for different languages (different phonology, different syntax)</a:t>
            </a:r>
          </a:p>
          <a:p>
            <a:pPr lvl="1"/>
            <a:r>
              <a:rPr lang="en-GB" dirty="0"/>
              <a:t>the details of the results obtained vary from one language to </a:t>
            </a:r>
            <a:r>
              <a:rPr lang="en-GB" dirty="0" smtClean="0"/>
              <a:t>another</a:t>
            </a:r>
          </a:p>
          <a:p>
            <a:pPr lvl="1"/>
            <a:endParaRPr lang="en-GB" dirty="0" smtClean="0"/>
          </a:p>
          <a:p>
            <a:pPr lvl="1"/>
            <a:r>
              <a:rPr lang="en-GB" sz="1900" dirty="0" err="1" smtClean="0"/>
              <a:t>Bortolini</a:t>
            </a:r>
            <a:r>
              <a:rPr lang="en-GB" sz="1900" dirty="0" smtClean="0"/>
              <a:t> &amp; Leonard (2000)</a:t>
            </a:r>
          </a:p>
          <a:p>
            <a:pPr lvl="2"/>
            <a:r>
              <a:rPr lang="en-GB" sz="1900" dirty="0" smtClean="0"/>
              <a:t>English, Italian</a:t>
            </a:r>
          </a:p>
          <a:p>
            <a:pPr lvl="1"/>
            <a:r>
              <a:rPr lang="en-GB" sz="1900" dirty="0" smtClean="0"/>
              <a:t>Owen, </a:t>
            </a:r>
            <a:r>
              <a:rPr lang="en-GB" sz="1900" dirty="0" err="1" smtClean="0"/>
              <a:t>Dromi</a:t>
            </a:r>
            <a:r>
              <a:rPr lang="en-GB" sz="1900" dirty="0" smtClean="0"/>
              <a:t>, Leonard (2001)</a:t>
            </a:r>
          </a:p>
          <a:p>
            <a:pPr lvl="2"/>
            <a:r>
              <a:rPr lang="en-GB" sz="1900" dirty="0" smtClean="0"/>
              <a:t>Hebrew</a:t>
            </a:r>
          </a:p>
          <a:p>
            <a:pPr lvl="1"/>
            <a:r>
              <a:rPr lang="en-GB" sz="1900" dirty="0" smtClean="0"/>
              <a:t>Aguilar–</a:t>
            </a:r>
            <a:r>
              <a:rPr lang="en-GB" sz="1900" dirty="0" err="1" smtClean="0"/>
              <a:t>Medivilla</a:t>
            </a:r>
            <a:r>
              <a:rPr lang="en-GB" sz="1900" dirty="0" smtClean="0"/>
              <a:t> , </a:t>
            </a:r>
            <a:r>
              <a:rPr lang="en-GB" sz="1900" dirty="0" err="1" smtClean="0"/>
              <a:t>Sanz</a:t>
            </a:r>
            <a:r>
              <a:rPr lang="en-GB" sz="1900" dirty="0" smtClean="0"/>
              <a:t>-Torrent &amp; </a:t>
            </a:r>
            <a:r>
              <a:rPr lang="en-GB" sz="1900" dirty="0" err="1" smtClean="0"/>
              <a:t>Serra-Raventos</a:t>
            </a:r>
            <a:r>
              <a:rPr lang="en-GB" sz="1900" dirty="0" smtClean="0"/>
              <a:t> (2002) </a:t>
            </a:r>
          </a:p>
          <a:p>
            <a:pPr lvl="2"/>
            <a:r>
              <a:rPr lang="en-GB" sz="1900" dirty="0" smtClean="0"/>
              <a:t>Spanish / Catalan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Phon</a:t>
            </a:r>
            <a:r>
              <a:rPr lang="fr-FR" dirty="0" smtClean="0"/>
              <a:t> version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38297"/>
            <a:ext cx="8875494" cy="50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Goals of the study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Confirm that children with SLI show specific difficulties in phonology when compared with children with the same language level and confirm that this is a cross-language finding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Inquire whether there are specific phonological deficit/difficulties in French-speaking children with </a:t>
            </a:r>
            <a:r>
              <a:rPr lang="en-GB" sz="2800" dirty="0" smtClean="0"/>
              <a:t>SLI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Confirm whether there is or not a developmental trend in the deficit (are errors qualitatively different and more common in older children?)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Participants</a:t>
            </a: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>
            <p:ph idx="1"/>
          </p:nvPr>
        </p:nvGraphicFramePr>
        <p:xfrm>
          <a:off x="762000" y="1905000"/>
          <a:ext cx="7772400" cy="2298700"/>
        </p:xfrm>
        <a:graphic>
          <a:graphicData uri="http://schemas.openxmlformats.org/presentationml/2006/ole">
            <p:oleObj spid="_x0000_s1026" name="Feuille de calcul" r:id="rId3" imgW="2556000" imgH="708840" progId="Excel.Sheet.8">
              <p:embed/>
            </p:oleObj>
          </a:graphicData>
        </a:graphic>
      </p:graphicFrame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609600" y="46482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kumimoji="0" lang="fr-BE" sz="3200">
                <a:latin typeface="Tahoma" pitchFamily="34" charset="0"/>
              </a:rPr>
              <a:t>Matched by MLU (language match)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kumimoji="0" lang="fr-BE" sz="3200">
                <a:latin typeface="Tahoma" pitchFamily="34" charset="0"/>
              </a:rPr>
              <a:t>Age of control children corresponds to mean MLU age of children with SLI</a:t>
            </a:r>
            <a:endParaRPr kumimoji="0" lang="fr-FR" sz="32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Task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/>
              <a:t>Spontaneous language</a:t>
            </a:r>
          </a:p>
          <a:p>
            <a:pPr lvl="1"/>
            <a:r>
              <a:rPr lang="en-GB" sz="2400"/>
              <a:t>free play situation for the younger children</a:t>
            </a:r>
          </a:p>
          <a:p>
            <a:pPr lvl="1"/>
            <a:r>
              <a:rPr lang="en-GB" sz="2400"/>
              <a:t>conversation with adult partner for the older children</a:t>
            </a:r>
          </a:p>
          <a:p>
            <a:endParaRPr lang="en-GB" sz="2800"/>
          </a:p>
          <a:p>
            <a:r>
              <a:rPr lang="en-GB" sz="2800"/>
              <a:t>Children can avoid forms that are difficult for them, so that results tend to be more difficult to obtain, but are also more reliable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Phonetic transcription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CHAT format</a:t>
            </a:r>
          </a:p>
          <a:p>
            <a:r>
              <a:rPr lang="en-GB" dirty="0"/>
              <a:t>At least two persons checked all transcriptions</a:t>
            </a:r>
          </a:p>
          <a:p>
            <a:r>
              <a:rPr lang="en-GB" dirty="0"/>
              <a:t>Transcriptions were corrected until 100% agreement was reached</a:t>
            </a:r>
          </a:p>
          <a:p>
            <a:r>
              <a:rPr lang="en-GB" dirty="0"/>
              <a:t>Total utterances: 4158</a:t>
            </a:r>
          </a:p>
          <a:p>
            <a:r>
              <a:rPr lang="en-GB" dirty="0"/>
              <a:t>Total words: 13312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1024</TotalTime>
  <Words>2072</Words>
  <Application>Microsoft Office PowerPoint</Application>
  <PresentationFormat>Affichage à l'écran (4:3)</PresentationFormat>
  <Paragraphs>620</Paragraphs>
  <Slides>50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50</vt:i4>
      </vt:variant>
    </vt:vector>
  </HeadingPairs>
  <TitlesOfParts>
    <vt:vector size="53" baseType="lpstr">
      <vt:lpstr>Technique</vt:lpstr>
      <vt:lpstr>Feuille de calcul</vt:lpstr>
      <vt:lpstr>Graphique</vt:lpstr>
      <vt:lpstr>Phonological impairment in French-speaking children with SLI</vt:lpstr>
      <vt:lpstr>Potential origins of SLI behaviour</vt:lpstr>
      <vt:lpstr>Evidence for phonological deficit</vt:lpstr>
      <vt:lpstr>Strongest evidence for phonological deficit comes from comparison with MLU-matched children</vt:lpstr>
      <vt:lpstr>Previous results</vt:lpstr>
      <vt:lpstr>Goals of the study</vt:lpstr>
      <vt:lpstr>Participants</vt:lpstr>
      <vt:lpstr>Task</vt:lpstr>
      <vt:lpstr>Phonetic transcription</vt:lpstr>
      <vt:lpstr>Procedure</vt:lpstr>
      <vt:lpstr>Example of transcription</vt:lpstr>
      <vt:lpstr>Automatic extension of coding schema</vt:lpstr>
      <vt:lpstr>Diapositive 13</vt:lpstr>
      <vt:lpstr>Diapositive 14</vt:lpstr>
      <vt:lpstr>Utterance level</vt:lpstr>
      <vt:lpstr>Word level (correct adult target)</vt:lpstr>
      <vt:lpstr>Syllable inventory</vt:lpstr>
      <vt:lpstr>% correct syllables</vt:lpstr>
      <vt:lpstr>Percentage of consonant correct</vt:lpstr>
      <vt:lpstr>Percentage phonemes correct (PPC)</vt:lpstr>
      <vt:lpstr>Percentage consonants correct (PCC)</vt:lpstr>
      <vt:lpstr>Percentage vowels correct (PVC)</vt:lpstr>
      <vt:lpstr>Discussion</vt:lpstr>
      <vt:lpstr>Diapositive 24</vt:lpstr>
      <vt:lpstr>Developmental effect?</vt:lpstr>
      <vt:lpstr>Diapositive 26</vt:lpstr>
      <vt:lpstr>Follow up on the previous study</vt:lpstr>
      <vt:lpstr>Complexity as a factor</vt:lpstr>
      <vt:lpstr>Phonological complexity</vt:lpstr>
      <vt:lpstr>Syntactic complexity</vt:lpstr>
      <vt:lpstr>Complexity for phonology and syntax</vt:lpstr>
      <vt:lpstr>Methodology</vt:lpstr>
      <vt:lpstr> Task</vt:lpstr>
      <vt:lpstr>Example of transcription</vt:lpstr>
      <vt:lpstr>Morphosyntactic line was added automatically</vt:lpstr>
      <vt:lpstr>Phon version</vt:lpstr>
      <vt:lpstr>Results – Phonological errors</vt:lpstr>
      <vt:lpstr>Results – Syntactic errors</vt:lpstr>
      <vt:lpstr>Correlations between theoretical complexity and children’s results</vt:lpstr>
      <vt:lpstr>Discussion</vt:lpstr>
      <vt:lpstr>Missing elements</vt:lpstr>
      <vt:lpstr>Future developments</vt:lpstr>
      <vt:lpstr>… to be improved</vt:lpstr>
      <vt:lpstr>Repetition study – different task</vt:lpstr>
      <vt:lpstr>Seven grammatical categories</vt:lpstr>
      <vt:lpstr>Comparison between children with SLI and language level controls</vt:lpstr>
      <vt:lpstr>Diapositive 47</vt:lpstr>
      <vt:lpstr>Spontaneous vs non spontaneous production</vt:lpstr>
      <vt:lpstr>Goal: Using PHON to analyse the cases of incorrect repetition – compare with other material</vt:lpstr>
      <vt:lpstr>Phon version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Phonological impairment in French-speaking children with SLI</dc:title>
  <dc:creator>cp</dc:creator>
  <cp:lastModifiedBy>cp</cp:lastModifiedBy>
  <cp:revision>65</cp:revision>
  <dcterms:created xsi:type="dcterms:W3CDTF">2010-07-13T20:02:52Z</dcterms:created>
  <dcterms:modified xsi:type="dcterms:W3CDTF">2010-07-30T13:06:48Z</dcterms:modified>
</cp:coreProperties>
</file>