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634435" y="857390"/>
            <a:ext cx="10923482" cy="27471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8876453" y="7012093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idx="21"/>
          </p:nvPr>
        </p:nvSpPr>
        <p:spPr>
          <a:xfrm>
            <a:off x="-901700" y="-127000"/>
            <a:ext cx="14211300" cy="99972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69900" indent="-469900">
              <a:buClr>
                <a:srgbClr val="929292"/>
              </a:buClr>
              <a:buSzPct val="60000"/>
              <a:buFont typeface="Zapf Dingbats"/>
              <a:buChar char="❖"/>
            </a:lvl1pPr>
            <a:lvl2pPr marL="939800" indent="-469900">
              <a:buClr>
                <a:srgbClr val="929292"/>
              </a:buClr>
              <a:buSzPct val="60000"/>
              <a:buFont typeface="Zapf Dingbats"/>
              <a:buChar char="❖"/>
            </a:lvl2pPr>
            <a:lvl3pPr marL="1409700" indent="-469900">
              <a:buClr>
                <a:srgbClr val="929292"/>
              </a:buClr>
              <a:buSzPct val="60000"/>
              <a:buFont typeface="Zapf Dingbats"/>
              <a:buChar char="❖"/>
            </a:lvl3pPr>
            <a:lvl4pPr marL="1879600" indent="-469900">
              <a:buClr>
                <a:srgbClr val="929292"/>
              </a:buClr>
              <a:buSzPct val="60000"/>
              <a:buFont typeface="Zapf Dingbats"/>
              <a:buChar char="❖"/>
            </a:lvl4pPr>
            <a:lvl5pPr marL="2349500" indent="-469900">
              <a:buClr>
                <a:srgbClr val="929292"/>
              </a:buClr>
              <a:buSzPct val="60000"/>
              <a:buFont typeface="Zapf Dingbats"/>
              <a:buChar char="❖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riangle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Triangle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Triangle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Lorem Ipsum Dolor"/>
          <p:cNvSpPr txBox="1"/>
          <p:nvPr>
            <p:ph type="body" sz="quarter" idx="2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40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4784" indent="-474784"/>
            <a:lvl2pPr marL="865553" indent="-395653"/>
            <a:lvl3pPr marL="1256323" indent="-316523"/>
            <a:lvl4pPr marL="1726223" indent="-316523"/>
            <a:lvl5pPr marL="2196123" indent="-316523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2"/>
          <p:cNvGrpSpPr/>
          <p:nvPr/>
        </p:nvGrpSpPr>
        <p:grpSpPr>
          <a:xfrm>
            <a:off x="507999" y="2171700"/>
            <a:ext cx="11997293" cy="1"/>
            <a:chOff x="0" y="0"/>
            <a:chExt cx="11997291" cy="0"/>
          </a:xfrm>
        </p:grpSpPr>
        <p:sp>
          <p:nvSpPr>
            <p:cNvPr id="158" name="Line"/>
            <p:cNvSpPr/>
            <p:nvPr/>
          </p:nvSpPr>
          <p:spPr>
            <a:xfrm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 flipH="1" flipV="1"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</p:grpSp>
      <p:grpSp>
        <p:nvGrpSpPr>
          <p:cNvPr id="163" name="Shape 3"/>
          <p:cNvGrpSpPr/>
          <p:nvPr/>
        </p:nvGrpSpPr>
        <p:grpSpPr>
          <a:xfrm>
            <a:off x="507999" y="635000"/>
            <a:ext cx="11997293" cy="1"/>
            <a:chOff x="0" y="0"/>
            <a:chExt cx="11997291" cy="0"/>
          </a:xfrm>
        </p:grpSpPr>
        <p:sp>
          <p:nvSpPr>
            <p:cNvPr id="161" name="Line"/>
            <p:cNvSpPr/>
            <p:nvPr/>
          </p:nvSpPr>
          <p:spPr>
            <a:xfrm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 flipH="1" flipV="1">
              <a:off x="0" y="0"/>
              <a:ext cx="11997292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</p:grpSp>
      <p:sp>
        <p:nvSpPr>
          <p:cNvPr id="1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69900" indent="-469900">
              <a:buClr>
                <a:srgbClr val="929292"/>
              </a:buClr>
              <a:buSzPct val="60000"/>
              <a:buFont typeface="Zapf Dingbats"/>
              <a:buChar char="❖"/>
            </a:lvl1pPr>
            <a:lvl2pPr marL="939800" indent="-469900">
              <a:buClr>
                <a:srgbClr val="929292"/>
              </a:buClr>
              <a:buSzPct val="60000"/>
              <a:buFont typeface="Zapf Dingbats"/>
              <a:buChar char="❖"/>
            </a:lvl2pPr>
            <a:lvl3pPr marL="1409700" indent="-469900">
              <a:buClr>
                <a:srgbClr val="929292"/>
              </a:buClr>
              <a:buSzPct val="60000"/>
              <a:buFont typeface="Zapf Dingbats"/>
              <a:buChar char="❖"/>
            </a:lvl3pPr>
            <a:lvl4pPr marL="1879600" indent="-469900">
              <a:buClr>
                <a:srgbClr val="929292"/>
              </a:buClr>
              <a:buSzPct val="60000"/>
              <a:buFont typeface="Zapf Dingbats"/>
              <a:buChar char="❖"/>
            </a:lvl4pPr>
            <a:lvl5pPr marL="2349500" indent="-469900">
              <a:buClr>
                <a:srgbClr val="929292"/>
              </a:buClr>
              <a:buSzPct val="60000"/>
              <a:buFont typeface="Zapf Dingbats"/>
              <a:buChar char="❖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Shape 13"/>
          <p:cNvGrpSpPr/>
          <p:nvPr/>
        </p:nvGrpSpPr>
        <p:grpSpPr>
          <a:xfrm>
            <a:off x="507999" y="6591300"/>
            <a:ext cx="11999454" cy="1"/>
            <a:chOff x="0" y="0"/>
            <a:chExt cx="11999452" cy="0"/>
          </a:xfrm>
        </p:grpSpPr>
        <p:sp>
          <p:nvSpPr>
            <p:cNvPr id="173" name="Line"/>
            <p:cNvSpPr/>
            <p:nvPr/>
          </p:nvSpPr>
          <p:spPr>
            <a:xfrm>
              <a:off x="0" y="0"/>
              <a:ext cx="11999453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 flipH="1" flipV="1">
              <a:off x="0" y="0"/>
              <a:ext cx="11999453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</p:grpSp>
      <p:grpSp>
        <p:nvGrpSpPr>
          <p:cNvPr id="178" name="Shape 14"/>
          <p:cNvGrpSpPr/>
          <p:nvPr/>
        </p:nvGrpSpPr>
        <p:grpSpPr>
          <a:xfrm>
            <a:off x="508000" y="4089400"/>
            <a:ext cx="12000019" cy="1"/>
            <a:chOff x="0" y="0"/>
            <a:chExt cx="12000018" cy="0"/>
          </a:xfrm>
        </p:grpSpPr>
        <p:sp>
          <p:nvSpPr>
            <p:cNvPr id="176" name="Line"/>
            <p:cNvSpPr/>
            <p:nvPr/>
          </p:nvSpPr>
          <p:spPr>
            <a:xfrm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 flipH="1" flipV="1"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</p:grpSp>
      <p:grpSp>
        <p:nvGrpSpPr>
          <p:cNvPr id="181" name="Shape 15"/>
          <p:cNvGrpSpPr/>
          <p:nvPr/>
        </p:nvGrpSpPr>
        <p:grpSpPr>
          <a:xfrm>
            <a:off x="7993666" y="4526889"/>
            <a:ext cx="1" cy="1642760"/>
            <a:chOff x="0" y="0"/>
            <a:chExt cx="0" cy="1642759"/>
          </a:xfrm>
        </p:grpSpPr>
        <p:sp>
          <p:nvSpPr>
            <p:cNvPr id="179" name="Line"/>
            <p:cNvSpPr/>
            <p:nvPr/>
          </p:nvSpPr>
          <p:spPr>
            <a:xfrm flipV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 flipH="1">
              <a:off x="-1" y="0"/>
              <a:ext cx="2" cy="164276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Bodoni SvtyTwo ITC TT-Book"/>
                </a:defRPr>
              </a:pPr>
            </a:p>
          </p:txBody>
        </p:sp>
      </p:grpSp>
      <p:sp>
        <p:nvSpPr>
          <p:cNvPr id="182" name="Body Level One…"/>
          <p:cNvSpPr txBox="1"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SzPct val="60000"/>
              <a:buChar char="❖"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SzPct val="60000"/>
              <a:buChar char="❖"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SzPct val="60000"/>
              <a:buChar char="❖"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SzPct val="60000"/>
              <a:buChar char="❖"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4" name="Shape 18"/>
          <p:cNvSpPr/>
          <p:nvPr>
            <p:ph type="body" sz="quarter" idx="2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Triangle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riangle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Triangle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orem Ipsum Dolor"/>
          <p:cNvSpPr txBox="1"/>
          <p:nvPr>
            <p:ph type="body" sz="quarter" idx="2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27" name="Image"/>
          <p:cNvSpPr/>
          <p:nvPr>
            <p:ph type="pic" idx="22"/>
          </p:nvPr>
        </p:nvSpPr>
        <p:spPr>
          <a:xfrm>
            <a:off x="596900" y="-2679700"/>
            <a:ext cx="11798300" cy="11798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riangle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riangle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Lorem Ipsum Dolor"/>
          <p:cNvSpPr txBox="1"/>
          <p:nvPr>
            <p:ph type="body" sz="quarter" idx="2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48" name="Image"/>
          <p:cNvSpPr/>
          <p:nvPr>
            <p:ph type="pic" sz="half" idx="22"/>
          </p:nvPr>
        </p:nvSpPr>
        <p:spPr>
          <a:xfrm>
            <a:off x="6704698" y="590550"/>
            <a:ext cx="5806884" cy="850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98500" indent="-228600">
              <a:buSzPct val="25000"/>
              <a:buBlip>
                <a:blip r:embed="rId2"/>
              </a:buBlip>
              <a:defRPr sz="3000"/>
            </a:lvl2pPr>
            <a:lvl3pPr>
              <a:buChar char="•"/>
              <a:defRPr sz="2800"/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sz="half" idx="21"/>
          </p:nvPr>
        </p:nvSpPr>
        <p:spPr>
          <a:xfrm>
            <a:off x="6819900" y="1739900"/>
            <a:ext cx="5575300" cy="816965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21"/>
          </p:nvPr>
        </p:nvSpPr>
        <p:spPr>
          <a:xfrm>
            <a:off x="482600" y="609600"/>
            <a:ext cx="5728881" cy="8394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22"/>
          </p:nvPr>
        </p:nvSpPr>
        <p:spPr>
          <a:xfrm>
            <a:off x="6260986" y="4406900"/>
            <a:ext cx="6697779" cy="471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23"/>
          </p:nvPr>
        </p:nvSpPr>
        <p:spPr>
          <a:xfrm>
            <a:off x="6686550" y="-946150"/>
            <a:ext cx="5842000" cy="584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riangle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40871" marR="0" indent="-440871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837292" marR="0" indent="-367392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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2337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7036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1735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6434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1133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5832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0531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1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33"/>
          <p:cNvSpPr txBox="1"/>
          <p:nvPr/>
        </p:nvSpPr>
        <p:spPr>
          <a:xfrm>
            <a:off x="12574411" y="9035625"/>
            <a:ext cx="2286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300480">
              <a:defRPr sz="1800">
                <a:solidFill>
                  <a:srgbClr val="432EE8"/>
                </a:solidFill>
                <a:uFill>
                  <a:solidFill>
                    <a:srgbClr val="432EE8"/>
                  </a:solidFill>
                </a:u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5" name="Shape 135"/>
          <p:cNvSpPr txBox="1"/>
          <p:nvPr>
            <p:ph type="body" sz="half" idx="1"/>
          </p:nvPr>
        </p:nvSpPr>
        <p:spPr>
          <a:xfrm>
            <a:off x="886853" y="3919988"/>
            <a:ext cx="11817440" cy="2413001"/>
          </a:xfrm>
          <a:prstGeom prst="rect">
            <a:avLst/>
          </a:prstGeom>
        </p:spPr>
        <p:txBody>
          <a:bodyPr/>
          <a:lstStyle>
            <a:lvl1pPr marL="39687" marR="81279" indent="-39687" algn="ctr" defTabSz="1300480">
              <a:lnSpc>
                <a:spcPct val="100000"/>
              </a:lnSpc>
              <a:defRPr i="0" sz="5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AI and Humans: Similarities and Differences</a:t>
            </a:r>
          </a:p>
        </p:txBody>
      </p:sp>
      <p:sp>
        <p:nvSpPr>
          <p:cNvPr id="196" name="Shape 140"/>
          <p:cNvSpPr txBox="1"/>
          <p:nvPr>
            <p:ph type="sldNum" sz="quarter" idx="2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1"/>
          </a:lstStyle>
          <a:p>
            <a:pPr/>
            <a:fld id="{86CB4B4D-7CA3-9044-876B-883B54F8677D}" type="slidenum"/>
          </a:p>
        </p:txBody>
      </p:sp>
      <p:sp>
        <p:nvSpPr>
          <p:cNvPr id="197" name="Shape 136"/>
          <p:cNvSpPr txBox="1"/>
          <p:nvPr/>
        </p:nvSpPr>
        <p:spPr>
          <a:xfrm>
            <a:off x="3759377" y="7331768"/>
            <a:ext cx="4756763" cy="927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Brian MacWhinney</a:t>
            </a:r>
          </a:p>
          <a:p>
            <a:pPr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Carnegie Mellon University</a:t>
            </a:r>
          </a:p>
        </p:txBody>
      </p:sp>
      <p:pic>
        <p:nvPicPr>
          <p:cNvPr id="198" name="0cmu.jpeg" descr="0cm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1154" y="560297"/>
            <a:ext cx="2857502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786" y="560297"/>
            <a:ext cx="2982762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Why does AI do so wel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does AI do so well?</a:t>
            </a:r>
          </a:p>
        </p:txBody>
      </p:sp>
      <p:sp>
        <p:nvSpPr>
          <p:cNvPr id="241" name="Both systems are exposed to and responsible for the full core of human language (and knowledge)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Both systems are exposed to and responsible for the full core of human language (and knowledge),</a:t>
            </a:r>
          </a:p>
          <a:p>
            <a:pPr/>
            <a:r>
              <a:t>And there are some important mechanistic similarities</a:t>
            </a:r>
          </a:p>
          <a:p>
            <a:pPr/>
            <a:r>
              <a:t>Eventually there will be more, hopefully.</a:t>
            </a:r>
          </a:p>
          <a:p>
            <a:pPr/>
            <a:r>
              <a:t>Crucially:  We can learn from both the successes and failures about how to make AI perform better and work better as a model</a:t>
            </a:r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LMs as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LLMs as Models</a:t>
            </a:r>
          </a:p>
        </p:txBody>
      </p:sp>
      <p:sp>
        <p:nvSpPr>
          <p:cNvPr id="245" name="If changes to AI models make them align more with human data, the changes could tell us about how humans are operat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If changes to AI models make them align more with human data, the changes could tell us about how humans are operating.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We can perform lesions and ablations on models.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We can sample detailed aspects of the models: levels, vectors, changes over time.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Goldstein: fMRI and ECoG during 30 minute story; word embedding predicts brain activity and brain activity predicts word embeddings =&gt; roundtrip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6330850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art 1:  Similar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1:  Similarities</a:t>
            </a:r>
          </a:p>
        </p:txBody>
      </p:sp>
      <p:sp>
        <p:nvSpPr>
          <p:cNvPr id="249" name="Use of prediction…"/>
          <p:cNvSpPr txBox="1"/>
          <p:nvPr>
            <p:ph type="body" idx="1"/>
          </p:nvPr>
        </p:nvSpPr>
        <p:spPr>
          <a:xfrm>
            <a:off x="363502" y="2670175"/>
            <a:ext cx="11988801" cy="6096000"/>
          </a:xfrm>
          <a:prstGeom prst="rect">
            <a:avLst/>
          </a:prstGeom>
        </p:spPr>
        <p:txBody>
          <a:bodyPr/>
          <a:lstStyle/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Use of prediction</a:t>
            </a:r>
          </a:p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“Attention” encodes context</a:t>
            </a:r>
          </a:p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Levels are pre-wired, but their content emerges</a:t>
            </a:r>
          </a:p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Huge computational space</a:t>
            </a:r>
          </a:p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Reinforcement learning</a:t>
            </a:r>
          </a:p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Intermediate states</a:t>
            </a:r>
          </a:p>
          <a:p>
            <a:pPr marL="561340" indent="-561340" defTabSz="496570">
              <a:spcBef>
                <a:spcPts val="2000"/>
              </a:spcBef>
              <a:buSzPct val="100000"/>
              <a:buAutoNum type="arabicPeriod" startAt="1"/>
              <a:defRPr sz="3060"/>
            </a:pPr>
            <a:r>
              <a:t>Emergent categories</a:t>
            </a:r>
          </a:p>
          <a:p>
            <a:pPr marL="0" indent="0" defTabSz="496570">
              <a:spcBef>
                <a:spcPts val="2000"/>
              </a:spcBef>
              <a:buSzTx/>
              <a:buNone/>
              <a:defRPr sz="3060"/>
            </a:pPr>
            <a:r>
              <a:t>Let’s looks at each of these in more detail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1. Pre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Prediction</a:t>
            </a:r>
          </a:p>
        </p:txBody>
      </p:sp>
      <p:sp>
        <p:nvSpPr>
          <p:cNvPr id="253" name="Much like Elman’s (1998) RNN (recurrent neural ne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Much like Elman’s (1998) RNN (recurrent neural net)</a:t>
            </a:r>
          </a:p>
          <a:p>
            <a:pPr/>
            <a:r>
              <a:t>Kuperberg &amp; Jaeger 2016 claim that humans do this too.</a:t>
            </a:r>
          </a:p>
          <a:p>
            <a:pPr/>
            <a:r>
              <a:t>Schrimpf et al (2022): “unidirectional attention transformer models capture brain activity during language processing, because they focus on predicting the next word” 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re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</a:t>
            </a:r>
          </a:p>
        </p:txBody>
      </p:sp>
      <p:sp>
        <p:nvSpPr>
          <p:cNvPr id="257" name="Wehbe: context predicts MEG before word, then word predicts MEG af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buClr>
                <a:srgbClr val="929292"/>
              </a:buClr>
              <a:buSzPct val="60000"/>
              <a:buFont typeface="Zapf Dingbats"/>
              <a:buChar char="❖"/>
            </a:pPr>
            <a:r>
              <a:t>Wehbe: context predicts MEG before word, then word predicts MEG after</a:t>
            </a:r>
          </a:p>
          <a:p>
            <a:pPr/>
            <a:r>
              <a:t>Fedorenko: processing by the basal ganglia is like prediction by ANN, possible role of the cerebellum 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ormu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Formulations</a:t>
            </a:r>
          </a:p>
        </p:txBody>
      </p:sp>
      <p:sp>
        <p:nvSpPr>
          <p:cNvPr id="261" name="Berwick 1987: learning from failure to parse…"/>
          <p:cNvSpPr txBox="1"/>
          <p:nvPr>
            <p:ph type="body" idx="1"/>
          </p:nvPr>
        </p:nvSpPr>
        <p:spPr>
          <a:xfrm>
            <a:off x="508000" y="2590800"/>
            <a:ext cx="11988800" cy="6096000"/>
          </a:xfrm>
          <a:prstGeom prst="rect">
            <a:avLst/>
          </a:prstGeom>
        </p:spPr>
        <p:txBody>
          <a:bodyPr/>
          <a:lstStyle/>
          <a:p>
            <a:pPr/>
            <a:r>
              <a:t>Berwick 1987: learning from failure to parse</a:t>
            </a:r>
          </a:p>
          <a:p>
            <a:pPr/>
            <a:r>
              <a:t>Linck and Kroll: prediction is how language is learned</a:t>
            </a:r>
          </a:p>
          <a:p>
            <a:pPr/>
            <a:r>
              <a:t>Pickering&amp;Gambi: prediction-by-production (optional) and prediction-by-association (automatic)</a:t>
            </a:r>
          </a:p>
        </p:txBody>
      </p:sp>
      <p:sp>
        <p:nvSpPr>
          <p:cNvPr id="2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B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</a:t>
            </a:r>
          </a:p>
        </p:txBody>
      </p:sp>
      <p:sp>
        <p:nvSpPr>
          <p:cNvPr id="265" name="Next word prediction is not as strong a predictor of reading time as it is for neural activity - so reading may involve more compon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Next word prediction is not as strong a predictor of reading time as it is for neural activity - so reading may involve more components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Surprisal doesn’t predict ambiguity processing - Huang(2024)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People are mostly working at integrating a mental model, predicting is fairly shallow.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If young children were to rely on prediction alone, it would be pretty frustrating. Instead they pick up units.</a:t>
            </a: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JEPA prediction - LeCun/Me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JEPA prediction - LeCun/Meta</a:t>
            </a:r>
          </a:p>
        </p:txBody>
      </p:sp>
      <p:sp>
        <p:nvSpPr>
          <p:cNvPr id="269" name="Prediction has worked well for words, but fails for vision, because next saccade is not predictabl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has worked well for words, but fails for vision, because next saccade is not predictable.</a:t>
            </a:r>
          </a:p>
          <a:p>
            <a:pPr/>
            <a:r>
              <a:t>JEPA predicts a representation of the future Sy from a</a:t>
            </a:r>
            <a:br/>
            <a:r>
              <a:t>representation of the past and present Sx</a:t>
            </a:r>
          </a:p>
          <a:p>
            <a:pPr/>
            <a:r>
              <a:t>The JEPA solution requires creation of an abstract world model to guide visual expectations</a:t>
            </a:r>
          </a:p>
          <a:p>
            <a:pPr/>
            <a:r>
              <a:t>Technically, this requires energy-based models, regularized methods, and less reliance on RL</a:t>
            </a:r>
          </a:p>
        </p:txBody>
      </p:sp>
      <p:sp>
        <p:nvSpPr>
          <p:cNvPr id="2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2.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Context</a:t>
            </a:r>
          </a:p>
        </p:txBody>
      </p:sp>
      <p:sp>
        <p:nvSpPr>
          <p:cNvPr id="273" name="Multi-level attention expands beyond the sentence t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Multi-level attention expands beyond the sentence to:</a:t>
            </a:r>
          </a:p>
          <a:p>
            <a:pPr lvl="1">
              <a:buBlip>
                <a:blip r:embed="rId2"/>
              </a:buBlip>
            </a:pPr>
            <a:r>
              <a:t>the utterance block</a:t>
            </a:r>
          </a:p>
          <a:p>
            <a:pPr lvl="1">
              <a:buBlip>
                <a:blip r:embed="rId2"/>
              </a:buBlip>
            </a:pPr>
            <a:r>
              <a:t>the paragraph or conversational turn</a:t>
            </a:r>
          </a:p>
          <a:p>
            <a:pPr lvl="1">
              <a:buBlip>
                <a:blip r:embed="rId2"/>
              </a:buBlip>
            </a:pPr>
            <a:r>
              <a:t>the whole interaction</a:t>
            </a:r>
          </a:p>
          <a:p>
            <a:pPr lvl="1">
              <a:buBlip>
                <a:blip r:embed="rId2"/>
              </a:buBlip>
            </a:pPr>
            <a:r>
              <a:t>previous interactions (requires memory)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3. Levels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Levels Architecture</a:t>
            </a:r>
          </a:p>
        </p:txBody>
      </p:sp>
      <p:sp>
        <p:nvSpPr>
          <p:cNvPr id="277" name="LLMs are wired up with encoding levels separated by DNN learning…"/>
          <p:cNvSpPr txBox="1"/>
          <p:nvPr>
            <p:ph type="body" idx="1"/>
          </p:nvPr>
        </p:nvSpPr>
        <p:spPr>
          <a:xfrm>
            <a:off x="164817" y="2628900"/>
            <a:ext cx="11988801" cy="6096000"/>
          </a:xfrm>
          <a:prstGeom prst="rect">
            <a:avLst/>
          </a:prstGeom>
        </p:spPr>
        <p:txBody>
          <a:bodyPr/>
          <a:lstStyle/>
          <a:p>
            <a:pPr/>
            <a:r>
              <a:t>LLMs are wired up with encoding levels separated by DNN learning</a:t>
            </a:r>
          </a:p>
          <a:p>
            <a:pPr/>
            <a:r>
              <a:t>Somewhat similar to emergent levels in local areas in the brain:  MacWhinney 2014, 2016.</a:t>
            </a:r>
          </a:p>
          <a:p>
            <a:pPr/>
            <a:r>
              <a:t>Some architectures allow for recruitment of units, levels</a:t>
            </a:r>
          </a:p>
          <a:p>
            <a:pPr/>
            <a:r>
              <a:t>AI systems have a huge number of parameters and multiple layers or levels (MacWhinney, 2015) </a:t>
            </a:r>
          </a:p>
        </p:txBody>
      </p:sp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sp>
        <p:nvSpPr>
          <p:cNvPr id="202" name="Does AI pass the Turing Tes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Does AI pass the Turing Test?</a:t>
            </a:r>
          </a:p>
          <a:p>
            <a:pPr/>
            <a:r>
              <a:t>Does it show consciousness? agency? intelligence?</a:t>
            </a:r>
          </a:p>
          <a:p>
            <a:pPr/>
            <a:r>
              <a:t>Does it show that Chomsky was right? or wrong?</a:t>
            </a:r>
          </a:p>
          <a:p>
            <a:pPr/>
            <a:r>
              <a:t>Can we use it as a model of language processing?</a:t>
            </a:r>
          </a:p>
          <a:p>
            <a:pPr/>
            <a:r>
              <a:t>Can we use it to understand language development?</a:t>
            </a:r>
          </a:p>
          <a:p>
            <a:pPr/>
            <a:r>
              <a:t>What are the similarities and differences? successes and failures?  What is the way forward?</a:t>
            </a: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4. Huge computational sp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4. Huge computational space</a:t>
            </a:r>
          </a:p>
        </p:txBody>
      </p:sp>
      <p:sp>
        <p:nvSpPr>
          <p:cNvPr id="281" name="GPT-3 Energy Consumption in MWh = 1,248 MW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GPT-3 Energy Consumption in MWh = 1,248 MWh</a:t>
            </a:r>
          </a:p>
          <a:p>
            <a:pPr/>
            <a:r>
              <a:t>To train GPT-3 OpenAI used a supercomputer with over 285,000 CPU cores, 10,000 GPUs and 400 gigabits per second of network connectivity for each GPU server</a:t>
            </a:r>
          </a:p>
          <a:p>
            <a:pPr/>
            <a:r>
              <a:t>CPT-4 costs 3x more than GPT-3 in regards to prompts</a:t>
            </a:r>
          </a:p>
          <a:p>
            <a:pPr/>
            <a:r>
              <a:t>It was trained on 14 trillion words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he brain has a large space to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brain has a large space too</a:t>
            </a:r>
          </a:p>
        </p:txBody>
      </p:sp>
      <p:sp>
        <p:nvSpPr>
          <p:cNvPr id="285" name="86 billion neur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86 billion neurons 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100 trillion connections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Cantlon &amp; Piantadosi (2024) “size is all that matters”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but primate brains are already capable, i.e. we have just a “linearly scaled-up primate brain” (Herculano-Houzel 2012)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so structure must matter, as it does for LLM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what about microtubules?</a:t>
            </a:r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5. Reinforcement Learning (R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 Reinforcement Learning (RL)</a:t>
            </a:r>
          </a:p>
        </p:txBody>
      </p:sp>
      <p:sp>
        <p:nvSpPr>
          <p:cNvPr id="289" name="DeepSeek claims that replacing backprop with RL led to improv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DeepSeek claims that replacing backprop with RL led to improvement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RL requires a goal and children do have goals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RL can work along with prediction/integration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Jesperson: the best way to learn a language is to break it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Explore vs exploit - Allison Gopnik, Carol Dweck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But does explore have a clear a goal? Or does it rely on intermediate states?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6. Intermediate St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6. Intermediate States</a:t>
            </a:r>
          </a:p>
        </p:txBody>
      </p:sp>
      <p:sp>
        <p:nvSpPr>
          <p:cNvPr id="293" name="Chain of Thought (CoT): automatic, zero-shot, few-shot…"/>
          <p:cNvSpPr txBox="1"/>
          <p:nvPr>
            <p:ph type="body" idx="1"/>
          </p:nvPr>
        </p:nvSpPr>
        <p:spPr>
          <a:xfrm>
            <a:off x="508000" y="26416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436462" indent="-436462" defTabSz="578358">
              <a:spcBef>
                <a:spcPts val="2300"/>
              </a:spcBef>
              <a:defRPr sz="3564"/>
            </a:pPr>
            <a:r>
              <a:t>Chain of Thought (CoT): automatic, zero-shot, few-shot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Proving a theorem in Euclidean geometry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My programmer looking for a Safe solution for tokenizing in a Rust parser - 6 prompt stages, 40 pages long 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Do  LLMs build mental models from CoT?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Is this Kahnemann’s System 2, as opposed to mere prediction in System 1?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ree of Thoughts (ToT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 of Thoughts (ToT)</a:t>
            </a:r>
          </a:p>
        </p:txBody>
      </p:sp>
      <p:sp>
        <p:nvSpPr>
          <p:cNvPr id="297" name="Redo of classical search methods (very human)…"/>
          <p:cNvSpPr txBox="1"/>
          <p:nvPr>
            <p:ph type="body" sz="quarter" idx="1"/>
          </p:nvPr>
        </p:nvSpPr>
        <p:spPr>
          <a:xfrm>
            <a:off x="508000" y="2628900"/>
            <a:ext cx="11603779" cy="1623343"/>
          </a:xfrm>
          <a:prstGeom prst="rect">
            <a:avLst/>
          </a:prstGeom>
        </p:spPr>
        <p:txBody>
          <a:bodyPr/>
          <a:lstStyle/>
          <a:p>
            <a:pPr/>
            <a:r>
              <a:t>Redo of classical search methods (very human)</a:t>
            </a:r>
          </a:p>
          <a:p>
            <a:pPr/>
            <a:r>
              <a:t>Includes self-reflection (very human)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9" name="Screenshot 2025-02-17 at 5.48.52 PM.png" descr="Screenshot 2025-02-17 at 5.48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50" y="4374020"/>
            <a:ext cx="9715500" cy="476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Mental models could y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Mental models could yield</a:t>
            </a:r>
          </a:p>
        </p:txBody>
      </p:sp>
      <p:sp>
        <p:nvSpPr>
          <p:cNvPr id="302" name="Serial dependencies in Dutch (addressing complexit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Serial dependencies in Dutch (addressing complexity)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Scope interpretation: every boy surrounded/climbed a tree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Inference results from 1980s; Zwaan/Glenberg embodied cognition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Understanding metaphors:  Source/Target theory in metaphor research — Tom Griffiths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Bilingual linguistic relativity effects - weaker L2 models — ZhaoVanekMacWhinney (2025)</a:t>
            </a:r>
          </a:p>
        </p:txBody>
      </p:sp>
      <p:sp>
        <p:nvSpPr>
          <p:cNvPr id="3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7. Emergent categ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7. Emergent categories</a:t>
            </a:r>
          </a:p>
        </p:txBody>
      </p:sp>
      <p:sp>
        <p:nvSpPr>
          <p:cNvPr id="306" name="Manning et al.: how often the head pays “attention” to the linguistically relevant word"/>
          <p:cNvSpPr txBox="1"/>
          <p:nvPr>
            <p:ph type="body" sz="quarter" idx="1"/>
          </p:nvPr>
        </p:nvSpPr>
        <p:spPr>
          <a:xfrm>
            <a:off x="508000" y="2574713"/>
            <a:ext cx="10111952" cy="1401799"/>
          </a:xfrm>
          <a:prstGeom prst="rect">
            <a:avLst/>
          </a:prstGeom>
        </p:spPr>
        <p:txBody>
          <a:bodyPr/>
          <a:lstStyle/>
          <a:p>
            <a:pPr/>
            <a:r>
              <a:t>Manning et al.: how often the head pays “attention” to the linguistically relevant word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8" name="Screenshot 2025-02-11 at 2.18.05 PM.png" descr="Screenshot 2025-02-11 at 2.18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450" y="4026323"/>
            <a:ext cx="7581900" cy="579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ree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 structure</a:t>
            </a:r>
          </a:p>
        </p:txBody>
      </p:sp>
      <p:sp>
        <p:nvSpPr>
          <p:cNvPr id="3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2" name="Screenshot 2025-02-17 at 6.26.03 PM.png" descr="Screenshot 2025-02-17 at 6.26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622" y="2884395"/>
            <a:ext cx="12392576" cy="4130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Other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structures</a:t>
            </a:r>
          </a:p>
        </p:txBody>
      </p:sp>
      <p:sp>
        <p:nvSpPr>
          <p:cNvPr id="315" name="Trees (Manning et al.):  structural probes…"/>
          <p:cNvSpPr txBox="1"/>
          <p:nvPr>
            <p:ph type="body" idx="1"/>
          </p:nvPr>
        </p:nvSpPr>
        <p:spPr>
          <a:xfrm>
            <a:off x="508000" y="25908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374740" indent="-374740" defTabSz="496570">
              <a:spcBef>
                <a:spcPts val="2000"/>
              </a:spcBef>
              <a:defRPr sz="3060"/>
            </a:pPr>
            <a:r>
              <a:t>Trees (Manning et al.):  structural probes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Part of Speech (Köhn et al.): Models encode information necessary for predicting the part of speech of the next word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Morphology (Conneau et al.; Belinkov et al.): evaluated in translation autoencoders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Shain et al.  Case roles, Complex clause types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Antonello &amp; Huth: LLMs succeed not by prediction, but by learning structures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Does this rescue UG and symbolism?</a:t>
            </a:r>
          </a:p>
        </p:txBody>
      </p:sp>
      <p:sp>
        <p:nvSpPr>
          <p:cNvPr id="3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Learn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Learnability</a:t>
            </a:r>
          </a:p>
        </p:txBody>
      </p:sp>
      <p:sp>
        <p:nvSpPr>
          <p:cNvPr id="319" name="UG claims that non-learnability motivates innate parameters and princip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2375" indent="-392375" defTabSz="519937">
              <a:spcBef>
                <a:spcPts val="2100"/>
              </a:spcBef>
              <a:defRPr sz="3204"/>
            </a:pPr>
            <a:r>
              <a:t>UG claims that non-learnability motivates innate parameters and principles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But LLMs learn without these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Chomsky: “LLMs are incapable of distinguishing the possible from the impossible”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However, Kallini et al. have demonstrated that LLMs struggle to learn impossible languages.  The more impossible the worse.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Do LLMs extract trees?  parts of speech? morphological patterns?</a:t>
            </a:r>
          </a:p>
        </p:txBody>
      </p:sp>
      <p:sp>
        <p:nvSpPr>
          <p:cNvPr id="3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uring 1950 =&gt; DeepSe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Turing 1950 =&gt; DeepSeek</a:t>
            </a:r>
          </a:p>
        </p:txBody>
      </p:sp>
      <p:sp>
        <p:nvSpPr>
          <p:cNvPr id="206" name="ChatGPT/DeepSeek might have already passed the Turing Test, but only in limited domains and ways.…"/>
          <p:cNvSpPr txBox="1"/>
          <p:nvPr>
            <p:ph type="body" idx="1"/>
          </p:nvPr>
        </p:nvSpPr>
        <p:spPr>
          <a:xfrm>
            <a:off x="652497" y="2590800"/>
            <a:ext cx="11988801" cy="6096000"/>
          </a:xfrm>
          <a:prstGeom prst="rect">
            <a:avLst/>
          </a:prstGeom>
        </p:spPr>
        <p:txBody>
          <a:bodyPr/>
          <a:lstStyle/>
          <a:p>
            <a:pPr marL="343879" indent="-343879" defTabSz="455675">
              <a:spcBef>
                <a:spcPts val="1800"/>
              </a:spcBef>
              <a:defRPr sz="2807"/>
            </a:pPr>
            <a:r>
              <a:t>ChatGPT/DeepSeek might have already passed the Turing Test, but only in limited domains and ways.</a:t>
            </a:r>
          </a:p>
          <a:p>
            <a:pPr marL="343879" indent="-343879" defTabSz="455675">
              <a:spcBef>
                <a:spcPts val="1800"/>
              </a:spcBef>
              <a:defRPr sz="2807"/>
            </a:pPr>
            <a:r>
              <a:t>The goal posts have changed: </a:t>
            </a:r>
          </a:p>
          <a:p>
            <a:pPr lvl="1" marL="544829" indent="-178307" defTabSz="455675">
              <a:spcBef>
                <a:spcPts val="1800"/>
              </a:spcBef>
              <a:buBlip>
                <a:blip r:embed="rId2"/>
              </a:buBlip>
              <a:defRPr sz="2340"/>
            </a:pPr>
            <a:r>
              <a:t>Consciousness: the Graziano test</a:t>
            </a:r>
          </a:p>
          <a:p>
            <a:pPr lvl="1" marL="544829" indent="-178307" defTabSz="455675">
              <a:spcBef>
                <a:spcPts val="1800"/>
              </a:spcBef>
              <a:buBlip>
                <a:blip r:embed="rId2"/>
              </a:buBlip>
              <a:defRPr sz="2340"/>
            </a:pPr>
            <a:r>
              <a:t>AGI Artificial General Intelligence — Hinton, Altman</a:t>
            </a:r>
          </a:p>
          <a:p>
            <a:pPr lvl="1" marL="544829" indent="-178307" defTabSz="455675">
              <a:spcBef>
                <a:spcPts val="1800"/>
              </a:spcBef>
              <a:buBlip>
                <a:blip r:embed="rId2"/>
              </a:buBlip>
              <a:defRPr sz="2340"/>
            </a:pPr>
            <a:r>
              <a:t>agency will, selfishness:  the HAL (Odyssey 2000) test, Hinton, Michio Kaku</a:t>
            </a:r>
          </a:p>
          <a:p>
            <a:pPr lvl="1" marL="544829" indent="-178307" defTabSz="455675">
              <a:spcBef>
                <a:spcPts val="1800"/>
              </a:spcBef>
              <a:buBlip>
                <a:blip r:embed="rId2"/>
              </a:buBlip>
              <a:defRPr sz="2340"/>
            </a:pPr>
            <a:r>
              <a:t>Huang (2024)/Linzen SAP tests and benchmarks </a:t>
            </a:r>
          </a:p>
          <a:p>
            <a:pPr lvl="1" marL="544829" indent="-178307" defTabSz="455675">
              <a:spcBef>
                <a:spcPts val="1800"/>
              </a:spcBef>
              <a:buBlip>
                <a:blip r:embed="rId2"/>
              </a:buBlip>
              <a:defRPr sz="2340"/>
            </a:pPr>
            <a:r>
              <a:t>Is prompting allowed within the Turing Test?</a:t>
            </a:r>
          </a:p>
          <a:p>
            <a:pPr marL="343879" indent="-343879" defTabSz="455675">
              <a:spcBef>
                <a:spcPts val="1800"/>
              </a:spcBef>
              <a:defRPr sz="2807"/>
            </a:pPr>
            <a:r>
              <a:t>Once we have AGI, can we use it as our model for understanding humans?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erman ge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German gender</a:t>
            </a:r>
          </a:p>
        </p:txBody>
      </p:sp>
      <p:sp>
        <p:nvSpPr>
          <p:cNvPr id="323" name="The category can be extracted through word2vec embed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010" indent="-410010" defTabSz="543305">
              <a:spcBef>
                <a:spcPts val="2200"/>
              </a:spcBef>
              <a:defRPr sz="3348"/>
            </a:pPr>
            <a:r>
              <a:t>The category can be extracted through word2vec embedding</a:t>
            </a:r>
          </a:p>
          <a:p>
            <a:pPr marL="410010" indent="-410010" defTabSz="543305">
              <a:spcBef>
                <a:spcPts val="2200"/>
              </a:spcBef>
              <a:defRPr sz="3348"/>
            </a:pPr>
            <a:r>
              <a:t>This then organizes lexical semantic space</a:t>
            </a:r>
          </a:p>
          <a:p>
            <a:pPr marL="410010" indent="-410010" defTabSz="543305">
              <a:spcBef>
                <a:spcPts val="2200"/>
              </a:spcBef>
              <a:defRPr sz="3348"/>
            </a:pPr>
            <a:r>
              <a:t>Shared phonological and semantic cues within each gender category (Köpcke, 1996).</a:t>
            </a:r>
          </a:p>
          <a:p>
            <a:pPr marL="410010" indent="-410010" defTabSz="543305">
              <a:spcBef>
                <a:spcPts val="2200"/>
              </a:spcBef>
              <a:defRPr sz="3348"/>
            </a:pPr>
            <a:r>
              <a:t>In processing, the article (der, die, das, etc.) expects the gender, but not necessarily the specific word</a:t>
            </a:r>
          </a:p>
          <a:p>
            <a:pPr marL="410010" indent="-410010" defTabSz="543305">
              <a:spcBef>
                <a:spcPts val="2200"/>
              </a:spcBef>
              <a:defRPr sz="3348"/>
            </a:pPr>
            <a:r>
              <a:t>L2 German learners try to map L1 semantics onto this space and the fit can’t follow gender structures</a:t>
            </a:r>
          </a:p>
        </p:txBody>
      </p:sp>
      <p:sp>
        <p:nvSpPr>
          <p:cNvPr id="3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art 2: Dif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2: Differences</a:t>
            </a:r>
          </a:p>
        </p:txBody>
      </p:sp>
      <p:sp>
        <p:nvSpPr>
          <p:cNvPr id="327" name="Humans u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2300"/>
              </a:spcBef>
              <a:buSzTx/>
              <a:buNone/>
              <a:defRPr sz="3564"/>
            </a:pPr>
            <a:r>
              <a:t>Humans use:</a:t>
            </a:r>
          </a:p>
          <a:p>
            <a:pPr marL="653795" indent="-653795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incremental learning</a:t>
            </a:r>
          </a:p>
          <a:p>
            <a:pPr marL="653795" indent="-653795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item-based learning </a:t>
            </a:r>
          </a:p>
          <a:p>
            <a:pPr marL="653795" indent="-653795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generality/compositionality</a:t>
            </a:r>
          </a:p>
          <a:p>
            <a:pPr marL="653795" indent="-653795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grounding / mental models / situational memory</a:t>
            </a:r>
          </a:p>
          <a:p>
            <a:pPr marL="653795" indent="-653795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avoiding overreliance on statistics</a:t>
            </a:r>
          </a:p>
          <a:p>
            <a:pPr marL="653795" indent="-653795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efficient storage mechanisms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1. incremental integ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incremental integration</a:t>
            </a:r>
          </a:p>
        </p:txBody>
      </p:sp>
      <p:sp>
        <p:nvSpPr>
          <p:cNvPr id="331" name="Humans use a hippocampus to avoid catastrophic interference (Valiant); AI systems avoid this by having many passes over the data - highly ineffici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Humans use a hippocampus to avoid catastrophic interference (Valiant); AI systems avoid this by having many passes over the data - highly inefficient</a:t>
            </a:r>
          </a:p>
          <a:p>
            <a:pPr/>
            <a:r>
              <a:t>up to 3, toddlers are relying on basal ganglia, not declarative memory, limited lexicon</a:t>
            </a:r>
          </a:p>
          <a:p>
            <a:pPr/>
            <a:r>
              <a:t>integration relies on match to memory — resonance, lexical engagement 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vs. Full Storage Models"/>
          <p:cNvSpPr txBox="1"/>
          <p:nvPr>
            <p:ph type="title"/>
          </p:nvPr>
        </p:nvSpPr>
        <p:spPr>
          <a:xfrm>
            <a:off x="508000" y="78740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vs. Full Storage Models</a:t>
            </a:r>
          </a:p>
        </p:txBody>
      </p:sp>
      <p:sp>
        <p:nvSpPr>
          <p:cNvPr id="335" name="Statistical Learning - Saffran, Thiessen, Smith&amp;Yu…"/>
          <p:cNvSpPr txBox="1"/>
          <p:nvPr>
            <p:ph type="body" idx="1"/>
          </p:nvPr>
        </p:nvSpPr>
        <p:spPr>
          <a:xfrm>
            <a:off x="742808" y="2590800"/>
            <a:ext cx="11988801" cy="6096000"/>
          </a:xfrm>
          <a:prstGeom prst="rect">
            <a:avLst/>
          </a:prstGeom>
        </p:spPr>
        <p:txBody>
          <a:bodyPr/>
          <a:lstStyle/>
          <a:p>
            <a:pPr/>
            <a:r>
              <a:t>Statistical Learning - Saffran, Thiessen, Smith&amp;Yu</a:t>
            </a:r>
          </a:p>
          <a:p>
            <a:pPr/>
            <a:r>
              <a:t>Implicit Learning - Reber, Krashen</a:t>
            </a:r>
          </a:p>
          <a:p>
            <a:pPr/>
            <a:r>
              <a:t>Radical exemplar learning - Ambridge</a:t>
            </a:r>
          </a:p>
          <a:p>
            <a:pPr/>
            <a:r>
              <a:t>Batch learning -  BERT, DNN, Mooney, Batchelder</a:t>
            </a:r>
          </a:p>
          <a:p>
            <a:pPr/>
            <a:r>
              <a:t>Prediction and entropy reduction - Friston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2. item-based patterns (IBP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item-based patterns (IBPs)</a:t>
            </a:r>
          </a:p>
        </p:txBody>
      </p:sp>
      <p:sp>
        <p:nvSpPr>
          <p:cNvPr id="339" name="a predicate – either a free or bound morpheme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0400" indent="-660400">
              <a:buSzPct val="100000"/>
              <a:buAutoNum type="arabicPeriod" startAt="1"/>
            </a:pPr>
            <a:r>
              <a:t>a </a:t>
            </a:r>
            <a:r>
              <a:rPr b="1"/>
              <a:t>predicate</a:t>
            </a:r>
            <a:r>
              <a:t> – either a free or bound morpheme,</a:t>
            </a:r>
          </a:p>
          <a:p>
            <a:pPr marL="660400" indent="-660400">
              <a:buSzPct val="100000"/>
              <a:buAutoNum type="arabicPeriod" startAt="1"/>
            </a:pPr>
            <a:r>
              <a:t>related argument </a:t>
            </a:r>
            <a:r>
              <a:rPr b="1"/>
              <a:t>slots</a:t>
            </a:r>
            <a:r>
              <a:t> with feature specifications</a:t>
            </a:r>
          </a:p>
          <a:p>
            <a:pPr marL="660400" indent="-660400">
              <a:buSzPct val="100000"/>
              <a:buAutoNum type="arabicPeriod" startAt="1"/>
            </a:pPr>
            <a:r>
              <a:t>the </a:t>
            </a:r>
            <a:r>
              <a:rPr b="1"/>
              <a:t>positions</a:t>
            </a:r>
            <a:r>
              <a:t> of the arguments vis a vis the predicate</a:t>
            </a:r>
          </a:p>
          <a:p>
            <a:pPr marL="660400" indent="-660400">
              <a:buSzPct val="100000"/>
              <a:buAutoNum type="arabicPeriod" startAt="1"/>
            </a:pPr>
            <a:r>
              <a:t>the conceptual </a:t>
            </a:r>
            <a:r>
              <a:rPr b="1"/>
              <a:t>relation</a:t>
            </a:r>
            <a:r>
              <a:t> that holds between the predicate and each argument. — this is where </a:t>
            </a:r>
            <a:r>
              <a:rPr b="1"/>
              <a:t>MEANING</a:t>
            </a:r>
            <a:r>
              <a:t> comes in</a:t>
            </a:r>
          </a:p>
        </p:txBody>
      </p:sp>
      <p:sp>
        <p:nvSpPr>
          <p:cNvPr id="3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Diagrammatical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Diagrammatically</a:t>
            </a:r>
          </a:p>
        </p:txBody>
      </p: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4" name="more"/>
          <p:cNvSpPr txBox="1"/>
          <p:nvPr/>
        </p:nvSpPr>
        <p:spPr>
          <a:xfrm>
            <a:off x="2276716" y="3949417"/>
            <a:ext cx="176223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more</a:t>
            </a:r>
          </a:p>
        </p:txBody>
      </p:sp>
      <p:sp>
        <p:nvSpPr>
          <p:cNvPr id="345" name="X"/>
          <p:cNvSpPr txBox="1"/>
          <p:nvPr/>
        </p:nvSpPr>
        <p:spPr>
          <a:xfrm>
            <a:off x="8535886" y="4044667"/>
            <a:ext cx="3176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346" name="predicate/operator"/>
          <p:cNvSpPr txBox="1"/>
          <p:nvPr/>
        </p:nvSpPr>
        <p:spPr>
          <a:xfrm>
            <a:off x="1546064" y="4857608"/>
            <a:ext cx="27058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predicate/operator</a:t>
            </a:r>
          </a:p>
        </p:txBody>
      </p:sp>
      <p:sp>
        <p:nvSpPr>
          <p:cNvPr id="347" name="argument…"/>
          <p:cNvSpPr txBox="1"/>
          <p:nvPr/>
        </p:nvSpPr>
        <p:spPr>
          <a:xfrm>
            <a:off x="7716662" y="4654408"/>
            <a:ext cx="195604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argument</a:t>
            </a:r>
          </a:p>
          <a:p>
            <a:pPr/>
            <a:r>
              <a:t>features/POS</a:t>
            </a:r>
          </a:p>
        </p:txBody>
      </p:sp>
      <p:cxnSp>
        <p:nvCxnSpPr>
          <p:cNvPr id="348" name="Connection Line"/>
          <p:cNvCxnSpPr>
            <a:stCxn id="344" idx="0"/>
            <a:endCxn id="345" idx="0"/>
          </p:cNvCxnSpPr>
          <p:nvPr/>
        </p:nvCxnSpPr>
        <p:spPr>
          <a:xfrm>
            <a:off x="3157831" y="4298667"/>
            <a:ext cx="5536856" cy="1"/>
          </a:xfrm>
          <a:prstGeom prst="straightConnector1">
            <a:avLst/>
          </a:prstGeom>
          <a:ln w="25400">
            <a:solidFill>
              <a:srgbClr val="414141"/>
            </a:solidFill>
            <a:miter lim="400000"/>
          </a:ln>
        </p:spPr>
      </p:cxnSp>
      <p:sp>
        <p:nvSpPr>
          <p:cNvPr id="349" name="relation**"/>
          <p:cNvSpPr txBox="1"/>
          <p:nvPr/>
        </p:nvSpPr>
        <p:spPr>
          <a:xfrm>
            <a:off x="4894512" y="2861133"/>
            <a:ext cx="191529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relation**</a:t>
            </a:r>
          </a:p>
        </p:txBody>
      </p:sp>
      <p:sp>
        <p:nvSpPr>
          <p:cNvPr id="350" name="position"/>
          <p:cNvSpPr txBox="1"/>
          <p:nvPr/>
        </p:nvSpPr>
        <p:spPr>
          <a:xfrm>
            <a:off x="3987731" y="4204616"/>
            <a:ext cx="31948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/>
            </a:pPr>
            <a:r>
              <a:t>        position           </a:t>
            </a:r>
            <a:r>
              <a:rPr u="none"/>
              <a:t> </a:t>
            </a:r>
            <a:r>
              <a:t>      </a:t>
            </a:r>
          </a:p>
        </p:txBody>
      </p:sp>
      <p:sp>
        <p:nvSpPr>
          <p:cNvPr id="351" name="more + X"/>
          <p:cNvSpPr txBox="1"/>
          <p:nvPr/>
        </p:nvSpPr>
        <p:spPr>
          <a:xfrm>
            <a:off x="5092019" y="6579234"/>
            <a:ext cx="22788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more + X</a:t>
            </a:r>
          </a:p>
        </p:txBody>
      </p:sp>
      <p:sp>
        <p:nvSpPr>
          <p:cNvPr id="352" name="Short Form:"/>
          <p:cNvSpPr txBox="1"/>
          <p:nvPr/>
        </p:nvSpPr>
        <p:spPr>
          <a:xfrm>
            <a:off x="1029656" y="6731634"/>
            <a:ext cx="171569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Short Form:</a:t>
            </a:r>
          </a:p>
        </p:txBody>
      </p:sp>
      <p:sp>
        <p:nvSpPr>
          <p:cNvPr id="353" name="** relations derive from core operators  in embodied cognition"/>
          <p:cNvSpPr txBox="1"/>
          <p:nvPr/>
        </p:nvSpPr>
        <p:spPr>
          <a:xfrm>
            <a:off x="3094472" y="7955985"/>
            <a:ext cx="585162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** relations derive from core operators  in embodied cognition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ependency Gramm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Dependency Grammar</a:t>
            </a:r>
          </a:p>
        </p:txBody>
      </p:sp>
      <p:sp>
        <p:nvSpPr>
          <p:cNvPr id="3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7" name="0graph copy 2.jpg" descr="0graph copy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4" y="2997921"/>
            <a:ext cx="12090392" cy="195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0graph copy.jpg" descr="0graph 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191" y="5402509"/>
            <a:ext cx="11582472" cy="2803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onstruction-based pre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Construction-based prediction</a:t>
            </a:r>
          </a:p>
        </p:txBody>
      </p:sp>
      <p:sp>
        <p:nvSpPr>
          <p:cNvPr id="361" name="Words =&gt; IB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Words =&gt; IBPs</a:t>
            </a:r>
          </a:p>
          <a:p>
            <a:pPr/>
            <a:r>
              <a:t>IBPs =&gt; FBPs feature based patterns</a:t>
            </a:r>
          </a:p>
          <a:p>
            <a:pPr/>
            <a:r>
              <a:t>Constructions, MWE  multiword expressions</a:t>
            </a:r>
          </a:p>
          <a:p>
            <a:pPr/>
            <a:r>
              <a:t>As this process advances, the results become proceduralized — basal ganglia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3. Generality/Compositiona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Generality/Compositionality</a:t>
            </a:r>
          </a:p>
        </p:txBody>
      </p:sp>
      <p:sp>
        <p:nvSpPr>
          <p:cNvPr id="365" name="Right for the wrong reas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Right for the wrong reason: </a:t>
            </a:r>
          </a:p>
          <a:p>
            <a:pPr/>
            <a:r>
              <a:t>Ettinger: LLMs solve compositional tasks by reducing multi-step compositional reasoning into linearized subgraph matching, without necessarily developing systematic problem-solving skills.</a:t>
            </a:r>
          </a:p>
          <a:p>
            <a:pPr/>
            <a:r>
              <a:t>But Sharma et al. were able to induce hierarchical structure if the right number of layers were chosen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4. Grounding and Mental Models (MM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spcBef>
                <a:spcPts val="1400"/>
              </a:spcBef>
              <a:defRPr sz="6160"/>
            </a:lvl1pPr>
          </a:lstStyle>
          <a:p>
            <a:pPr/>
            <a:r>
              <a:t>4. Grounding and Mental Models (MMs)</a:t>
            </a:r>
          </a:p>
        </p:txBody>
      </p:sp>
      <p:sp>
        <p:nvSpPr>
          <p:cNvPr id="369" name="Grounding is needed to construct MMs with links to the worl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2375" indent="-392375" defTabSz="519937">
              <a:spcBef>
                <a:spcPts val="2100"/>
              </a:spcBef>
              <a:defRPr sz="3204"/>
            </a:pPr>
            <a:r>
              <a:t>Grounding is needed to construct MMs with links to the world.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LLMs need to have EXPERIENCES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Grounding includes: agent perspective, time/space location, deixis =&gt; RAG needs to build this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Children expand Common Ground through time, maybe AI can too.  </a:t>
            </a:r>
          </a:p>
          <a:p>
            <a:pPr marL="392375" indent="-392375" defTabSz="519937">
              <a:spcBef>
                <a:spcPts val="2100"/>
              </a:spcBef>
              <a:defRPr sz="3204"/>
            </a:pPr>
            <a:r>
              <a:t>AI systems can achieve this through sensory devices, locomotion, interaction (Sotopia - Hao Zhu) - Robotics</a:t>
            </a:r>
          </a:p>
        </p:txBody>
      </p:sp>
      <p:sp>
        <p:nvSpPr>
          <p:cNvPr id="3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ucce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Successes</a:t>
            </a:r>
          </a:p>
        </p:txBody>
      </p:sp>
      <p:sp>
        <p:nvSpPr>
          <p:cNvPr id="210" name="ASR: Whisper, Multilingual, fine-tuning, complete acoustic analyses…"/>
          <p:cNvSpPr txBox="1"/>
          <p:nvPr>
            <p:ph type="body" idx="1"/>
          </p:nvPr>
        </p:nvSpPr>
        <p:spPr>
          <a:xfrm>
            <a:off x="905368" y="2670175"/>
            <a:ext cx="11988801" cy="6096000"/>
          </a:xfrm>
          <a:prstGeom prst="rect">
            <a:avLst/>
          </a:prstGeom>
        </p:spPr>
        <p:txBody>
          <a:bodyPr/>
          <a:lstStyle/>
          <a:p>
            <a:pPr marL="374740" indent="-374740" defTabSz="496570">
              <a:spcBef>
                <a:spcPts val="2000"/>
              </a:spcBef>
              <a:defRPr sz="3060"/>
            </a:pPr>
            <a:r>
              <a:t>ASR: Whisper, Multilingual, fine-tuning, complete acoustic analyses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NLP: translation, content analysis, cohesion, Universal Dependencies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ML and graph theory: language disorders, DementiaBank, PsychosisBank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genAI: chatbot, problem-solving, generativeAI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art, writing, programming, protein folding, navigation, war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vindication of Connectionism ??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Meaning: Agenda and Atten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Meaning: Agenda and Attention </a:t>
            </a:r>
          </a:p>
        </p:txBody>
      </p:sp>
      <p:sp>
        <p:nvSpPr>
          <p:cNvPr id="373" name="Attention is driven by what is meaningful to the child, not by environmental statist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Attention is driven by what is meaningful to the child, not by environmental statistics </a:t>
            </a:r>
          </a:p>
          <a:p>
            <a:pPr/>
            <a:r>
              <a:t>Agenda is an expression of Agency</a:t>
            </a:r>
          </a:p>
          <a:p>
            <a:pPr/>
            <a:r>
              <a:t>Children display their agenda early on (Halliday, Werner&amp;Kaplan, McCune, Slobin, Augustine)</a:t>
            </a:r>
          </a:p>
          <a:p>
            <a:pPr/>
            <a:r>
              <a:t>Next, they realize that others can help in fleshing out their agenda.</a:t>
            </a: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5. Avoiding overreliance on statistics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1500"/>
              </a:spcBef>
              <a:defRPr sz="6790"/>
            </a:lvl1pPr>
          </a:lstStyle>
          <a:p>
            <a:pPr/>
            <a:r>
              <a:t>5. Avoiding overreliance on statistics</a:t>
            </a:r>
          </a:p>
        </p:txBody>
      </p:sp>
      <p:sp>
        <p:nvSpPr>
          <p:cNvPr id="377" name="can’t go outside dom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7200" indent="-228600">
              <a:buClrTx/>
              <a:buSzPct val="100000"/>
              <a:buFontTx/>
              <a:buChar char="•"/>
              <a:defRPr sz="3000"/>
            </a:pPr>
            <a:r>
              <a:t>  can’t go outside domain</a:t>
            </a:r>
          </a:p>
          <a:p>
            <a:pPr marL="457200" indent="-228600">
              <a:buClrTx/>
              <a:buSzPct val="100000"/>
              <a:buFontTx/>
              <a:buChar char="•"/>
              <a:defRPr sz="3000"/>
            </a:pPr>
            <a:r>
              <a:t>  can’t go outside genre</a:t>
            </a:r>
          </a:p>
          <a:p>
            <a:pPr marL="457200" indent="-228600">
              <a:buClrTx/>
              <a:buSzPct val="100000"/>
              <a:buFontTx/>
              <a:buChar char="•"/>
              <a:defRPr sz="3000"/>
            </a:pPr>
            <a:r>
              <a:t>  seduced by statistics (Linzen)</a:t>
            </a:r>
          </a:p>
          <a:p>
            <a:pPr marL="457200" indent="-228600">
              <a:buClrTx/>
              <a:buSzPct val="100000"/>
              <a:buFontTx/>
              <a:buChar char="•"/>
              <a:defRPr sz="3000"/>
            </a:pPr>
            <a:r>
              <a:t>  cortical learning vs. hippocampal learning vs. procedural learning</a:t>
            </a:r>
          </a:p>
        </p:txBody>
      </p:sp>
      <p:sp>
        <p:nvSpPr>
          <p:cNvPr id="3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Vio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Violations</a:t>
            </a: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82" name="Table 1"/>
          <p:cNvGraphicFramePr/>
          <p:nvPr/>
        </p:nvGraphicFramePr>
        <p:xfrm>
          <a:off x="1096433" y="2670175"/>
          <a:ext cx="11343406" cy="57680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781135"/>
                <a:gridCol w="3781135"/>
                <a:gridCol w="3781135"/>
              </a:tblGrid>
              <a:tr h="144201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Heuristic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Premise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Hypothesis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4201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Lexical Overlap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The doctors visited the lawyer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The lawyer visited the doctors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4201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Subsequence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The senator near the lawyer danced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The lawyer danced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4201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Constituent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The lawyers resigned, or the artist slept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14141"/>
                          </a:solidFill>
                        </a:rPr>
                        <a:t>The artist slept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Natural Language Inference (McCoy 2019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pPr/>
            <a:r>
              <a:t>Natural Language Inference (McCoy 2019)</a:t>
            </a:r>
          </a:p>
        </p:txBody>
      </p:sp>
      <p:sp>
        <p:nvSpPr>
          <p:cNvPr id="3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86" name="Table 1"/>
          <p:cNvGraphicFramePr/>
          <p:nvPr/>
        </p:nvGraphicFramePr>
        <p:xfrm>
          <a:off x="1674424" y="2628900"/>
          <a:ext cx="9851422" cy="608427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283807"/>
                <a:gridCol w="3283807"/>
                <a:gridCol w="3283807"/>
              </a:tblGrid>
              <a:tr h="121685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Heuristic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Supporting Cases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Contradicting Cases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685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Lexical Overlap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2,158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261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685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Subsequence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1,274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72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685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Constituent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1,004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500">
                          <a:solidFill>
                            <a:srgbClr val="414141"/>
                          </a:solidFill>
                        </a:rPr>
                        <a:t>58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6854">
                <a:tc>
                  <a:txBody>
                    <a:bodyPr/>
                    <a:lstStyle/>
                    <a:p>
                      <a:pPr defTabSz="914400">
                        <a:defRPr sz="3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5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5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Why the error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the errors?</a:t>
            </a:r>
          </a:p>
        </p:txBody>
      </p:sp>
      <p:sp>
        <p:nvSpPr>
          <p:cNvPr id="389" name="“Statistical learners learn based on regularities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“Statistical learners learn based on regularities in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their training sets. This process makes them vulnerable to adopting heuristics that are valid for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frequent cases but make errors on less frequent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ones.” (McCoy, Pavlick, Linzen, 2019: </a:t>
            </a:r>
            <a:r>
              <a:rPr i="1"/>
              <a:t>Right for the Wrong Reasons</a:t>
            </a:r>
            <a:r>
              <a:t>)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People can also be fooled (Ferreira), but they can recover.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ortical Learning as statistic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Cortical Learning as statistical</a:t>
            </a:r>
          </a:p>
        </p:txBody>
      </p:sp>
      <p:sp>
        <p:nvSpPr>
          <p:cNvPr id="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4" name="Screen Shot 2022-09-17 at 8.58.41 PM.png" descr="Screen Shot 2022-09-17 at 8.58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6038" y="2178050"/>
            <a:ext cx="9113313" cy="6809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What is the mechanis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mechanism?</a:t>
            </a:r>
          </a:p>
        </p:txBody>
      </p:sp>
      <p:sp>
        <p:nvSpPr>
          <p:cNvPr id="397" name="Cortical consolidation depends on resonance within cortical hub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4740" indent="-374740" defTabSz="496570">
              <a:spcBef>
                <a:spcPts val="2000"/>
              </a:spcBef>
              <a:defRPr sz="3060"/>
            </a:pP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Cortical consolidation depends on resonance within cortical hubs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Synaptic unmarking and synaptic remodeling for Hebbian learning (Hebscher et al, 2019)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The hippocampal trisynaptic pathway is not mature until about age 4 (Gómez&amp;Edgin, 2016)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Early SL is cortical, not hippocampal 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Early declarative memory is not tightly structured, but that is okay because declarative space is not yet crowded</a:t>
            </a:r>
          </a:p>
        </p:txBody>
      </p:sp>
      <p:sp>
        <p:nvSpPr>
          <p:cNvPr id="3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Lexicon vs. S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Lexicon vs. SL</a:t>
            </a:r>
          </a:p>
        </p:txBody>
      </p:sp>
      <p:sp>
        <p:nvSpPr>
          <p:cNvPr id="401" name="Lexical integration requires mea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4740" indent="-374740" defTabSz="496570">
              <a:spcBef>
                <a:spcPts val="2000"/>
              </a:spcBef>
              <a:defRPr sz="3060"/>
            </a:pPr>
            <a:r>
              <a:t>Lexical integration requires meaning 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This avoids catastrophic interference (Valiant, CLS)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Words are invitations to categorization (Lupyan, Waxman, Whorf, Zhao &amp; Vanek, Malt&amp;Li)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Saffran et al SL (for word forms) doesn’t last more than a day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Studies show sensitivity to experienced words, but this is based on phonotactic match.</a:t>
            </a:r>
          </a:p>
          <a:p>
            <a:pPr marL="374740" indent="-374740" defTabSz="496570">
              <a:spcBef>
                <a:spcPts val="2000"/>
              </a:spcBef>
              <a:defRPr sz="3060"/>
            </a:pPr>
            <a:r>
              <a:t>There is no evidence for a huge inventory of words waiting for a meaning in either L1 or L2 learning</a:t>
            </a:r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Words as Link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Words as Linkers</a:t>
            </a:r>
          </a:p>
        </p:txBody>
      </p:sp>
      <p:sp>
        <p:nvSpPr>
          <p:cNvPr id="4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748" y="5659205"/>
            <a:ext cx="9734848" cy="263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LIM2e-Fig-08_02-0.jpg" descr="LIM2e-Fig-08_02-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011" y="2178050"/>
            <a:ext cx="4055424" cy="3095243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Perceptions/Actions…"/>
          <p:cNvSpPr txBox="1"/>
          <p:nvPr/>
        </p:nvSpPr>
        <p:spPr>
          <a:xfrm>
            <a:off x="6175465" y="2457984"/>
            <a:ext cx="3832822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Perceptions/Actions</a:t>
            </a:r>
          </a:p>
          <a:p>
            <a:pPr>
              <a:defRPr sz="3200"/>
            </a:pPr>
            <a:r>
              <a:t>Constructions</a:t>
            </a:r>
          </a:p>
          <a:p>
            <a:pPr>
              <a:defRPr sz="3200"/>
            </a:pPr>
            <a:r>
              <a:t>Phonology</a:t>
            </a:r>
          </a:p>
          <a:p>
            <a:pPr>
              <a:defRPr sz="3200"/>
            </a:pPr>
            <a:r>
              <a:t>Other Words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Hub-and-Spok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Hub-and-Spoke</a:t>
            </a:r>
          </a:p>
        </p:txBody>
      </p:sp>
      <p:sp>
        <p:nvSpPr>
          <p:cNvPr id="411" name="ATL hub…"/>
          <p:cNvSpPr txBox="1"/>
          <p:nvPr>
            <p:ph type="body" sz="quarter" idx="1"/>
          </p:nvPr>
        </p:nvSpPr>
        <p:spPr>
          <a:xfrm>
            <a:off x="508000" y="2628900"/>
            <a:ext cx="5496701" cy="2865403"/>
          </a:xfrm>
          <a:prstGeom prst="rect">
            <a:avLst/>
          </a:prstGeom>
        </p:spPr>
        <p:txBody>
          <a:bodyPr/>
          <a:lstStyle/>
          <a:p>
            <a:pPr/>
            <a:r>
              <a:t>ATL hub</a:t>
            </a:r>
          </a:p>
          <a:p>
            <a:pPr/>
            <a:r>
              <a:t>spokes link to modalities</a:t>
            </a:r>
          </a:p>
        </p:txBody>
      </p:sp>
      <p:sp>
        <p:nvSpPr>
          <p:cNvPr id="4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13" name="Screen Shot 2022-09-22 at 4.53.58 PM.png" descr="Screen Shot 2022-09-22 at 4.53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4834" y="2893069"/>
            <a:ext cx="5965842" cy="4113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4" name="Screenshot 2025-03-13 at 9.45.46 PM.jpg" descr="Screenshot 2025-03-13 at 9.45.46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7691" y="5383882"/>
            <a:ext cx="7239001" cy="459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shot 2025-03-26 at 1.29.27 PM.png" descr="Screenshot 2025-03-26 at 1.29.2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461" y="1841076"/>
            <a:ext cx="7702051" cy="428996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A New Source of Inspiration?"/>
          <p:cNvSpPr txBox="1"/>
          <p:nvPr/>
        </p:nvSpPr>
        <p:spPr>
          <a:xfrm>
            <a:off x="1710079" y="767644"/>
            <a:ext cx="706933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A New Source of Inspiration?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6. efficient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6. efficient implementation</a:t>
            </a:r>
          </a:p>
        </p:txBody>
      </p:sp>
      <p:sp>
        <p:nvSpPr>
          <p:cNvPr id="416" name="spiking neural networks reduce energy co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spiking neural networks reduce energy cost</a:t>
            </a:r>
          </a:p>
          <a:p>
            <a:pPr/>
            <a:r>
              <a:t>Valiant-type approaches to storage</a:t>
            </a:r>
          </a:p>
          <a:p>
            <a:pPr/>
            <a:r>
              <a:t>neuromorphic hardware - Intel Loihi, IBM TrueNorth</a:t>
            </a:r>
          </a:p>
          <a:p>
            <a:pPr/>
            <a:r>
              <a:t>STDP: spike-timing dependent plasticity</a:t>
            </a: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art 3: What nex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3: What next?</a:t>
            </a:r>
          </a:p>
        </p:txBody>
      </p:sp>
      <p:sp>
        <p:nvSpPr>
          <p:cNvPr id="420" name="Grounding: AI and Robotics…"/>
          <p:cNvSpPr txBox="1"/>
          <p:nvPr>
            <p:ph type="body" idx="1"/>
          </p:nvPr>
        </p:nvSpPr>
        <p:spPr>
          <a:xfrm>
            <a:off x="508000" y="23241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 startAt="1"/>
            </a:pPr>
            <a:r>
              <a:t> Grounding: AI and Robotics</a:t>
            </a:r>
          </a:p>
          <a:p>
            <a:pPr marL="228600" indent="-228600">
              <a:buSzPct val="100000"/>
              <a:buAutoNum type="arabicPeriod" startAt="1"/>
            </a:pPr>
            <a:r>
              <a:t> Mental Models: world model, model of the other, model for agency and goals</a:t>
            </a:r>
          </a:p>
          <a:p>
            <a:pPr marL="228600" indent="-228600">
              <a:buSzPct val="100000"/>
              <a:buAutoNum type="arabicPeriod" startAt="1"/>
            </a:pPr>
            <a:r>
              <a:t>  Memory: MMs and RAG</a:t>
            </a:r>
          </a:p>
          <a:p>
            <a:pPr marL="228600" indent="-228600">
              <a:buSzPct val="100000"/>
              <a:buAutoNum type="arabicPeriod" startAt="1"/>
            </a:pPr>
            <a:r>
              <a:t> Incrementalism, Curriculum, Bootstrapping</a:t>
            </a:r>
          </a:p>
          <a:p>
            <a:pPr marL="228600" indent="-228600">
              <a:buSzPct val="100000"/>
              <a:buAutoNum type="arabicPeriod" startAt="1"/>
            </a:pPr>
            <a:r>
              <a:t> Neuromorphic computing</a:t>
            </a:r>
          </a:p>
        </p:txBody>
      </p:sp>
      <p:sp>
        <p:nvSpPr>
          <p:cNvPr id="4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1. Grounding - AI Rob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Grounding - AI Robots</a:t>
            </a:r>
          </a:p>
        </p:txBody>
      </p:sp>
      <p:sp>
        <p:nvSpPr>
          <p:cNvPr id="424" name="Rodney Brooks and behavior-based robot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indent="-418211" defTabSz="519937">
              <a:spcBef>
                <a:spcPts val="2100"/>
              </a:spcBef>
              <a:defRPr sz="3204"/>
            </a:pPr>
            <a:r>
              <a:t>Rodney Brooks and behavior-based robotics</a:t>
            </a:r>
          </a:p>
          <a:p>
            <a:pPr lvl="1" marL="836422" indent="-418211" defTabSz="519937">
              <a:spcBef>
                <a:spcPts val="2100"/>
              </a:spcBef>
              <a:defRPr sz="3204"/>
            </a:pPr>
            <a:r>
              <a:t>Cambrian Intelligence: intelligence emerges from physical interaction with the world</a:t>
            </a:r>
          </a:p>
          <a:p>
            <a:pPr lvl="1" marL="836422" indent="-418211" defTabSz="519937">
              <a:spcBef>
                <a:spcPts val="2100"/>
              </a:spcBef>
              <a:defRPr sz="3204"/>
            </a:pPr>
            <a:r>
              <a:t>Cockroach robots with a minimal brain</a:t>
            </a:r>
          </a:p>
          <a:p>
            <a:pPr marL="418211" indent="-418211" defTabSz="519937">
              <a:spcBef>
                <a:spcPts val="2100"/>
              </a:spcBef>
              <a:defRPr sz="3204"/>
            </a:pPr>
            <a:r>
              <a:t>Alvaro Moreno</a:t>
            </a:r>
          </a:p>
          <a:p>
            <a:pPr lvl="1" marL="836422" indent="-418211" defTabSz="519937">
              <a:spcBef>
                <a:spcPts val="2100"/>
              </a:spcBef>
              <a:defRPr sz="3204"/>
            </a:pPr>
            <a:r>
              <a:t>autonomy is a precondition for agency</a:t>
            </a:r>
          </a:p>
          <a:p>
            <a:pPr lvl="1" marL="836422" indent="-418211" defTabSz="519937">
              <a:spcBef>
                <a:spcPts val="2100"/>
              </a:spcBef>
              <a:defRPr sz="3204"/>
            </a:pPr>
            <a:r>
              <a:t>agency emerges for sensorimotor loops with goals</a:t>
            </a:r>
          </a:p>
          <a:p>
            <a:pPr lvl="1" marL="836422" indent="-418211" defTabSz="519937">
              <a:spcBef>
                <a:spcPts val="2100"/>
              </a:spcBef>
              <a:defRPr sz="3204"/>
            </a:pPr>
            <a:r>
              <a:t>much like Piaget</a:t>
            </a:r>
          </a:p>
        </p:txBody>
      </p:sp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2. Mental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 Mental Models</a:t>
            </a:r>
          </a:p>
        </p:txBody>
      </p:sp>
      <p:sp>
        <p:nvSpPr>
          <p:cNvPr id="428" name="The 1980s debate about imagery vs. symbols is ov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1980s debate about imagery vs. symbols is over</a:t>
            </a:r>
          </a:p>
          <a:p>
            <a:pPr/>
            <a:r>
              <a:t>But how MMs work in humans is not yet clear</a:t>
            </a:r>
          </a:p>
          <a:p>
            <a:pPr/>
            <a:r>
              <a:t>Need to construct models for planning</a:t>
            </a:r>
          </a:p>
          <a:p>
            <a:pPr/>
            <a:r>
              <a:t>Model abstraction over development</a:t>
            </a:r>
          </a:p>
          <a:p>
            <a:pPr/>
            <a:r>
              <a:t>Real-time creation of models requires “ignition” across pathways, inputs from space, vision, action, goals</a:t>
            </a:r>
          </a:p>
          <a:p>
            <a:pPr/>
            <a:r>
              <a:t>Current AI models just hope for “abstraction”</a:t>
            </a:r>
          </a:p>
        </p:txBody>
      </p:sp>
      <p:sp>
        <p:nvSpPr>
          <p:cNvPr id="4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3. MMs and RA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MMs and RAG</a:t>
            </a:r>
          </a:p>
        </p:txBody>
      </p:sp>
      <p:sp>
        <p:nvSpPr>
          <p:cNvPr id="432" name="retrieval augmented generation (RAG) as the next ste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retrieval augmented generation (RAG) as the next step</a:t>
            </a:r>
          </a:p>
          <a:p>
            <a:pPr/>
            <a:r>
              <a:t>requires mental models</a:t>
            </a:r>
          </a:p>
          <a:p>
            <a:pPr/>
            <a:r>
              <a:t>for it to work as a real conversational agent, it needs better memory storage for past interactions</a:t>
            </a:r>
          </a:p>
          <a:p>
            <a:pPr/>
            <a:r>
              <a:t>the current solution is to freeze the LLM and to set up a separate set of memory layers to record information and parts of the interaction.</a:t>
            </a:r>
          </a:p>
        </p:txBody>
      </p:sp>
      <p:sp>
        <p:nvSpPr>
          <p:cNvPr id="4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Mental models and RAGs"/>
          <p:cNvSpPr txBox="1"/>
          <p:nvPr>
            <p:ph type="title"/>
          </p:nvPr>
        </p:nvSpPr>
        <p:spPr>
          <a:xfrm>
            <a:off x="508000" y="87630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Mental models and RAGs</a:t>
            </a:r>
          </a:p>
        </p:txBody>
      </p:sp>
      <p:sp>
        <p:nvSpPr>
          <p:cNvPr id="436" name="LangChain, Anthropic, GraphRAG, LightRAG…"/>
          <p:cNvSpPr txBox="1"/>
          <p:nvPr>
            <p:ph type="body" idx="1"/>
          </p:nvPr>
        </p:nvSpPr>
        <p:spPr>
          <a:xfrm>
            <a:off x="1067928" y="2628900"/>
            <a:ext cx="11988801" cy="6096000"/>
          </a:xfrm>
          <a:prstGeom prst="rect">
            <a:avLst/>
          </a:prstGeom>
        </p:spPr>
        <p:txBody>
          <a:bodyPr/>
          <a:lstStyle/>
          <a:p>
            <a:pPr marL="330653" indent="-330653" defTabSz="438150">
              <a:spcBef>
                <a:spcPts val="1800"/>
              </a:spcBef>
              <a:defRPr sz="2700"/>
            </a:pPr>
            <a:r>
              <a:t>LangChain, Anthropic, GraphRAG, LightRAG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Knowledge graphs, chain of thought, tree of thought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Reflection (forcing LLM to generalize)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Weighting memories — recency, topicality, salience etc.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Re-ranking (bit like ACT-R)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Prompt caching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Contextual retrieval (Anthropic)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Generalization by levels, (as in the frontal lobe)</a:t>
            </a:r>
          </a:p>
          <a:p>
            <a:pPr marL="330653" indent="-330653" defTabSz="438150">
              <a:spcBef>
                <a:spcPts val="1800"/>
              </a:spcBef>
              <a:defRPr sz="2700"/>
            </a:pPr>
            <a:r>
              <a:t>Dual-level retrieval: specifics, concepts</a:t>
            </a:r>
          </a:p>
        </p:txBody>
      </p:sp>
      <p:sp>
        <p:nvSpPr>
          <p:cNvPr id="4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Levels of sto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Levels of storage</a:t>
            </a:r>
          </a:p>
        </p:txBody>
      </p:sp>
      <p:sp>
        <p:nvSpPr>
          <p:cNvPr id="4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1" name="Screenshot 2025-03-28 at 1.14.57 PM.png" descr="Screenshot 2025-03-28 at 1.14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048" y="2828925"/>
            <a:ext cx="9499601" cy="577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ocial memory: Sotop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memory: Sotopia</a:t>
            </a:r>
          </a:p>
        </p:txBody>
      </p:sp>
      <p:pic>
        <p:nvPicPr>
          <p:cNvPr id="444" name="Screenshot 2024-11-14 at 2.40.00 PM.png" descr="Screenshot 2024-11-14 at 2.40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205" y="2178050"/>
            <a:ext cx="9944236" cy="7446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4. Incrementalism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4. Incrementalism</a:t>
            </a:r>
          </a:p>
        </p:txBody>
      </p:sp>
      <p:sp>
        <p:nvSpPr>
          <p:cNvPr id="447" name="Current curriculum attempts don’t align with real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Current curriculum attempts don’t align with reality.</a:t>
            </a:r>
          </a:p>
          <a:p>
            <a:pPr/>
            <a:r>
              <a:t>Xu points to use of expansions, RL, alignment</a:t>
            </a:r>
          </a:p>
          <a:p>
            <a:pPr/>
            <a:r>
              <a:t>Need for a parent agent to be trained on the CHILDES database</a:t>
            </a:r>
          </a:p>
          <a:p>
            <a:pPr/>
            <a:r>
              <a:t>Embeddings could be used to bootstrap process, but they would have to be richer</a:t>
            </a:r>
          </a:p>
        </p:txBody>
      </p:sp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5. Neurally plausible archite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 Neurally plausible architectures</a:t>
            </a:r>
          </a:p>
        </p:txBody>
      </p:sp>
      <p:sp>
        <p:nvSpPr>
          <p:cNvPr id="451" name="How to replace back-propagatio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indent="-460502" defTabSz="572516">
              <a:spcBef>
                <a:spcPts val="2300"/>
              </a:spcBef>
              <a:defRPr sz="3528"/>
            </a:pPr>
            <a:r>
              <a:t>How to replace back-propagation?</a:t>
            </a:r>
          </a:p>
          <a:p>
            <a:pPr marL="460502" indent="-460502" defTabSz="572516">
              <a:spcBef>
                <a:spcPts val="2300"/>
              </a:spcBef>
              <a:defRPr sz="3528"/>
            </a:pPr>
            <a:r>
              <a:t>Tsvi Achler: neurally plausible models need (1) regulatory feedback, (2) excitation-inhibition balance, (3) homeostatic plasticity, and (4) biased competition to reduce training time and huge rehearsal </a:t>
            </a:r>
          </a:p>
          <a:p>
            <a:pPr marL="460502" indent="-460502" defTabSz="572516">
              <a:spcBef>
                <a:spcPts val="2300"/>
              </a:spcBef>
              <a:defRPr sz="3528"/>
            </a:pPr>
            <a:r>
              <a:t>Peter Stratton: neurally plausible models should rely on SNNs spiking neural networks: When a neuron hears an incoming pattern of spikes that matches a pattern it knows, it responds with a spike of its own. Very Hebbian.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AI/ML/ASR/NLP at CMU</a:t>
            </a:r>
          </a:p>
        </p:txBody>
      </p:sp>
      <p:sp>
        <p:nvSpPr>
          <p:cNvPr id="219" name="Text Placeholder 2"/>
          <p:cNvSpPr txBox="1"/>
          <p:nvPr>
            <p:ph type="body" sz="quarter" idx="1"/>
          </p:nvPr>
        </p:nvSpPr>
        <p:spPr>
          <a:xfrm>
            <a:off x="508000" y="2628900"/>
            <a:ext cx="11988800" cy="1958599"/>
          </a:xfrm>
          <a:prstGeom prst="rect">
            <a:avLst/>
          </a:prstGeom>
        </p:spPr>
        <p:txBody>
          <a:bodyPr/>
          <a:lstStyle/>
          <a:p>
            <a:pPr marL="408812" indent="-408812" defTabSz="508254">
              <a:lnSpc>
                <a:spcPct val="80000"/>
              </a:lnSpc>
              <a:spcBef>
                <a:spcPts val="2000"/>
              </a:spcBef>
              <a:defRPr sz="2871"/>
            </a:pPr>
            <a:r>
              <a:t>Herb Simon and Alan Newell with structured AI</a:t>
            </a:r>
          </a:p>
          <a:p>
            <a:pPr marL="408812" indent="-408812" defTabSz="508254">
              <a:lnSpc>
                <a:spcPct val="80000"/>
              </a:lnSpc>
              <a:spcBef>
                <a:spcPts val="2000"/>
              </a:spcBef>
              <a:defRPr sz="2871"/>
            </a:pPr>
            <a:r>
              <a:t>Geoffrey Hinton, Jay McClelland, and Tom Mitchell with DLN and ML</a:t>
            </a:r>
          </a:p>
          <a:p>
            <a:pPr marL="408812" indent="-408812" defTabSz="508254">
              <a:lnSpc>
                <a:spcPct val="80000"/>
              </a:lnSpc>
              <a:spcBef>
                <a:spcPts val="2000"/>
              </a:spcBef>
              <a:defRPr sz="2871"/>
            </a:pPr>
            <a:r>
              <a:t>Raj Reddy with early ASR</a:t>
            </a:r>
          </a:p>
        </p:txBody>
      </p:sp>
      <p:sp>
        <p:nvSpPr>
          <p:cNvPr id="220" name="Slide Number Placeholder 3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332" y="4587497"/>
            <a:ext cx="2627286" cy="3860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2617" y="4587499"/>
            <a:ext cx="3097079" cy="2102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72295" y="4450381"/>
            <a:ext cx="2376838" cy="2376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7317" y="6253402"/>
            <a:ext cx="2337357" cy="2370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03164" y="4537619"/>
            <a:ext cx="1765661" cy="1765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s.jpeg" descr="images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81156" y="6819053"/>
            <a:ext cx="2540001" cy="175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Neuromorphic compu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Neuromorphic computing</a:t>
            </a:r>
          </a:p>
        </p:txBody>
      </p:sp>
      <p:sp>
        <p:nvSpPr>
          <p:cNvPr id="454" name="Loihi is a 60-mm2 chip fabricated in Intel’s 14-nm process that advances the state-of-the-art modeling of spiking neural networks in silicon. It integrates a wide range of novel features for the field, such as hierarchical connectivity, dendritic compart"/>
          <p:cNvSpPr txBox="1"/>
          <p:nvPr>
            <p:ph type="body" idx="1"/>
          </p:nvPr>
        </p:nvSpPr>
        <p:spPr>
          <a:xfrm>
            <a:off x="182879" y="2628900"/>
            <a:ext cx="11988801" cy="6096000"/>
          </a:xfrm>
          <a:prstGeom prst="rect">
            <a:avLst/>
          </a:prstGeom>
        </p:spPr>
        <p:txBody>
          <a:bodyPr/>
          <a:lstStyle/>
          <a:p>
            <a:pPr marL="314833" indent="-314833" defTabSz="391414">
              <a:spcBef>
                <a:spcPts val="1600"/>
              </a:spcBef>
              <a:defRPr sz="2412"/>
            </a:pPr>
            <a:r>
              <a:t>Loihi is a 60-mm2 chip fabricated in Intel’s 14-nm process that advances the state-of-the-art modeling of </a:t>
            </a:r>
            <a:r>
              <a:rPr b="1"/>
              <a:t>spiking neural networks</a:t>
            </a:r>
            <a:r>
              <a:t> in silicon. It integrates a wide range of novel features for the field, such as hierarchical connectivity, dendritic compartments, synaptic delays, and, most importantly, programmable synaptic learning rules. Running a spiking convolutional form of the Locally Competitive Algorithm, Loihi can solve LASSO optimization problems with over three orders of magnitude superior energy-delay product compared to conventional solvers running on a CPU isoprocess/voltage/area. This provides an unambiguous example of spike-based computation, outperforming all known conventional solutions.</a:t>
            </a:r>
          </a:p>
          <a:p>
            <a:pPr marL="314833" indent="-314833" defTabSz="391414">
              <a:spcBef>
                <a:spcPts val="1600"/>
              </a:spcBef>
              <a:defRPr sz="2412"/>
            </a:pPr>
            <a:r>
              <a:t>IBM’s True North is a processor that contains 5.4 billion transistors that consumes only 70 milliwatts; most processors in personal computers contain about 1.4 billion transistors and require 35 watts or more.</a:t>
            </a:r>
          </a:p>
          <a:p>
            <a:pPr marL="314833" indent="-314833" defTabSz="391414">
              <a:spcBef>
                <a:spcPts val="1600"/>
              </a:spcBef>
              <a:defRPr sz="2412"/>
            </a:pPr>
            <a:r>
              <a:t>— Davies, Srinivasan et al. 2024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arly Fail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Failures</a:t>
            </a:r>
          </a:p>
        </p:txBody>
      </p:sp>
      <p:sp>
        <p:nvSpPr>
          <p:cNvPr id="229" name="Hallucination, errors, not up-to-d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Hallucination, errors, not up-to-date</a:t>
            </a:r>
          </a:p>
          <a:p>
            <a:pPr/>
            <a:r>
              <a:t>Getting stumped</a:t>
            </a:r>
          </a:p>
          <a:p>
            <a:pPr/>
            <a:r>
              <a:t>Hiding knowledge from user</a:t>
            </a:r>
          </a:p>
          <a:p>
            <a:pPr/>
            <a:r>
              <a:t>Not domain general, too much fine-tuning</a:t>
            </a:r>
          </a:p>
          <a:p>
            <a:pPr/>
            <a:r>
              <a:t>Right for the wrong reasons</a:t>
            </a: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MS-Word vs LL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MS-Word vs LLMs</a:t>
            </a:r>
          </a:p>
        </p:txBody>
      </p:sp>
      <p:sp>
        <p:nvSpPr>
          <p:cNvPr id="233" name="To better develop MS-Word, the strategy was to “fire a linguist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To better develop MS-Word, the strategy was to “fire a linguist”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However, to develop current AI, the opposite strategy seems to work, i.e. “hire a cognitive scientist” 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Human intelligence is, after all, the gold standard 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But changing computer algorithms based on insights and mechanisms from humans, neuroscience, and CogSci is not all that easy.  But human intelligence is, to some degree, the gold standard</a:t>
            </a: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I &lt;vs&gt; Hum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 &lt;vs&gt; Humans</a:t>
            </a:r>
          </a:p>
        </p:txBody>
      </p:sp>
      <p:sp>
        <p:nvSpPr>
          <p:cNvPr id="237" name="massive computing infrastructure &lt;=&gt; human brain weighs 3 poun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6462" indent="-436462" defTabSz="578358">
              <a:spcBef>
                <a:spcPts val="2300"/>
              </a:spcBef>
              <a:defRPr sz="3564"/>
            </a:pPr>
            <a:r>
              <a:t>massive computing infrastructure &lt;=&gt; human brain weighs 3 pounds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massive energy consumption &lt;=&gt; millivolts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repeated scanning of trillion-word corpora &lt;=&gt; incremental exposure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meanings from vector extraction &lt;=&gt; grounded meaning</a:t>
            </a:r>
          </a:p>
          <a:p>
            <a:pPr marL="436462" indent="-436462" defTabSz="578358">
              <a:spcBef>
                <a:spcPts val="2300"/>
              </a:spcBef>
              <a:defRPr sz="3564"/>
            </a:pPr>
            <a:r>
              <a:t>no body, no teacher &lt;=&gt; body, teacher, society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