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340" r:id="rId10"/>
    <p:sldId id="337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7" r:id="rId24"/>
    <p:sldId id="278" r:id="rId25"/>
    <p:sldId id="279" r:id="rId26"/>
    <p:sldId id="280" r:id="rId27"/>
    <p:sldId id="281" r:id="rId28"/>
    <p:sldId id="276" r:id="rId29"/>
    <p:sldId id="33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6" r:id="rId44"/>
    <p:sldId id="297" r:id="rId45"/>
    <p:sldId id="298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4" r:id="rId59"/>
    <p:sldId id="315" r:id="rId60"/>
    <p:sldId id="316" r:id="rId61"/>
    <p:sldId id="317" r:id="rId62"/>
    <p:sldId id="338" r:id="rId63"/>
    <p:sldId id="339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30" r:id="rId75"/>
    <p:sldId id="328" r:id="rId7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375889"/>
              <a:satOff val="-9195"/>
              <a:lumOff val="-14901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708444"/>
              <a:satOff val="-4821"/>
              <a:lumOff val="-1425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-113918"/>
              <a:satOff val="19024"/>
              <a:lumOff val="19749"/>
              <a:alpha val="35000"/>
            </a:scheme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5"/>
              <a:satOff val="13972"/>
              <a:lumOff val="-24493"/>
            </a:scheme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5"/>
              <a:satOff val="6343"/>
              <a:lumOff val="-13963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86369"/>
  </p:normalViewPr>
  <p:slideViewPr>
    <p:cSldViewPr snapToGrid="0" snapToObjects="1">
      <p:cViewPr varScale="1">
        <p:scale>
          <a:sx n="72" d="100"/>
          <a:sy n="72" d="100"/>
        </p:scale>
        <p:origin x="1120" y="2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8.6432300000000004E-2"/>
          <c:y val="6.3181500000000002E-2"/>
          <c:w val="0.42578300000000002"/>
          <c:h val="0.8275080000000000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Explicit - Time Pressure</c:v>
                </c:pt>
              </c:strCache>
            </c:strRef>
          </c:tx>
          <c:spPr>
            <a:ln w="40640" cap="flat">
              <a:solidFill>
                <a:srgbClr val="5B92C8"/>
              </a:solidFill>
              <a:prstDash val="solid"/>
              <a:round/>
            </a:ln>
            <a:effectLst/>
          </c:spPr>
          <c:marker>
            <c:symbol val="diamond"/>
            <c:size val="6"/>
            <c:spPr>
              <a:solidFill>
                <a:srgbClr val="6095C9"/>
              </a:solidFill>
              <a:ln w="9525" cap="flat">
                <a:solidFill>
                  <a:srgbClr val="5B92C8"/>
                </a:solidFill>
                <a:prstDash val="solid"/>
                <a:round/>
              </a:ln>
              <a:effectLst/>
            </c:spPr>
          </c:marker>
          <c:cat>
            <c:strRef>
              <c:f>Sheet1!$A$2:$A$4</c:f>
              <c:strCache>
                <c:ptCount val="3"/>
                <c:pt idx="0">
                  <c:v>Pre-Test</c:v>
                </c:pt>
                <c:pt idx="1">
                  <c:v>Immediate Post-Test</c:v>
                </c:pt>
                <c:pt idx="2">
                  <c:v>One-Week Delay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0.52200000000000002</c:v>
                </c:pt>
                <c:pt idx="1">
                  <c:v>0.82599999999999996</c:v>
                </c:pt>
                <c:pt idx="2">
                  <c:v>0.78400000000000003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882-3441-B785-73BDA78B1AB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Explicit - No Time Pressure</c:v>
                </c:pt>
              </c:strCache>
            </c:strRef>
          </c:tx>
          <c:spPr>
            <a:ln w="40640" cap="flat">
              <a:solidFill>
                <a:srgbClr val="CC625A"/>
              </a:solidFill>
              <a:prstDash val="solid"/>
              <a:round/>
            </a:ln>
            <a:effectLst/>
          </c:spPr>
          <c:marker>
            <c:symbol val="square"/>
            <c:size val="6"/>
            <c:spPr>
              <a:solidFill>
                <a:srgbClr val="CD665F"/>
              </a:solidFill>
              <a:ln w="9525" cap="flat">
                <a:solidFill>
                  <a:srgbClr val="CC625A"/>
                </a:solidFill>
                <a:prstDash val="solid"/>
                <a:round/>
              </a:ln>
              <a:effectLst/>
            </c:spPr>
          </c:marker>
          <c:cat>
            <c:strRef>
              <c:f>Sheet1!$A$2:$A$4</c:f>
              <c:strCache>
                <c:ptCount val="3"/>
                <c:pt idx="0">
                  <c:v>Pre-Test</c:v>
                </c:pt>
                <c:pt idx="1">
                  <c:v>Immediate Post-Test</c:v>
                </c:pt>
                <c:pt idx="2">
                  <c:v>One-Week Delay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0.53600000000000003</c:v>
                </c:pt>
                <c:pt idx="1">
                  <c:v>0.80100000000000005</c:v>
                </c:pt>
                <c:pt idx="2">
                  <c:v>0.77100000000000002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882-3441-B785-73BDA78B1AB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Highlighting - Time Pressure</c:v>
                </c:pt>
              </c:strCache>
            </c:strRef>
          </c:tx>
          <c:spPr>
            <a:ln w="40640" cap="flat">
              <a:solidFill>
                <a:srgbClr val="A8C367"/>
              </a:solidFill>
              <a:prstDash val="solid"/>
              <a:round/>
            </a:ln>
            <a:effectLst/>
          </c:spPr>
          <c:marker>
            <c:symbol val="triangle"/>
            <c:size val="6"/>
            <c:spPr>
              <a:solidFill>
                <a:srgbClr val="AAC56C"/>
              </a:solidFill>
              <a:ln w="9525" cap="flat">
                <a:solidFill>
                  <a:srgbClr val="A8C367"/>
                </a:solidFill>
                <a:prstDash val="solid"/>
                <a:round/>
              </a:ln>
              <a:effectLst/>
            </c:spPr>
          </c:marker>
          <c:cat>
            <c:strRef>
              <c:f>Sheet1!$A$2:$A$4</c:f>
              <c:strCache>
                <c:ptCount val="3"/>
                <c:pt idx="0">
                  <c:v>Pre-Test</c:v>
                </c:pt>
                <c:pt idx="1">
                  <c:v>Immediate Post-Test</c:v>
                </c:pt>
                <c:pt idx="2">
                  <c:v>One-Week Delay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0.54900000000000004</c:v>
                </c:pt>
                <c:pt idx="1">
                  <c:v>0.76400000000000001</c:v>
                </c:pt>
                <c:pt idx="2">
                  <c:v>0.73399999999999999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882-3441-B785-73BDA78B1AB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Highlighting - No Time Pressure</c:v>
                </c:pt>
              </c:strCache>
            </c:strRef>
          </c:tx>
          <c:spPr>
            <a:ln w="40640" cap="flat">
              <a:solidFill>
                <a:srgbClr val="9077B0"/>
              </a:solidFill>
              <a:prstDash val="solid"/>
              <a:round/>
            </a:ln>
            <a:effectLst/>
          </c:spPr>
          <c:marker>
            <c:symbol val="circle"/>
            <c:size val="6"/>
            <c:spPr>
              <a:solidFill>
                <a:srgbClr val="937AB2"/>
              </a:solidFill>
              <a:ln w="9525" cap="flat">
                <a:solidFill>
                  <a:srgbClr val="9077B0"/>
                </a:solidFill>
                <a:prstDash val="solid"/>
                <a:round/>
              </a:ln>
              <a:effectLst/>
            </c:spPr>
          </c:marker>
          <c:cat>
            <c:strRef>
              <c:f>Sheet1!$A$2:$A$4</c:f>
              <c:strCache>
                <c:ptCount val="3"/>
                <c:pt idx="0">
                  <c:v>Pre-Test</c:v>
                </c:pt>
                <c:pt idx="1">
                  <c:v>Immediate Post-Test</c:v>
                </c:pt>
                <c:pt idx="2">
                  <c:v>One-Week Delay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0.51900000000000002</c:v>
                </c:pt>
                <c:pt idx="1">
                  <c:v>0.74099999999999999</c:v>
                </c:pt>
                <c:pt idx="2">
                  <c:v>0.69699999999999995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882-3441-B785-73BDA78B1A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9525" cap="flat">
            <a:solidFill>
              <a:srgbClr val="B7B7B7"/>
            </a:solidFill>
            <a:prstDash val="solid"/>
            <a:round/>
          </a:ln>
        </c:spPr>
        <c:txPr>
          <a:bodyPr rot="0"/>
          <a:lstStyle/>
          <a:p>
            <a:pPr>
              <a:defRPr sz="2560" b="0" i="0" u="none" strike="noStrike">
                <a:solidFill>
                  <a:srgbClr val="000000"/>
                </a:solidFill>
                <a:latin typeface="Calibri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0.9"/>
          <c:min val="0.5"/>
        </c:scaling>
        <c:delete val="0"/>
        <c:axPos val="l"/>
        <c:majorGridlines>
          <c:spPr>
            <a:ln w="12700" cap="flat">
              <a:solidFill>
                <a:srgbClr val="B7B7B7"/>
              </a:solidFill>
              <a:prstDash val="solid"/>
              <a:round/>
            </a:ln>
          </c:spPr>
        </c:majorGridlines>
        <c:numFmt formatCode="0.000" sourceLinked="0"/>
        <c:majorTickMark val="out"/>
        <c:minorTickMark val="none"/>
        <c:tickLblPos val="nextTo"/>
        <c:spPr>
          <a:ln w="9525" cap="flat">
            <a:solidFill>
              <a:srgbClr val="B7B7B7"/>
            </a:solidFill>
            <a:prstDash val="solid"/>
            <a:round/>
          </a:ln>
        </c:spPr>
        <c:txPr>
          <a:bodyPr rot="0"/>
          <a:lstStyle/>
          <a:p>
            <a:pPr>
              <a:defRPr sz="2560" b="0" i="0" u="none" strike="noStrike">
                <a:solidFill>
                  <a:srgbClr val="000000"/>
                </a:solidFill>
                <a:latin typeface="Calibri"/>
              </a:defRPr>
            </a:pPr>
            <a:endParaRPr lang="en-US"/>
          </a:p>
        </c:txPr>
        <c:crossAx val="2094734552"/>
        <c:crosses val="autoZero"/>
        <c:crossBetween val="midCat"/>
        <c:majorUnit val="0.1"/>
        <c:minorUnit val="0.05"/>
      </c:valAx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59424100000000002"/>
          <c:y val="0.235182"/>
          <c:w val="0.40575899999999998"/>
          <c:h val="0.27772599999999997"/>
        </c:manualLayout>
      </c:layout>
      <c:overlay val="1"/>
      <c:spPr>
        <a:noFill/>
        <a:ln w="9525" cap="flat">
          <a:noFill/>
          <a:round/>
        </a:ln>
        <a:effectLst/>
      </c:spPr>
      <c:txPr>
        <a:bodyPr rot="0"/>
        <a:lstStyle/>
        <a:p>
          <a:pPr>
            <a:defRPr sz="2560" b="0" i="0" u="none" strike="noStrike">
              <a:solidFill>
                <a:srgbClr val="000000"/>
              </a:solidFill>
              <a:latin typeface="Calibri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9" name="Shape 15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1pPr>
    <a:lvl2pPr indent="2286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2pPr>
    <a:lvl3pPr indent="4572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3pPr>
    <a:lvl4pPr indent="6858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4pPr>
    <a:lvl5pPr indent="9144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5pPr>
    <a:lvl6pPr indent="11430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6pPr>
    <a:lvl7pPr indent="13716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7pPr>
    <a:lvl8pPr indent="16002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8pPr>
    <a:lvl9pPr indent="18288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71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6" name="Shape 5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0639" marR="40639">
              <a:lnSpc>
                <a:spcPct val="100000"/>
              </a:lnSpc>
              <a:buClr>
                <a:srgbClr val="000000"/>
              </a:buClr>
              <a:buFont typeface="Calibri"/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Here is a time-flow of the imaginary task.  </a:t>
            </a:r>
          </a:p>
          <a:p>
            <a:pPr marL="40639" marR="40639">
              <a:lnSpc>
                <a:spcPct val="100000"/>
              </a:lnSpc>
              <a:buClr>
                <a:srgbClr val="000000"/>
              </a:buClr>
              <a:buFont typeface="Calibri"/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This is a situation that often happens in complex tasks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Shape 54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5" name="Shape 54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0639" marR="40639">
              <a:lnSpc>
                <a:spcPct val="100000"/>
              </a:lnSpc>
              <a:buClr>
                <a:srgbClr val="000000"/>
              </a:buClr>
              <a:buFont typeface="Calibri"/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Practice cuts the middle man.</a:t>
            </a:r>
          </a:p>
          <a:p>
            <a:pPr marL="40639" marR="40639">
              <a:lnSpc>
                <a:spcPct val="100000"/>
              </a:lnSpc>
              <a:buClr>
                <a:srgbClr val="000000"/>
              </a:buClr>
              <a:buFont typeface="Calibri"/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New skills are more efficient because they get rid of intermediate steps.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riangle"/>
          <p:cNvSpPr/>
          <p:nvPr/>
        </p:nvSpPr>
        <p:spPr>
          <a:xfrm>
            <a:off x="508000" y="6591300"/>
            <a:ext cx="11999453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Triangle"/>
          <p:cNvSpPr/>
          <p:nvPr/>
        </p:nvSpPr>
        <p:spPr>
          <a:xfrm>
            <a:off x="508000" y="4089400"/>
            <a:ext cx="12000019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" name="Triangle"/>
          <p:cNvSpPr/>
          <p:nvPr/>
        </p:nvSpPr>
        <p:spPr>
          <a:xfrm rot="16200000">
            <a:off x="7172923" y="5347634"/>
            <a:ext cx="1642759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" name="Lorem Ipsum Dolor"/>
          <p:cNvSpPr txBox="1">
            <a:spLocks noGrp="1"/>
          </p:cNvSpPr>
          <p:nvPr>
            <p:ph type="body" sz="quarter" idx="21"/>
          </p:nvPr>
        </p:nvSpPr>
        <p:spPr>
          <a:xfrm>
            <a:off x="508000" y="35052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400" i="1"/>
            </a:lvl1pPr>
          </a:lstStyle>
          <a:p>
            <a:r>
              <a:t>Lorem Ipsum Dolor</a:t>
            </a:r>
          </a:p>
        </p:txBody>
      </p:sp>
      <p:sp>
        <p:nvSpPr>
          <p:cNvPr id="17" name="Title Text"/>
          <p:cNvSpPr txBox="1">
            <a:spLocks noGrp="1"/>
          </p:cNvSpPr>
          <p:nvPr>
            <p:ph type="title"/>
          </p:nvPr>
        </p:nvSpPr>
        <p:spPr>
          <a:xfrm>
            <a:off x="508000" y="414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Title Text</a:t>
            </a:r>
          </a:p>
        </p:txBody>
      </p:sp>
      <p:sp>
        <p:nvSpPr>
          <p:cNvPr id="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280400" y="414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533400" y="5969000"/>
            <a:ext cx="11938000" cy="6096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200"/>
              </a:spcBef>
              <a:buClrTx/>
              <a:buSzTx/>
              <a:buFontTx/>
              <a:buNone/>
              <a:defRPr sz="3000" i="1"/>
            </a:lvl1pPr>
          </a:lstStyle>
          <a:p>
            <a:r>
              <a:t>–Johnny Appleseed</a:t>
            </a:r>
          </a:p>
        </p:txBody>
      </p:sp>
      <p:sp>
        <p:nvSpPr>
          <p:cNvPr id="108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Image"/>
          <p:cNvSpPr>
            <a:spLocks noGrp="1"/>
          </p:cNvSpPr>
          <p:nvPr>
            <p:ph type="pic" idx="21"/>
          </p:nvPr>
        </p:nvSpPr>
        <p:spPr>
          <a:xfrm>
            <a:off x="-901700" y="-127000"/>
            <a:ext cx="14211300" cy="999725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cW Basic">
    <p:bg>
      <p:bgPr>
        <a:solidFill>
          <a:srgbClr val="FEF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Unified Model"/>
          <p:cNvSpPr txBox="1"/>
          <p:nvPr/>
        </p:nvSpPr>
        <p:spPr>
          <a:xfrm>
            <a:off x="5346417" y="9229795"/>
            <a:ext cx="2510650" cy="343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56444" marR="57797" defTabSz="1300480">
              <a:buClr>
                <a:srgbClr val="000000"/>
              </a:buClr>
              <a:buFont typeface="Times Roman"/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Unified Model</a:t>
            </a:r>
          </a:p>
        </p:txBody>
      </p:sp>
      <p:sp>
        <p:nvSpPr>
          <p:cNvPr id="132" name="Title Text"/>
          <p:cNvSpPr txBox="1">
            <a:spLocks noGrp="1"/>
          </p:cNvSpPr>
          <p:nvPr>
            <p:ph type="title"/>
          </p:nvPr>
        </p:nvSpPr>
        <p:spPr>
          <a:xfrm>
            <a:off x="975359" y="108373"/>
            <a:ext cx="11054082" cy="1914596"/>
          </a:xfrm>
          <a:prstGeom prst="rect">
            <a:avLst/>
          </a:prstGeom>
        </p:spPr>
        <p:txBody>
          <a:bodyPr lIns="72248" tIns="72248" rIns="72248" bIns="72248">
            <a:noAutofit/>
          </a:bodyPr>
          <a:lstStyle>
            <a:lvl1pPr marL="57799" marR="57799" defTabSz="1300480">
              <a:lnSpc>
                <a:spcPct val="100000"/>
              </a:lnSpc>
              <a:spcBef>
                <a:spcPts val="0"/>
              </a:spcBef>
              <a:defRPr sz="6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133" name="Body Level One…"/>
          <p:cNvSpPr txBox="1">
            <a:spLocks noGrp="1"/>
          </p:cNvSpPr>
          <p:nvPr>
            <p:ph type="body" idx="1"/>
          </p:nvPr>
        </p:nvSpPr>
        <p:spPr>
          <a:xfrm>
            <a:off x="975359" y="2077155"/>
            <a:ext cx="11054082" cy="6881708"/>
          </a:xfrm>
          <a:prstGeom prst="rect">
            <a:avLst/>
          </a:prstGeom>
        </p:spPr>
        <p:txBody>
          <a:bodyPr lIns="72248" tIns="72248" rIns="72248" bIns="72248" anchor="t">
            <a:noAutofit/>
          </a:bodyPr>
          <a:lstStyle>
            <a:lvl1pPr marL="512127" marR="57799" indent="-471487" defTabSz="1300480">
              <a:spcBef>
                <a:spcPts val="1000"/>
              </a:spcBef>
              <a:buClr>
                <a:srgbClr val="000000"/>
              </a:buClr>
              <a:buSzPct val="75000"/>
              <a:buFont typeface="Times Roman"/>
              <a:buChar char="•"/>
              <a:defRPr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885643" marR="57799" indent="-387803" defTabSz="1300480">
              <a:spcBef>
                <a:spcPts val="900"/>
              </a:spcBef>
              <a:buClr>
                <a:srgbClr val="CCAD5C"/>
              </a:buClr>
              <a:buSzPct val="104999"/>
              <a:buFont typeface="Times New Roman"/>
              <a:buChar char="•"/>
              <a:defRPr sz="3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78889" marR="57799" indent="-323850" defTabSz="1300480">
              <a:spcBef>
                <a:spcPts val="700"/>
              </a:spcBef>
              <a:buClr>
                <a:srgbClr val="797BAA"/>
              </a:buClr>
              <a:buSzPct val="104999"/>
              <a:buFont typeface="Times New Roman"/>
              <a:buChar char="•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32279" marR="57799" indent="-320039" defTabSz="1300480">
              <a:spcBef>
                <a:spcPts val="600"/>
              </a:spcBef>
              <a:buClr>
                <a:srgbClr val="007879"/>
              </a:buClr>
              <a:buSzPct val="104999"/>
              <a:buFont typeface="Times New Roman"/>
              <a:buChar char="•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189479" marR="57799" indent="-320039" defTabSz="1300480">
              <a:spcBef>
                <a:spcPts val="600"/>
              </a:spcBef>
              <a:buClrTx/>
              <a:buSzPct val="104999"/>
              <a:buFontTx/>
              <a:buChar char="•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26372" y="9193671"/>
            <a:ext cx="385799" cy="401488"/>
          </a:xfrm>
          <a:prstGeom prst="rect">
            <a:avLst/>
          </a:prstGeom>
        </p:spPr>
        <p:txBody>
          <a:bodyPr lIns="72248" tIns="72248" rIns="72248" bIns="72248"/>
          <a:lstStyle>
            <a:lvl1pPr defTabSz="830862">
              <a:defRPr>
                <a:solidFill>
                  <a:srgbClr val="000000"/>
                </a:solidFill>
                <a:uFill>
                  <a:solidFill>
                    <a:srgbClr val="9597BB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asic">
    <p:bg>
      <p:bgPr>
        <a:solidFill>
          <a:srgbClr val="FEF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Text"/>
          <p:cNvSpPr txBox="1">
            <a:spLocks noGrp="1"/>
          </p:cNvSpPr>
          <p:nvPr>
            <p:ph type="title"/>
          </p:nvPr>
        </p:nvSpPr>
        <p:spPr>
          <a:xfrm>
            <a:off x="975359" y="108373"/>
            <a:ext cx="11054082" cy="1914596"/>
          </a:xfrm>
          <a:prstGeom prst="rect">
            <a:avLst/>
          </a:prstGeom>
        </p:spPr>
        <p:txBody>
          <a:bodyPr lIns="72248" tIns="72248" rIns="72248" bIns="72248">
            <a:noAutofit/>
          </a:bodyPr>
          <a:lstStyle>
            <a:lvl1pPr marL="57799" marR="57799" defTabSz="1300480">
              <a:lnSpc>
                <a:spcPct val="100000"/>
              </a:lnSpc>
              <a:spcBef>
                <a:spcPts val="0"/>
              </a:spcBef>
              <a:defRPr sz="6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142" name="Body Level One…"/>
          <p:cNvSpPr txBox="1">
            <a:spLocks noGrp="1"/>
          </p:cNvSpPr>
          <p:nvPr>
            <p:ph type="body" idx="1"/>
          </p:nvPr>
        </p:nvSpPr>
        <p:spPr>
          <a:xfrm>
            <a:off x="975359" y="2077155"/>
            <a:ext cx="11054082" cy="6881708"/>
          </a:xfrm>
          <a:prstGeom prst="rect">
            <a:avLst/>
          </a:prstGeom>
        </p:spPr>
        <p:txBody>
          <a:bodyPr lIns="72248" tIns="72248" rIns="72248" bIns="72248" anchor="t">
            <a:noAutofit/>
          </a:bodyPr>
          <a:lstStyle>
            <a:lvl1pPr marL="512127" marR="57799" indent="-471487" defTabSz="1300480">
              <a:spcBef>
                <a:spcPts val="1000"/>
              </a:spcBef>
              <a:buClr>
                <a:srgbClr val="000000"/>
              </a:buClr>
              <a:buSzPct val="75000"/>
              <a:buFont typeface="Times Roman"/>
              <a:buChar char="•"/>
              <a:defRPr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885643" marR="57799" indent="-387803" defTabSz="1300480">
              <a:spcBef>
                <a:spcPts val="900"/>
              </a:spcBef>
              <a:buClr>
                <a:srgbClr val="CCAD5C"/>
              </a:buClr>
              <a:buSzPct val="104999"/>
              <a:buFont typeface="Times New Roman"/>
              <a:buChar char="•"/>
              <a:defRPr sz="3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78889" marR="57799" indent="-323850" defTabSz="1300480">
              <a:spcBef>
                <a:spcPts val="700"/>
              </a:spcBef>
              <a:buClr>
                <a:srgbClr val="797BAA"/>
              </a:buClr>
              <a:buSzPct val="104999"/>
              <a:buFont typeface="Times New Roman"/>
              <a:buChar char="•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32279" marR="57799" indent="-320039" defTabSz="1300480">
              <a:spcBef>
                <a:spcPts val="600"/>
              </a:spcBef>
              <a:buClr>
                <a:srgbClr val="007879"/>
              </a:buClr>
              <a:buSzPct val="104999"/>
              <a:buFont typeface="Times New Roman"/>
              <a:buChar char="•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189479" marR="57799" indent="-320039" defTabSz="1300480">
              <a:spcBef>
                <a:spcPts val="600"/>
              </a:spcBef>
              <a:buClrTx/>
              <a:buSzPct val="104999"/>
              <a:buFontTx/>
              <a:buChar char="•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26372" y="9193671"/>
            <a:ext cx="385799" cy="401488"/>
          </a:xfrm>
          <a:prstGeom prst="rect">
            <a:avLst/>
          </a:prstGeom>
        </p:spPr>
        <p:txBody>
          <a:bodyPr lIns="72248" tIns="72248" rIns="72248" bIns="72248"/>
          <a:lstStyle>
            <a:lvl1pPr defTabSz="830862">
              <a:defRPr>
                <a:solidFill>
                  <a:srgbClr val="000000"/>
                </a:solidFill>
                <a:uFill>
                  <a:solidFill>
                    <a:srgbClr val="9597BB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Clr>
                <a:srgbClr val="0079DE"/>
              </a:buClr>
              <a:buSzPct val="100000"/>
            </a:lvl1pPr>
            <a:lvl2pPr marL="469900" indent="0">
              <a:buClr>
                <a:srgbClr val="0079DE"/>
              </a:buClr>
              <a:buSzPct val="100000"/>
            </a:lvl2pPr>
            <a:lvl3pPr marL="939800" indent="0">
              <a:buClr>
                <a:srgbClr val="0079DE"/>
              </a:buClr>
              <a:buSzPct val="100000"/>
            </a:lvl3pPr>
            <a:lvl4pPr marL="1409700" indent="0">
              <a:buClr>
                <a:srgbClr val="0079DE"/>
              </a:buClr>
              <a:buSzPct val="100000"/>
            </a:lvl4pPr>
            <a:lvl5pPr marL="1879600" indent="0">
              <a:buClr>
                <a:srgbClr val="0079DE"/>
              </a:buClr>
              <a:buSzPct val="100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4832D-3067-1063-653B-38EECF5A9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F9387-D32D-3DE4-8E9B-E7CF959695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7352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riangle"/>
          <p:cNvSpPr/>
          <p:nvPr/>
        </p:nvSpPr>
        <p:spPr>
          <a:xfrm rot="16200000">
            <a:off x="7172923" y="7874934"/>
            <a:ext cx="1642759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" name="Triangle"/>
          <p:cNvSpPr/>
          <p:nvPr/>
        </p:nvSpPr>
        <p:spPr>
          <a:xfrm>
            <a:off x="508000" y="9131300"/>
            <a:ext cx="11999453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" name="Triangle"/>
          <p:cNvSpPr/>
          <p:nvPr/>
        </p:nvSpPr>
        <p:spPr>
          <a:xfrm>
            <a:off x="508000" y="6629400"/>
            <a:ext cx="12000019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" name="Triangle"/>
          <p:cNvSpPr/>
          <p:nvPr/>
        </p:nvSpPr>
        <p:spPr>
          <a:xfrm rot="16200000">
            <a:off x="7172923" y="7874934"/>
            <a:ext cx="1642759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0" name="Lorem Ipsum Dolor"/>
          <p:cNvSpPr txBox="1">
            <a:spLocks noGrp="1"/>
          </p:cNvSpPr>
          <p:nvPr>
            <p:ph type="body" sz="quarter" idx="21"/>
          </p:nvPr>
        </p:nvSpPr>
        <p:spPr>
          <a:xfrm>
            <a:off x="508000" y="60960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400" i="1"/>
            </a:lvl1pPr>
          </a:lstStyle>
          <a:p>
            <a:r>
              <a:t>Lorem Ipsum Dolor</a:t>
            </a:r>
          </a:p>
        </p:txBody>
      </p:sp>
      <p:sp>
        <p:nvSpPr>
          <p:cNvPr id="31" name="Image"/>
          <p:cNvSpPr>
            <a:spLocks noGrp="1"/>
          </p:cNvSpPr>
          <p:nvPr>
            <p:ph type="pic" idx="22"/>
          </p:nvPr>
        </p:nvSpPr>
        <p:spPr>
          <a:xfrm>
            <a:off x="596900" y="-2679700"/>
            <a:ext cx="11798300" cy="117983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508000" y="668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Title Text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280400" y="668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xfrm>
            <a:off x="508000" y="3670300"/>
            <a:ext cx="11988800" cy="241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riangle"/>
          <p:cNvSpPr/>
          <p:nvPr/>
        </p:nvSpPr>
        <p:spPr>
          <a:xfrm>
            <a:off x="508000" y="4876800"/>
            <a:ext cx="5676374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0" name="Triangle"/>
          <p:cNvSpPr/>
          <p:nvPr/>
        </p:nvSpPr>
        <p:spPr>
          <a:xfrm>
            <a:off x="508000" y="2768600"/>
            <a:ext cx="5676316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1" name="Lorem Ipsum Dolor"/>
          <p:cNvSpPr txBox="1">
            <a:spLocks noGrp="1"/>
          </p:cNvSpPr>
          <p:nvPr>
            <p:ph type="body" sz="quarter" idx="21"/>
          </p:nvPr>
        </p:nvSpPr>
        <p:spPr>
          <a:xfrm>
            <a:off x="508000" y="2171700"/>
            <a:ext cx="5676900" cy="508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400" i="1"/>
            </a:lvl1pPr>
          </a:lstStyle>
          <a:p>
            <a:r>
              <a:t>Lorem Ipsum Dolor</a:t>
            </a:r>
          </a:p>
        </p:txBody>
      </p:sp>
      <p:sp>
        <p:nvSpPr>
          <p:cNvPr id="52" name="Image"/>
          <p:cNvSpPr>
            <a:spLocks noGrp="1"/>
          </p:cNvSpPr>
          <p:nvPr>
            <p:ph type="pic" sz="half" idx="22"/>
          </p:nvPr>
        </p:nvSpPr>
        <p:spPr>
          <a:xfrm>
            <a:off x="6704698" y="590550"/>
            <a:ext cx="5806884" cy="8509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508000" y="2806700"/>
            <a:ext cx="5676900" cy="2032000"/>
          </a:xfrm>
          <a:prstGeom prst="rect">
            <a:avLst/>
          </a:prstGeom>
        </p:spPr>
        <p:txBody>
          <a:bodyPr/>
          <a:lstStyle>
            <a:lvl1pPr algn="l">
              <a:defRPr sz="5600"/>
            </a:lvl1pPr>
          </a:lstStyle>
          <a:p>
            <a:r>
              <a:t>Title Text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8000" y="5029200"/>
            <a:ext cx="5676900" cy="40132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Image"/>
          <p:cNvSpPr>
            <a:spLocks noGrp="1"/>
          </p:cNvSpPr>
          <p:nvPr>
            <p:ph type="pic" sz="half" idx="21"/>
          </p:nvPr>
        </p:nvSpPr>
        <p:spPr>
          <a:xfrm>
            <a:off x="6819900" y="1739900"/>
            <a:ext cx="5575300" cy="816965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08000" y="2730500"/>
            <a:ext cx="5816600" cy="63500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1800"/>
              </a:spcBef>
              <a:buSzPct val="65000"/>
              <a:defRPr sz="3000"/>
            </a:lvl1pPr>
            <a:lvl2pPr marL="787400" indent="-393700">
              <a:spcBef>
                <a:spcPts val="1800"/>
              </a:spcBef>
              <a:buSzPct val="65000"/>
              <a:defRPr sz="3000"/>
            </a:lvl2pPr>
            <a:lvl3pPr marL="1181100" indent="-393700">
              <a:spcBef>
                <a:spcPts val="1800"/>
              </a:spcBef>
              <a:buSzPct val="65000"/>
              <a:defRPr sz="3000"/>
            </a:lvl3pPr>
            <a:lvl4pPr marL="1574800" indent="-393700">
              <a:spcBef>
                <a:spcPts val="1800"/>
              </a:spcBef>
              <a:buSzPct val="65000"/>
              <a:defRPr sz="3000"/>
            </a:lvl4pPr>
            <a:lvl5pPr marL="1968500" indent="-393700">
              <a:spcBef>
                <a:spcPts val="1800"/>
              </a:spcBef>
              <a:buSzPct val="65000"/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Body Level One…"/>
          <p:cNvSpPr txBox="1">
            <a:spLocks noGrp="1"/>
          </p:cNvSpPr>
          <p:nvPr>
            <p:ph type="body" idx="1"/>
          </p:nvPr>
        </p:nvSpPr>
        <p:spPr>
          <a:xfrm>
            <a:off x="508000" y="1270000"/>
            <a:ext cx="11988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>
            <a:spLocks noGrp="1"/>
          </p:cNvSpPr>
          <p:nvPr>
            <p:ph type="pic" sz="half" idx="21"/>
          </p:nvPr>
        </p:nvSpPr>
        <p:spPr>
          <a:xfrm>
            <a:off x="482600" y="609600"/>
            <a:ext cx="5728881" cy="8394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Image"/>
          <p:cNvSpPr>
            <a:spLocks noGrp="1"/>
          </p:cNvSpPr>
          <p:nvPr>
            <p:ph type="pic" sz="half" idx="22"/>
          </p:nvPr>
        </p:nvSpPr>
        <p:spPr>
          <a:xfrm>
            <a:off x="6260986" y="4406900"/>
            <a:ext cx="6697779" cy="4711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9" name="Image"/>
          <p:cNvSpPr>
            <a:spLocks noGrp="1"/>
          </p:cNvSpPr>
          <p:nvPr>
            <p:ph type="pic" sz="half" idx="23"/>
          </p:nvPr>
        </p:nvSpPr>
        <p:spPr>
          <a:xfrm>
            <a:off x="6686550" y="-946150"/>
            <a:ext cx="5842000" cy="5842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angle"/>
          <p:cNvSpPr/>
          <p:nvPr/>
        </p:nvSpPr>
        <p:spPr>
          <a:xfrm>
            <a:off x="508000" y="2171700"/>
            <a:ext cx="11997292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Triangle"/>
          <p:cNvSpPr/>
          <p:nvPr/>
        </p:nvSpPr>
        <p:spPr>
          <a:xfrm>
            <a:off x="508000" y="635000"/>
            <a:ext cx="11997292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508000" y="800100"/>
            <a:ext cx="1198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599" y="9258300"/>
            <a:ext cx="342901" cy="406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4C494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508000" y="2628900"/>
            <a:ext cx="11988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1pPr>
      <a:lvl2pPr marL="0" marR="0" indent="2286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2pPr>
      <a:lvl3pPr marL="0" marR="0" indent="4572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3pPr>
      <a:lvl4pPr marL="0" marR="0" indent="6858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4pPr>
      <a:lvl5pPr marL="0" marR="0" indent="9144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5pPr>
      <a:lvl6pPr marL="0" marR="0" indent="11430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6pPr>
      <a:lvl7pPr marL="0" marR="0" indent="13716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7pPr>
      <a:lvl8pPr marL="0" marR="0" indent="16002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8pPr>
      <a:lvl9pPr marL="0" marR="0" indent="18288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9398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14097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18796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23495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28194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32893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37592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42291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gandalf.talkbank.org/symposium" TargetMode="Externa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Biological (?)Limits on Success in Second Language Learning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1261465">
              <a:spcBef>
                <a:spcPts val="1500"/>
              </a:spcBef>
              <a:defRPr sz="5432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(</a:t>
            </a:r>
            <a:r>
              <a:rPr dirty="0"/>
              <a:t>Biological ?)</a:t>
            </a:r>
            <a:r>
              <a:rPr lang="en-US" dirty="0"/>
              <a:t> </a:t>
            </a:r>
            <a:r>
              <a:rPr dirty="0"/>
              <a:t>Limits on Success in Second Language Learning</a:t>
            </a:r>
          </a:p>
        </p:txBody>
      </p:sp>
      <p:sp>
        <p:nvSpPr>
          <p:cNvPr id="162" name="Brian MacWhinney…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83540" indent="-342900" defTabSz="1300480">
              <a:defRPr sz="3000"/>
            </a:pPr>
            <a:r>
              <a:t>Brian MacWhinney</a:t>
            </a:r>
          </a:p>
          <a:p>
            <a:pPr marL="383540" indent="-342900" defTabSz="1300480">
              <a:defRPr sz="3000"/>
            </a:pPr>
            <a:r>
              <a:t>              CMU </a:t>
            </a:r>
          </a:p>
        </p:txBody>
      </p:sp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81749" y="9258300"/>
            <a:ext cx="228601" cy="4064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defTabSz="830862"/>
          </a:lstStyle>
          <a:p>
            <a:fld id="{86CB4B4D-7CA3-9044-876B-883B54F8677D}" type="slidenum">
              <a:rPr/>
              <a:t>1</a:t>
            </a:fld>
            <a:endParaRPr/>
          </a:p>
        </p:txBody>
      </p:sp>
      <p:pic>
        <p:nvPicPr>
          <p:cNvPr id="164" name="images.jpg" descr="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6609" y="7112737"/>
            <a:ext cx="2293310" cy="17177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tartan.png" descr="tart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400" y="1195916"/>
            <a:ext cx="1562100" cy="156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download-1.jpg" descr="download-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6736" y="7112737"/>
            <a:ext cx="1717769" cy="17177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download-2.jpg" descr="download-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0295" y="7592101"/>
            <a:ext cx="2138750" cy="1374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talkbank.png" descr="talkbank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2434" y="1221316"/>
            <a:ext cx="2006601" cy="1511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B4444AFB-512C-E18E-BFD1-70A98952F1A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0040" y="6835376"/>
            <a:ext cx="3699260" cy="46727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>
            <a:extLst>
              <a:ext uri="{FF2B5EF4-FFF2-40B4-BE49-F238E27FC236}">
                <a16:creationId xmlns:a16="http://schemas.microsoft.com/office/drawing/2014/main" id="{FA855337-0C45-0CA0-CA48-29E9EA4D52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Problems</a:t>
            </a:r>
            <a:endParaRPr lang="en-US" altLang="en-US" dirty="0"/>
          </a:p>
        </p:txBody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96970E35-E2FB-CDAF-6E72-4A4944D8B7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The drop is not precipitous.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Critical periods apply to unitary abilities, like imprinting. Language is a complex of interrelated abilities. Each ability has its own set of age-related properties.  (Werker cascade)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No genetic-physiological mechanism for a decline has been proposed.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Generative theory cannot reach consensus on whether UG is dead in adults.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Adult Succes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Adult Success</a:t>
            </a:r>
          </a:p>
        </p:txBody>
      </p:sp>
      <p:sp>
        <p:nvSpPr>
          <p:cNvPr id="202" name="Adult learners can achieve native speaker level competence after age 20 with 1) good instruction, 2) high exposure, 3) social support, and 4) high motivation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418211" indent="-418211" defTabSz="519937">
              <a:spcBef>
                <a:spcPts val="2100"/>
              </a:spcBef>
              <a:defRPr sz="3204"/>
            </a:pPr>
            <a:r>
              <a:rPr dirty="0"/>
              <a:t>Adult learners can achieve native speaker level competence after age 20 with 1) good instruction, 2) high exposure, 3) social support, and 4) high motivation.</a:t>
            </a:r>
            <a:r>
              <a:rPr lang="en-US" dirty="0"/>
              <a:t> </a:t>
            </a:r>
          </a:p>
          <a:p>
            <a:pPr marL="418211" indent="-418211" defTabSz="519937">
              <a:spcBef>
                <a:spcPts val="2100"/>
              </a:spcBef>
              <a:defRPr sz="3204"/>
            </a:pPr>
            <a:r>
              <a:rPr dirty="0"/>
              <a:t>Children benefit from all 4 of these.</a:t>
            </a:r>
          </a:p>
          <a:p>
            <a:pPr marL="418211" indent="-418211" defTabSz="519937">
              <a:spcBef>
                <a:spcPts val="2100"/>
              </a:spcBef>
              <a:defRPr sz="3204"/>
            </a:pPr>
            <a:r>
              <a:rPr dirty="0"/>
              <a:t>Polyglots continue to acquire new languages throughout adulthood.</a:t>
            </a:r>
          </a:p>
          <a:p>
            <a:pPr marL="418211" indent="-418211" defTabSz="519937">
              <a:spcBef>
                <a:spcPts val="2100"/>
              </a:spcBef>
              <a:defRPr sz="3204"/>
            </a:pPr>
            <a:r>
              <a:rPr dirty="0"/>
              <a:t>But: many adult learners do not reach native levels.</a:t>
            </a:r>
            <a:r>
              <a:rPr lang="en-US" dirty="0"/>
              <a:t> Why?</a:t>
            </a:r>
            <a:endParaRPr dirty="0"/>
          </a:p>
          <a:p>
            <a:pPr marL="418211" indent="-418211" defTabSz="519937">
              <a:spcBef>
                <a:spcPts val="2100"/>
              </a:spcBef>
              <a:defRPr sz="3204"/>
            </a:pPr>
            <a:r>
              <a:rPr dirty="0"/>
              <a:t>And: adolescent learners often show retention of foreign accent.</a:t>
            </a:r>
          </a:p>
        </p:txBody>
      </p:sp>
      <p:sp>
        <p:nvSpPr>
          <p:cNvPr id="2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81749" y="9258300"/>
            <a:ext cx="228601" cy="4064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By level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By levels</a:t>
            </a:r>
          </a:p>
        </p:txBody>
      </p:sp>
      <p:sp>
        <p:nvSpPr>
          <p:cNvPr id="206" name="Lexicon: Adults outperform children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Lexicon: Adults outperform children.</a:t>
            </a:r>
          </a:p>
          <a:p>
            <a:r>
              <a:t>Pragmatics, Conversation: Adults do well.</a:t>
            </a:r>
          </a:p>
          <a:p>
            <a:r>
              <a:t>Syntax: Mixed picture.</a:t>
            </a:r>
          </a:p>
          <a:p>
            <a:r>
              <a:t>Morphology: Adults are weak.</a:t>
            </a:r>
          </a:p>
          <a:p>
            <a:r>
              <a:t>Audition: Adults miss some contrasts.</a:t>
            </a:r>
          </a:p>
          <a:p>
            <a:r>
              <a:t>Articulation: Adults fail to lose their (foreign) accents.</a:t>
            </a:r>
          </a:p>
        </p:txBody>
      </p:sp>
      <p:sp>
        <p:nvSpPr>
          <p:cNvPr id="2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roposed mechanism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R="81279" defTabSz="1300480"/>
          </a:lstStyle>
          <a:p>
            <a:r>
              <a:t>Proposed mechanisms</a:t>
            </a:r>
          </a:p>
        </p:txBody>
      </p:sp>
      <p:graphicFrame>
        <p:nvGraphicFramePr>
          <p:cNvPr id="210" name="Table"/>
          <p:cNvGraphicFramePr/>
          <p:nvPr/>
        </p:nvGraphicFramePr>
        <p:xfrm>
          <a:off x="1420382" y="2724083"/>
          <a:ext cx="9825368" cy="6413625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49126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12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2625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Chomsky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UG - perhaps a single gene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2625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Lenneberg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Lateralization, Myelination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2625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Pinker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Metabolic Decline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2625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Paradis, Ullman, Segalowitz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Loss of Automaticity, Dopamine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2625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Clahsen, Van Patten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Shallow Syntax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2625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Hurford, Novak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Reproductive Advantage &lt; Cost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2625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Schumann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Limbic Support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12625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PDP, Kuhl, DevLex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Entrenchment, Gangs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12625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Hensch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PV cell windows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0850" y="9258300"/>
            <a:ext cx="330400" cy="4064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defTabSz="830862"/>
          </a:lstStyle>
          <a:p>
            <a:fld id="{86CB4B4D-7CA3-9044-876B-883B54F8677D}" type="slidenum">
              <a:rPr/>
              <a:t>13</a:t>
            </a:fld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roblems with these accou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Problems with these accounts</a:t>
            </a:r>
          </a:p>
        </p:txBody>
      </p:sp>
      <p:sp>
        <p:nvSpPr>
          <p:cNvPr id="214" name="A single gene: One gene for all the neural areas and processes? Biology doesn’t work that way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46404" indent="-446404" defTabSz="554990">
              <a:spcBef>
                <a:spcPts val="2200"/>
              </a:spcBef>
              <a:defRPr sz="3420"/>
            </a:pPr>
            <a:r>
              <a:rPr b="1" dirty="0"/>
              <a:t>A single gene</a:t>
            </a:r>
            <a:r>
              <a:rPr dirty="0"/>
              <a:t>: One gene for all the neural areas and processes</a:t>
            </a:r>
            <a:r>
              <a:rPr lang="en-US" dirty="0"/>
              <a:t> involved</a:t>
            </a:r>
            <a:r>
              <a:rPr dirty="0"/>
              <a:t>? </a:t>
            </a:r>
            <a:r>
              <a:rPr lang="en-US" dirty="0"/>
              <a:t>FoxP2? </a:t>
            </a:r>
            <a:r>
              <a:rPr dirty="0"/>
              <a:t>Biology doesn’t work that way.  </a:t>
            </a:r>
          </a:p>
          <a:p>
            <a:pPr marL="446404" indent="-446404" defTabSz="554990">
              <a:spcBef>
                <a:spcPts val="2200"/>
              </a:spcBef>
              <a:defRPr sz="3420"/>
            </a:pPr>
            <a:r>
              <a:rPr b="1" dirty="0"/>
              <a:t>Multiple genes</a:t>
            </a:r>
            <a:r>
              <a:rPr dirty="0"/>
              <a:t>: More likely, but no real evidence yet.</a:t>
            </a:r>
            <a:r>
              <a:rPr lang="en-US" dirty="0"/>
              <a:t> </a:t>
            </a:r>
            <a:endParaRPr dirty="0"/>
          </a:p>
          <a:p>
            <a:pPr marL="446404" indent="-446404" defTabSz="554990">
              <a:spcBef>
                <a:spcPts val="2200"/>
              </a:spcBef>
              <a:defRPr sz="3420"/>
            </a:pPr>
            <a:r>
              <a:rPr b="1" dirty="0"/>
              <a:t>Lateralization:</a:t>
            </a:r>
            <a:r>
              <a:rPr dirty="0"/>
              <a:t> It begins at infancy, not at adolescence – </a:t>
            </a:r>
            <a:r>
              <a:rPr dirty="0" err="1"/>
              <a:t>Molfese</a:t>
            </a:r>
            <a:r>
              <a:rPr dirty="0"/>
              <a:t>, Neville</a:t>
            </a:r>
          </a:p>
          <a:p>
            <a:pPr marL="446404" indent="-446404" defTabSz="554990">
              <a:spcBef>
                <a:spcPts val="2200"/>
              </a:spcBef>
              <a:defRPr sz="3420"/>
            </a:pPr>
            <a:r>
              <a:rPr b="1" dirty="0"/>
              <a:t>Myelination: </a:t>
            </a:r>
            <a:r>
              <a:rPr dirty="0"/>
              <a:t>White matter volume varies with exercise and time of day. There is no tight linkage to adolescence or language specific areas – (</a:t>
            </a:r>
            <a:r>
              <a:rPr dirty="0" err="1"/>
              <a:t>Raichle</a:t>
            </a:r>
            <a:r>
              <a:rPr dirty="0"/>
              <a:t>, Luna 2012, </a:t>
            </a:r>
            <a:r>
              <a:rPr dirty="0" err="1"/>
              <a:t>Engvig</a:t>
            </a:r>
            <a:r>
              <a:rPr dirty="0"/>
              <a:t> et al 2012, Posner et al. 2014, Takeuchi et al. 2010 etc.)</a:t>
            </a:r>
          </a:p>
        </p:txBody>
      </p:sp>
      <p:sp>
        <p:nvSpPr>
          <p:cNvPr id="2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More problem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More problems</a:t>
            </a:r>
          </a:p>
        </p:txBody>
      </p:sp>
      <p:sp>
        <p:nvSpPr>
          <p:cNvPr id="218" name="Metabolic Decline:  Karni shows that the elderly just need a nap to regain implicit learning ability (SRT, statistical learning)…"/>
          <p:cNvSpPr txBox="1">
            <a:spLocks noGrp="1"/>
          </p:cNvSpPr>
          <p:nvPr>
            <p:ph type="body" idx="1"/>
          </p:nvPr>
        </p:nvSpPr>
        <p:spPr>
          <a:xfrm>
            <a:off x="508000" y="2603500"/>
            <a:ext cx="11988800" cy="6096000"/>
          </a:xfrm>
          <a:prstGeom prst="rect">
            <a:avLst/>
          </a:prstGeom>
        </p:spPr>
        <p:txBody>
          <a:bodyPr/>
          <a:lstStyle/>
          <a:p>
            <a:pPr marL="418211" indent="-418211" defTabSz="519937">
              <a:spcBef>
                <a:spcPts val="2100"/>
              </a:spcBef>
              <a:defRPr sz="3204"/>
            </a:pPr>
            <a:r>
              <a:rPr b="1" dirty="0"/>
              <a:t>Metabolic Decline</a:t>
            </a:r>
            <a:r>
              <a:rPr dirty="0"/>
              <a:t>:  </a:t>
            </a:r>
            <a:r>
              <a:rPr lang="en-US" dirty="0"/>
              <a:t>Avi </a:t>
            </a:r>
            <a:r>
              <a:rPr dirty="0"/>
              <a:t>Karni shows that the elderly just need a nap to regain implicit learning ability (SRT, statistical learning) </a:t>
            </a:r>
          </a:p>
          <a:p>
            <a:pPr marL="418211" indent="-418211" defTabSz="519937">
              <a:spcBef>
                <a:spcPts val="2100"/>
              </a:spcBef>
              <a:defRPr sz="3204"/>
            </a:pPr>
            <a:r>
              <a:rPr b="1" dirty="0" err="1"/>
              <a:t>Proceduralization</a:t>
            </a:r>
            <a:r>
              <a:rPr b="1" dirty="0"/>
              <a:t>:</a:t>
            </a:r>
          </a:p>
          <a:p>
            <a:pPr marL="836422" lvl="1" indent="-418211" defTabSz="519937">
              <a:spcBef>
                <a:spcPts val="2100"/>
              </a:spcBef>
              <a:defRPr sz="3204"/>
            </a:pPr>
            <a:r>
              <a:rPr dirty="0"/>
              <a:t>occurs in L2 learning – Presson, MacWhinney, Yoshimura, Davy.  </a:t>
            </a:r>
          </a:p>
          <a:p>
            <a:pPr marL="836422" lvl="1" indent="-418211" defTabSz="519937">
              <a:spcBef>
                <a:spcPts val="2100"/>
              </a:spcBef>
              <a:defRPr sz="3204"/>
            </a:pPr>
            <a:r>
              <a:rPr dirty="0"/>
              <a:t>ELAN arises after six weeks of mini-Nihongo training </a:t>
            </a:r>
            <a:r>
              <a:rPr sz="3115" dirty="0"/>
              <a:t>– </a:t>
            </a:r>
            <a:r>
              <a:rPr sz="3115" dirty="0" err="1"/>
              <a:t>Friederici</a:t>
            </a:r>
            <a:endParaRPr sz="3115" dirty="0"/>
          </a:p>
          <a:p>
            <a:pPr marL="836422" lvl="1" indent="-418211" defTabSz="519937">
              <a:spcBef>
                <a:spcPts val="2100"/>
              </a:spcBef>
              <a:defRPr sz="3204"/>
            </a:pPr>
            <a:r>
              <a:rPr dirty="0"/>
              <a:t>Basal ganglia supports extensive procedural flexibility – Stocco, Kotz, Dominey</a:t>
            </a:r>
          </a:p>
        </p:txBody>
      </p:sp>
      <p:sp>
        <p:nvSpPr>
          <p:cNvPr id="2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More problem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More problems</a:t>
            </a:r>
          </a:p>
        </p:txBody>
      </p:sp>
      <p:sp>
        <p:nvSpPr>
          <p:cNvPr id="222" name="Shallow Processing:  It is true that learners often fail to attend to affixes, but this can be trained.  Demonstrations (Clahsen, Grüter, VanPatten) typically just illustrate cue validity effects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04113" indent="-404113" defTabSz="502412">
              <a:spcBef>
                <a:spcPts val="2000"/>
              </a:spcBef>
              <a:defRPr sz="3096" b="1"/>
            </a:pPr>
            <a:r>
              <a:rPr dirty="0"/>
              <a:t>Shallow Processing:  </a:t>
            </a:r>
            <a:r>
              <a:rPr b="0" dirty="0"/>
              <a:t>It is true that learners often fail to attend to affixes</a:t>
            </a:r>
            <a:r>
              <a:rPr lang="en-US" b="0" dirty="0"/>
              <a:t> and long-distance dependencies</a:t>
            </a:r>
            <a:r>
              <a:rPr b="0" dirty="0"/>
              <a:t>, but this can be trained.  Demonstrations</a:t>
            </a:r>
            <a:r>
              <a:rPr lang="en-US" b="0" dirty="0"/>
              <a:t> </a:t>
            </a:r>
            <a:r>
              <a:rPr b="0" dirty="0"/>
              <a:t> (</a:t>
            </a:r>
            <a:r>
              <a:rPr b="0" dirty="0" err="1"/>
              <a:t>Clahsen</a:t>
            </a:r>
            <a:r>
              <a:rPr b="0" dirty="0"/>
              <a:t>, </a:t>
            </a:r>
            <a:r>
              <a:rPr b="0" dirty="0" err="1"/>
              <a:t>Grüter</a:t>
            </a:r>
            <a:r>
              <a:rPr b="0" dirty="0"/>
              <a:t>, VanPatten) typically just illustrate cue validity effects.</a:t>
            </a:r>
          </a:p>
          <a:p>
            <a:pPr marL="404113" indent="-404113" defTabSz="502412">
              <a:spcBef>
                <a:spcPts val="2000"/>
              </a:spcBef>
              <a:defRPr sz="3096"/>
            </a:pPr>
            <a:r>
              <a:rPr b="1" dirty="0"/>
              <a:t>Sexual Selection</a:t>
            </a:r>
            <a:r>
              <a:rPr dirty="0"/>
              <a:t>:  People continue to reproduce past age 13.  Males can reproduce into old age. 30,000 years ago, people began to survive and reproduce well past 30.</a:t>
            </a:r>
            <a:r>
              <a:rPr lang="en-US" dirty="0"/>
              <a:t> Consider Genghis Khan.</a:t>
            </a:r>
            <a:endParaRPr dirty="0"/>
          </a:p>
          <a:p>
            <a:pPr marL="404113" indent="-404113" defTabSz="502412">
              <a:spcBef>
                <a:spcPts val="2000"/>
              </a:spcBef>
              <a:defRPr sz="3096"/>
            </a:pPr>
            <a:r>
              <a:rPr b="1" dirty="0"/>
              <a:t>Limbic Support</a:t>
            </a:r>
            <a:r>
              <a:rPr dirty="0"/>
              <a:t>: Schumann was probably onto something, but is it biological or social?  Do older people have fewer emotions?</a:t>
            </a:r>
          </a:p>
          <a:p>
            <a:pPr marL="404113" indent="-404113" defTabSz="502412">
              <a:spcBef>
                <a:spcPts val="2000"/>
              </a:spcBef>
              <a:defRPr sz="3096"/>
            </a:pPr>
            <a:r>
              <a:rPr b="1" dirty="0"/>
              <a:t>Entrenchment</a:t>
            </a:r>
            <a:r>
              <a:rPr dirty="0"/>
              <a:t>: This definitely occurs, but it is a general mechanism, not unique to the Special Gift.</a:t>
            </a:r>
          </a:p>
        </p:txBody>
      </p:sp>
      <p:sp>
        <p:nvSpPr>
          <p:cNvPr id="2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16</a:t>
            </a:fld>
            <a:endParaRPr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Entrenchment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Entrenchment?</a:t>
            </a:r>
          </a:p>
        </p:txBody>
      </p:sp>
      <p:sp>
        <p:nvSpPr>
          <p:cNvPr id="226" name="Connectionist accounts do not depend on neurotransmitters, but on network dynamics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66521" indent="-366521" defTabSz="455675">
              <a:spcBef>
                <a:spcPts val="1800"/>
              </a:spcBef>
              <a:defRPr sz="2807"/>
            </a:pPr>
            <a:r>
              <a:rPr dirty="0"/>
              <a:t>Connectionist accounts </a:t>
            </a:r>
            <a:r>
              <a:rPr lang="en-US" dirty="0"/>
              <a:t>depend </a:t>
            </a:r>
            <a:r>
              <a:rPr dirty="0"/>
              <a:t>on network dynamics</a:t>
            </a:r>
            <a:r>
              <a:rPr lang="en-US" dirty="0"/>
              <a:t>, not gene expression.</a:t>
            </a:r>
            <a:endParaRPr dirty="0"/>
          </a:p>
          <a:p>
            <a:pPr marL="366521" indent="-366521" defTabSz="455675">
              <a:spcBef>
                <a:spcPts val="1800"/>
              </a:spcBef>
              <a:defRPr sz="2807"/>
            </a:pPr>
            <a:r>
              <a:rPr dirty="0"/>
              <a:t>In PDP (Seidenberg &amp; </a:t>
            </a:r>
            <a:r>
              <a:rPr dirty="0" err="1"/>
              <a:t>Zevin</a:t>
            </a:r>
            <a:r>
              <a:rPr dirty="0"/>
              <a:t> 2006), entrenchment arises from attractor states. It suffers from catastrophic interference and saturation.</a:t>
            </a:r>
          </a:p>
          <a:p>
            <a:pPr marL="366521" indent="-366521" defTabSz="455675">
              <a:spcBef>
                <a:spcPts val="1800"/>
              </a:spcBef>
              <a:defRPr sz="2807"/>
            </a:pPr>
            <a:r>
              <a:rPr dirty="0"/>
              <a:t>In SOFM  (Li, Farkas, and </a:t>
            </a:r>
            <a:r>
              <a:rPr dirty="0" err="1"/>
              <a:t>MacWhinney</a:t>
            </a:r>
            <a:r>
              <a:rPr dirty="0"/>
              <a:t>) entrenchment arises from gang effects. There is no catastrophic </a:t>
            </a:r>
            <a:r>
              <a:rPr dirty="0" err="1"/>
              <a:t>interfence</a:t>
            </a:r>
            <a:r>
              <a:rPr dirty="0"/>
              <a:t>, but there is a loss of network fluidity.</a:t>
            </a:r>
          </a:p>
          <a:p>
            <a:pPr marL="366521" indent="-366521" defTabSz="455675">
              <a:spcBef>
                <a:spcPts val="1800"/>
              </a:spcBef>
              <a:defRPr sz="2807"/>
            </a:pPr>
            <a:r>
              <a:rPr dirty="0"/>
              <a:t>Entrenchment is the mechanism underlying Kuhl’s Perceptual Magnet, </a:t>
            </a:r>
            <a:r>
              <a:rPr dirty="0" err="1"/>
              <a:t>Flege’s</a:t>
            </a:r>
            <a:r>
              <a:rPr dirty="0"/>
              <a:t> Speech Learning Model, and others.</a:t>
            </a:r>
          </a:p>
          <a:p>
            <a:pPr marL="366521" indent="-366521" defTabSz="455675">
              <a:spcBef>
                <a:spcPts val="1800"/>
              </a:spcBef>
              <a:defRPr sz="2807"/>
            </a:pPr>
            <a:r>
              <a:rPr dirty="0"/>
              <a:t>Entrenchment </a:t>
            </a:r>
            <a:r>
              <a:rPr lang="en-US" dirty="0"/>
              <a:t>need not and </a:t>
            </a:r>
            <a:r>
              <a:rPr dirty="0"/>
              <a:t>does not operate in a uniform way across linguistic levels.</a:t>
            </a:r>
            <a:r>
              <a:rPr lang="en-US" dirty="0"/>
              <a:t>  More on this later.</a:t>
            </a:r>
            <a:endParaRPr dirty="0"/>
          </a:p>
        </p:txBody>
      </p:sp>
      <p:sp>
        <p:nvSpPr>
          <p:cNvPr id="2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17</a:t>
            </a:fld>
            <a:endParaRPr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Lexical/Category Entrench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Lexical/Category Entrenchment</a:t>
            </a:r>
          </a:p>
        </p:txBody>
      </p:sp>
      <p:sp>
        <p:nvSpPr>
          <p:cNvPr id="230" name="Li, Farkas, MacWhinney…"/>
          <p:cNvSpPr txBox="1">
            <a:spLocks noGrp="1"/>
          </p:cNvSpPr>
          <p:nvPr>
            <p:ph type="body" sz="quarter" idx="1"/>
          </p:nvPr>
        </p:nvSpPr>
        <p:spPr>
          <a:xfrm>
            <a:off x="508000" y="2641600"/>
            <a:ext cx="4039518" cy="5408437"/>
          </a:xfrm>
          <a:prstGeom prst="rect">
            <a:avLst/>
          </a:prstGeom>
        </p:spPr>
        <p:txBody>
          <a:bodyPr/>
          <a:lstStyle/>
          <a:p>
            <a:pPr marL="404113" indent="-404113" defTabSz="502412">
              <a:spcBef>
                <a:spcPts val="2000"/>
              </a:spcBef>
              <a:defRPr sz="3096"/>
            </a:pPr>
            <a:r>
              <a:t>Li, Farkas, MacWhinney</a:t>
            </a:r>
          </a:p>
          <a:p>
            <a:pPr marL="808227" lvl="1" indent="-404113" defTabSz="502412">
              <a:spcBef>
                <a:spcPts val="2000"/>
              </a:spcBef>
              <a:defRPr sz="3096"/>
            </a:pPr>
            <a:r>
              <a:t>SOFM</a:t>
            </a:r>
          </a:p>
          <a:p>
            <a:pPr marL="808227" lvl="1" indent="-404113" defTabSz="502412">
              <a:spcBef>
                <a:spcPts val="2000"/>
              </a:spcBef>
              <a:defRPr sz="3096"/>
            </a:pPr>
            <a:r>
              <a:t>CHILDES Input</a:t>
            </a:r>
          </a:p>
          <a:p>
            <a:pPr marL="808227" lvl="1" indent="-404113" defTabSz="502412">
              <a:spcBef>
                <a:spcPts val="2000"/>
              </a:spcBef>
              <a:defRPr sz="3096"/>
            </a:pPr>
            <a:r>
              <a:t>Emergent POS entrenchment</a:t>
            </a:r>
          </a:p>
          <a:p>
            <a:pPr marL="808227" lvl="1" indent="-404113" defTabSz="502412">
              <a:spcBef>
                <a:spcPts val="2000"/>
              </a:spcBef>
              <a:defRPr sz="3096"/>
            </a:pPr>
            <a:r>
              <a:t>Clear gang effects</a:t>
            </a:r>
          </a:p>
        </p:txBody>
      </p:sp>
      <p:pic>
        <p:nvPicPr>
          <p:cNvPr id="231" name="image.png" descr="image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213773" y="2551288"/>
            <a:ext cx="7598693" cy="6252775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18</a:t>
            </a:fld>
            <a:endParaRPr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50, 100, 250, and 500 word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50, 100, 250, and 500 words</a:t>
            </a:r>
          </a:p>
        </p:txBody>
      </p:sp>
      <p:pic>
        <p:nvPicPr>
          <p:cNvPr id="235" name="image.png" descr="image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16562" y="2621279"/>
            <a:ext cx="10333356" cy="6182009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cience: 125 big ques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Science: 125 big questions</a:t>
            </a:r>
          </a:p>
        </p:txBody>
      </p:sp>
      <p:sp>
        <p:nvSpPr>
          <p:cNvPr id="171" name="can the laws of Physics be unified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can the laws of Physics be unified</a:t>
            </a:r>
            <a:r>
              <a:rPr lang="en-US" dirty="0"/>
              <a:t>?</a:t>
            </a:r>
            <a:endParaRPr dirty="0"/>
          </a:p>
          <a:p>
            <a:r>
              <a:rPr dirty="0"/>
              <a:t>are we alone in the Universe?</a:t>
            </a:r>
          </a:p>
          <a:p>
            <a:r>
              <a:rPr dirty="0"/>
              <a:t>what is the biological basis of consciousness</a:t>
            </a:r>
            <a:r>
              <a:rPr lang="en-US" dirty="0"/>
              <a:t>?</a:t>
            </a:r>
            <a:endParaRPr dirty="0"/>
          </a:p>
          <a:p>
            <a:r>
              <a:rPr dirty="0"/>
              <a:t>why do we sleep?</a:t>
            </a:r>
          </a:p>
          <a:p>
            <a:r>
              <a:rPr dirty="0"/>
              <a:t>why do we dream</a:t>
            </a:r>
            <a:r>
              <a:rPr lang="en-US" dirty="0"/>
              <a:t>?</a:t>
            </a:r>
            <a:endParaRPr dirty="0"/>
          </a:p>
          <a:p>
            <a:pPr>
              <a:defRPr b="1"/>
            </a:pPr>
            <a:r>
              <a:rPr dirty="0"/>
              <a:t>why are there critical periods for language learning?</a:t>
            </a:r>
          </a:p>
        </p:txBody>
      </p:sp>
      <p:sp>
        <p:nvSpPr>
          <p:cNvPr id="1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81749" y="9258300"/>
            <a:ext cx="228601" cy="4064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English fir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English first</a:t>
            </a:r>
          </a:p>
        </p:txBody>
      </p:sp>
      <p:sp>
        <p:nvSpPr>
          <p:cNvPr id="239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0" name="DevLex-L2.png" descr="DevLex-L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50" y="2781300"/>
            <a:ext cx="11849100" cy="5791200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hinese fir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Chinese first</a:t>
            </a:r>
          </a:p>
        </p:txBody>
      </p:sp>
      <p:sp>
        <p:nvSpPr>
          <p:cNvPr id="244" name="Early L2 learning                        Late L2 learning"/>
          <p:cNvSpPr txBox="1">
            <a:spLocks noGrp="1"/>
          </p:cNvSpPr>
          <p:nvPr>
            <p:ph type="body" sz="quarter" idx="1"/>
          </p:nvPr>
        </p:nvSpPr>
        <p:spPr>
          <a:xfrm>
            <a:off x="456736" y="2575540"/>
            <a:ext cx="11494891" cy="1427560"/>
          </a:xfrm>
          <a:prstGeom prst="rect">
            <a:avLst/>
          </a:prstGeom>
        </p:spPr>
        <p:txBody>
          <a:bodyPr/>
          <a:lstStyle>
            <a:lvl1pPr marL="0" indent="469900">
              <a:buSzTx/>
              <a:buNone/>
            </a:lvl1pPr>
          </a:lstStyle>
          <a:p>
            <a:r>
              <a:t>Early L2 learning                        Late L2 learning</a:t>
            </a:r>
          </a:p>
        </p:txBody>
      </p:sp>
      <p:sp>
        <p:nvSpPr>
          <p:cNvPr id="2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pic>
        <p:nvPicPr>
          <p:cNvPr id="246" name="ping1.png" descr="ping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55" y="4507309"/>
            <a:ext cx="5898307" cy="42467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ping2.png" descr="ping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6563" y="4374819"/>
            <a:ext cx="5590525" cy="42467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Auditory Entrench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Auditory Entrenchment</a:t>
            </a:r>
          </a:p>
        </p:txBody>
      </p:sp>
      <p:sp>
        <p:nvSpPr>
          <p:cNvPr id="250" name="The Maintenance Theory (use it or lose it) doesn’t work, because 3-year-olds regain their ability to discriminate contrasts they haven’t been using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46404" indent="-446404" defTabSz="554990">
              <a:spcBef>
                <a:spcPts val="2200"/>
              </a:spcBef>
              <a:defRPr sz="3420"/>
            </a:pPr>
            <a:r>
              <a:rPr dirty="0"/>
              <a:t>The Maintenance Theory (use it or lose it) doesn’t work, because 3-year-olds regain their ability to discriminate contrasts they haven’t been using.</a:t>
            </a:r>
          </a:p>
          <a:p>
            <a:pPr marL="446404" indent="-446404" defTabSz="554990">
              <a:spcBef>
                <a:spcPts val="2200"/>
              </a:spcBef>
              <a:defRPr sz="3420"/>
            </a:pPr>
            <a:r>
              <a:rPr dirty="0"/>
              <a:t>Adults can hear all sorts of non-native contrasts: clicks, ejectives, retroflexes, tones, palatals.</a:t>
            </a:r>
          </a:p>
          <a:p>
            <a:pPr marL="446404" indent="-446404" defTabSz="554990">
              <a:spcBef>
                <a:spcPts val="2200"/>
              </a:spcBef>
              <a:defRPr sz="3420"/>
            </a:pPr>
            <a:r>
              <a:rPr dirty="0"/>
              <a:t>Adult L2 learners can acquire MMN </a:t>
            </a:r>
            <a:r>
              <a:rPr lang="en-US" dirty="0"/>
              <a:t>(75 msec brainstem) </a:t>
            </a:r>
            <a:r>
              <a:rPr dirty="0"/>
              <a:t>perception of L1 contrasts </a:t>
            </a:r>
            <a:r>
              <a:rPr sz="3325" dirty="0"/>
              <a:t>– Winkler et al. (1999);  Kraus et al (1995)</a:t>
            </a:r>
          </a:p>
          <a:p>
            <a:pPr marL="446404" indent="-446404" defTabSz="554990">
              <a:spcBef>
                <a:spcPts val="2200"/>
              </a:spcBef>
              <a:defRPr sz="3420"/>
            </a:pPr>
            <a:r>
              <a:rPr dirty="0"/>
              <a:t>Zhou (2011): Complete reversal of CP in mice through pink noise exposure</a:t>
            </a:r>
          </a:p>
        </p:txBody>
      </p:sp>
      <p:sp>
        <p:nvSpPr>
          <p:cNvPr id="2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22</a:t>
            </a:fld>
            <a:endParaRPr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Articulatory Entrench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Articulatory Entrenchment</a:t>
            </a:r>
          </a:p>
        </p:txBody>
      </p:sp>
      <p:sp>
        <p:nvSpPr>
          <p:cNvPr id="258" name="Bongaerts: With sufficient effort, adults can lose a native accent.…"/>
          <p:cNvSpPr txBox="1">
            <a:spLocks noGrp="1"/>
          </p:cNvSpPr>
          <p:nvPr>
            <p:ph type="body" idx="1"/>
          </p:nvPr>
        </p:nvSpPr>
        <p:spPr>
          <a:xfrm>
            <a:off x="508000" y="2641600"/>
            <a:ext cx="11988800" cy="6096000"/>
          </a:xfrm>
          <a:prstGeom prst="rect">
            <a:avLst/>
          </a:prstGeom>
        </p:spPr>
        <p:txBody>
          <a:bodyPr/>
          <a:lstStyle/>
          <a:p>
            <a:r>
              <a:t>Bongaerts: With sufficient effort, adults can lose a native accent.</a:t>
            </a:r>
          </a:p>
          <a:p>
            <a:r>
              <a:t>Strick (2006): Motor cortex has a mix of hard-wired and plastic neurons</a:t>
            </a:r>
          </a:p>
          <a:p>
            <a:r>
              <a:t>Striate cortex maintains ability to combine actions.</a:t>
            </a:r>
          </a:p>
          <a:p>
            <a:r>
              <a:t>L1 accent does not block effective use of L2.</a:t>
            </a:r>
          </a:p>
          <a:p>
            <a:r>
              <a:t>“CP” effects for ballet, ice hockey, violin, golf …</a:t>
            </a:r>
          </a:p>
        </p:txBody>
      </p:sp>
      <p:sp>
        <p:nvSpPr>
          <p:cNvPr id="2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23</a:t>
            </a:fld>
            <a:endParaRPr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Cascading Windows - Werker &amp; Hensch"/>
          <p:cNvSpPr txBox="1">
            <a:spLocks noGrp="1"/>
          </p:cNvSpPr>
          <p:nvPr>
            <p:ph type="title"/>
          </p:nvPr>
        </p:nvSpPr>
        <p:spPr>
          <a:xfrm>
            <a:off x="1134533" y="2523562"/>
            <a:ext cx="3678371" cy="470647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CP as a  window</a:t>
            </a:r>
            <a:r>
              <a:rPr dirty="0"/>
              <a:t>- </a:t>
            </a:r>
            <a:r>
              <a:rPr sz="3900" dirty="0" err="1"/>
              <a:t>Werker</a:t>
            </a:r>
            <a:r>
              <a:rPr sz="3900" dirty="0"/>
              <a:t> &amp; </a:t>
            </a:r>
            <a:r>
              <a:rPr sz="3900" dirty="0" err="1"/>
              <a:t>Hensch</a:t>
            </a:r>
            <a:endParaRPr sz="3900" dirty="0"/>
          </a:p>
        </p:txBody>
      </p:sp>
      <p:sp>
        <p:nvSpPr>
          <p:cNvPr id="2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24</a:t>
            </a:fld>
            <a:endParaRPr/>
          </a:p>
        </p:txBody>
      </p:sp>
      <p:pic>
        <p:nvPicPr>
          <p:cNvPr id="263" name="Screen Shot 2016-09-07 at 9.56.52 PM.png" descr="Screen Shot 2016-09-07 at 9.56.5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843" y="89363"/>
            <a:ext cx="5803901" cy="8763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Entrenchment through neurotransmitters"/>
          <p:cNvSpPr txBox="1">
            <a:spLocks noGrp="1"/>
          </p:cNvSpPr>
          <p:nvPr>
            <p:ph type="title"/>
          </p:nvPr>
        </p:nvSpPr>
        <p:spPr>
          <a:xfrm>
            <a:off x="508000" y="787400"/>
            <a:ext cx="11988800" cy="12192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02412">
              <a:spcBef>
                <a:spcPts val="1300"/>
              </a:spcBef>
              <a:defRPr sz="6020"/>
            </a:lvl1pPr>
          </a:lstStyle>
          <a:p>
            <a:r>
              <a:t>Entrenchment through neurotransmitters</a:t>
            </a:r>
          </a:p>
        </p:txBody>
      </p:sp>
      <p:sp>
        <p:nvSpPr>
          <p:cNvPr id="266" name="Data comes from studies of V1 amblyopia - Hensch…"/>
          <p:cNvSpPr txBox="1">
            <a:spLocks noGrp="1"/>
          </p:cNvSpPr>
          <p:nvPr>
            <p:ph type="body" idx="1"/>
          </p:nvPr>
        </p:nvSpPr>
        <p:spPr>
          <a:xfrm>
            <a:off x="508000" y="2584450"/>
            <a:ext cx="11988800" cy="6096000"/>
          </a:xfrm>
          <a:prstGeom prst="rect">
            <a:avLst/>
          </a:prstGeom>
        </p:spPr>
        <p:txBody>
          <a:bodyPr/>
          <a:lstStyle/>
          <a:p>
            <a:pPr defTabSz="457200">
              <a:spcBef>
                <a:spcPts val="0"/>
              </a:spcBef>
              <a:buClrTx/>
              <a:buSzPct val="75000"/>
              <a:buFontTx/>
              <a:buChar char="•"/>
              <a:defRPr>
                <a:solidFill>
                  <a:srgbClr val="525252"/>
                </a:solidFill>
              </a:defRPr>
            </a:pPr>
            <a:r>
              <a:rPr lang="en-US" dirty="0"/>
              <a:t>d</a:t>
            </a:r>
            <a:r>
              <a:rPr dirty="0"/>
              <a:t>ata comes from studies of V1 amblyopia - </a:t>
            </a:r>
            <a:r>
              <a:rPr dirty="0" err="1"/>
              <a:t>Hensch</a:t>
            </a:r>
            <a:endParaRPr dirty="0"/>
          </a:p>
          <a:p>
            <a:pPr defTabSz="457200">
              <a:spcBef>
                <a:spcPts val="0"/>
              </a:spcBef>
              <a:buClrTx/>
              <a:buSzPct val="75000"/>
              <a:buFontTx/>
              <a:buChar char="•"/>
              <a:defRPr>
                <a:solidFill>
                  <a:srgbClr val="525252"/>
                </a:solidFill>
              </a:defRPr>
            </a:pPr>
            <a:r>
              <a:rPr lang="en-US" dirty="0"/>
              <a:t>r</a:t>
            </a:r>
            <a:r>
              <a:rPr dirty="0"/>
              <a:t>elation to language is through extrapolation - </a:t>
            </a:r>
            <a:r>
              <a:rPr dirty="0" err="1"/>
              <a:t>Werker</a:t>
            </a:r>
            <a:endParaRPr dirty="0"/>
          </a:p>
          <a:p>
            <a:pPr defTabSz="457200">
              <a:spcBef>
                <a:spcPts val="0"/>
              </a:spcBef>
              <a:buClrTx/>
              <a:buSzPct val="75000"/>
              <a:buFontTx/>
              <a:buChar char="•"/>
              <a:defRPr>
                <a:solidFill>
                  <a:srgbClr val="525252"/>
                </a:solidFill>
              </a:defRPr>
            </a:pPr>
            <a:r>
              <a:rPr lang="en-US" dirty="0"/>
              <a:t>i</a:t>
            </a:r>
            <a:r>
              <a:rPr dirty="0"/>
              <a:t>mmature period: excitation too strong for consolidation</a:t>
            </a:r>
          </a:p>
          <a:p>
            <a:pPr defTabSz="457200">
              <a:spcBef>
                <a:spcPts val="0"/>
              </a:spcBef>
              <a:buClrTx/>
              <a:buSzPct val="75000"/>
              <a:buFontTx/>
              <a:buChar char="•"/>
              <a:defRPr>
                <a:solidFill>
                  <a:srgbClr val="525252"/>
                </a:solidFill>
              </a:defRPr>
            </a:pPr>
            <a:r>
              <a:rPr lang="en-US" dirty="0"/>
              <a:t>o</a:t>
            </a:r>
            <a:r>
              <a:rPr dirty="0"/>
              <a:t>pener: orthodenticle homeobox 2, BDNF act on PV (parvalbumin) GABA-circuit cells</a:t>
            </a:r>
          </a:p>
          <a:p>
            <a:pPr defTabSz="457200">
              <a:spcBef>
                <a:spcPts val="0"/>
              </a:spcBef>
              <a:buClrTx/>
              <a:buSzPct val="75000"/>
              <a:buFontTx/>
              <a:buChar char="•"/>
              <a:defRPr>
                <a:solidFill>
                  <a:srgbClr val="525252"/>
                </a:solidFill>
              </a:defRPr>
            </a:pPr>
            <a:r>
              <a:rPr lang="en-US" dirty="0"/>
              <a:t>c</a:t>
            </a:r>
            <a:r>
              <a:rPr dirty="0"/>
              <a:t>losers: Lynx1 and myelin formation</a:t>
            </a:r>
          </a:p>
          <a:p>
            <a:pPr defTabSz="457200">
              <a:spcBef>
                <a:spcPts val="0"/>
              </a:spcBef>
              <a:buClrTx/>
              <a:buSzPct val="75000"/>
              <a:buFontTx/>
              <a:buChar char="•"/>
              <a:defRPr>
                <a:solidFill>
                  <a:srgbClr val="525252"/>
                </a:solidFill>
              </a:defRPr>
            </a:pPr>
            <a:r>
              <a:rPr dirty="0"/>
              <a:t>epigenetic reopener: histone deacetylase inhibitors, </a:t>
            </a:r>
          </a:p>
          <a:p>
            <a:pPr defTabSz="457200">
              <a:spcBef>
                <a:spcPts val="0"/>
              </a:spcBef>
              <a:buClrTx/>
              <a:buSzPct val="75000"/>
              <a:buFontTx/>
              <a:buChar char="•"/>
              <a:defRPr>
                <a:solidFill>
                  <a:srgbClr val="525252"/>
                </a:solidFill>
              </a:defRPr>
            </a:pPr>
            <a:r>
              <a:rPr dirty="0"/>
              <a:t>attention</a:t>
            </a:r>
            <a:r>
              <a:rPr lang="en-US" dirty="0"/>
              <a:t>al</a:t>
            </a:r>
            <a:r>
              <a:rPr dirty="0"/>
              <a:t> reopener: 5-HT (serotonin), </a:t>
            </a:r>
            <a:r>
              <a:rPr dirty="0" err="1"/>
              <a:t>ACh</a:t>
            </a:r>
            <a:r>
              <a:rPr dirty="0"/>
              <a:t>, NE</a:t>
            </a:r>
          </a:p>
        </p:txBody>
      </p:sp>
      <p:sp>
        <p:nvSpPr>
          <p:cNvPr id="2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25</a:t>
            </a:fld>
            <a:endParaRPr/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Controll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Controllers</a:t>
            </a:r>
          </a:p>
        </p:txBody>
      </p:sp>
      <p:sp>
        <p:nvSpPr>
          <p:cNvPr id="2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pic>
        <p:nvPicPr>
          <p:cNvPr id="271" name="Untitled.png" descr="Untitl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034" y="2324100"/>
            <a:ext cx="7986732" cy="60675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Back to behavio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Back to behavior</a:t>
            </a:r>
          </a:p>
        </p:txBody>
      </p:sp>
      <p:sp>
        <p:nvSpPr>
          <p:cNvPr id="274" name="Given tha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Given that </a:t>
            </a:r>
          </a:p>
          <a:p>
            <a:pPr lvl="1"/>
            <a:r>
              <a:t>Lynx1 is neuromodulated by attention</a:t>
            </a:r>
          </a:p>
          <a:p>
            <a:pPr lvl="1"/>
            <a:r>
              <a:t>GABAergic circuits are driven by pharmacologicals, epigenetics, and environment</a:t>
            </a:r>
          </a:p>
          <a:p>
            <a:pPr lvl="1"/>
            <a:r>
              <a:t>GABA circuits mature differently in different areas</a:t>
            </a:r>
          </a:p>
          <a:p>
            <a:pPr lvl="1"/>
            <a:r>
              <a:t>myelin is exceedingly plastic </a:t>
            </a:r>
          </a:p>
          <a:p>
            <a:r>
              <a:t>Therefore, Critical Periods are unstable and reversible</a:t>
            </a:r>
          </a:p>
        </p:txBody>
      </p:sp>
      <p:sp>
        <p:nvSpPr>
          <p:cNvPr id="2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27</a:t>
            </a:fld>
            <a:endParaRPr/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Werker - Cascading Sensitive Period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9148">
              <a:spcBef>
                <a:spcPts val="1500"/>
              </a:spcBef>
              <a:defRPr sz="6580"/>
            </a:lvl1pPr>
          </a:lstStyle>
          <a:p>
            <a:r>
              <a:rPr dirty="0" err="1"/>
              <a:t>Werker</a:t>
            </a:r>
            <a:r>
              <a:rPr dirty="0"/>
              <a:t> - Cascading Sensitive Periods</a:t>
            </a:r>
          </a:p>
        </p:txBody>
      </p:sp>
      <p:sp>
        <p:nvSpPr>
          <p:cNvPr id="2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28</a:t>
            </a:fld>
            <a:endParaRPr/>
          </a:p>
        </p:txBody>
      </p:sp>
      <p:pic>
        <p:nvPicPr>
          <p:cNvPr id="255" name="2.png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258" y="3014133"/>
            <a:ext cx="8491297" cy="457957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9C616D-042B-4243-BCEA-4D86353C6FD5}"/>
              </a:ext>
            </a:extLst>
          </p:cNvPr>
          <p:cNvSpPr txBox="1"/>
          <p:nvPr/>
        </p:nvSpPr>
        <p:spPr>
          <a:xfrm>
            <a:off x="3433011" y="8017701"/>
            <a:ext cx="587141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Only for phonology?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3E520-8AC1-1072-6BDE-BF329CB53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Adoptee Attrition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8A12B0-6974-7673-E7FE-0DFCA2738A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International adoptees arriving before age 8 lose all use of their L1 (except perhaps some auditory categories), although they have had 6 full years to achieve entrenchment</a:t>
            </a:r>
          </a:p>
          <a:p>
            <a:r>
              <a:rPr lang="en-US" dirty="0"/>
              <a:t>Adult L2 learners who make no use of L2 show </a:t>
            </a:r>
            <a:r>
              <a:rPr lang="en-US" dirty="0" err="1"/>
              <a:t>permastore</a:t>
            </a:r>
            <a:r>
              <a:rPr lang="en-US" dirty="0"/>
              <a:t> 30 years later (</a:t>
            </a:r>
            <a:r>
              <a:rPr lang="en-US" dirty="0" err="1"/>
              <a:t>Bahrick</a:t>
            </a:r>
            <a:r>
              <a:rPr lang="en-US" dirty="0"/>
              <a:t>) and adult emigrants can’t lose their L1 even if they try (Schmidt 2010)</a:t>
            </a:r>
          </a:p>
          <a:p>
            <a:r>
              <a:rPr lang="en-US" dirty="0"/>
              <a:t>So, the trade-offs between entrenchment and plasticity must be operating in very complex ways</a:t>
            </a:r>
          </a:p>
          <a:p>
            <a:r>
              <a:rPr lang="en-US" dirty="0"/>
              <a:t>Alternative: Karmiloff-Smith Representational Redescription, </a:t>
            </a:r>
            <a:r>
              <a:rPr lang="en-US" dirty="0" err="1"/>
              <a:t>Cleermans</a:t>
            </a:r>
            <a:r>
              <a:rPr lang="en-US" dirty="0"/>
              <a:t> Mass Action, Kroll Dynamic Systems</a:t>
            </a:r>
          </a:p>
        </p:txBody>
      </p:sp>
    </p:spTree>
    <p:extLst>
      <p:ext uri="{BB962C8B-B14F-4D97-AF65-F5344CB8AC3E}">
        <p14:creationId xmlns:p14="http://schemas.microsoft.com/office/powerpoint/2010/main" val="322628455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onsensu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300480"/>
          </a:lstStyle>
          <a:p>
            <a:r>
              <a:t>Consensus</a:t>
            </a:r>
          </a:p>
        </p:txBody>
      </p:sp>
      <p:sp>
        <p:nvSpPr>
          <p:cNvPr id="175" name="After a certain age, second languages (and maybe first languages) cannot be acquired by “natural” methods. (Chomsky, Bley-Vroman, Paradis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83540" indent="-342900" defTabSz="1300480">
              <a:buSzTx/>
              <a:buNone/>
            </a:pPr>
            <a:r>
              <a:rPr dirty="0"/>
              <a:t>After a certain age, second languages (and maybe first languages) cannot be acquired by “natural” methods. (Chomsky, Bley-Vroman, Paradis)</a:t>
            </a:r>
            <a:r>
              <a:rPr lang="en-US" dirty="0"/>
              <a:t>.</a:t>
            </a:r>
            <a:endParaRPr dirty="0"/>
          </a:p>
          <a:p>
            <a:pPr marL="383540" indent="-342900" defTabSz="1300480">
              <a:buSzTx/>
              <a:buNone/>
            </a:pPr>
            <a:r>
              <a:rPr dirty="0" err="1"/>
              <a:t>Werker</a:t>
            </a:r>
            <a:r>
              <a:rPr dirty="0"/>
              <a:t> (2005) “The evidence for critical periods is overwhelming”.</a:t>
            </a:r>
          </a:p>
          <a:p>
            <a:pPr marL="383540" indent="-342900" defTabSz="1300480">
              <a:buSzTx/>
              <a:buNone/>
            </a:pPr>
            <a:r>
              <a:rPr dirty="0"/>
              <a:t>85% of CMU undergrads believe in </a:t>
            </a:r>
            <a:r>
              <a:rPr lang="en-US" dirty="0"/>
              <a:t>the</a:t>
            </a:r>
            <a:r>
              <a:rPr dirty="0"/>
              <a:t> Critical Period </a:t>
            </a:r>
            <a:r>
              <a:rPr lang="en-US" dirty="0"/>
              <a:t>Hypothesis (CPH) for</a:t>
            </a:r>
            <a:r>
              <a:rPr dirty="0"/>
              <a:t> </a:t>
            </a:r>
            <a:r>
              <a:rPr lang="en-US" dirty="0"/>
              <a:t>s</a:t>
            </a:r>
            <a:r>
              <a:rPr dirty="0"/>
              <a:t>econd </a:t>
            </a:r>
            <a:r>
              <a:rPr lang="en-US" dirty="0"/>
              <a:t>l</a:t>
            </a:r>
            <a:r>
              <a:rPr dirty="0"/>
              <a:t>anguage </a:t>
            </a:r>
            <a:r>
              <a:rPr lang="en-US" dirty="0"/>
              <a:t>l</a:t>
            </a:r>
            <a:r>
              <a:rPr dirty="0"/>
              <a:t>earning</a:t>
            </a:r>
            <a:r>
              <a:rPr lang="en-US" dirty="0"/>
              <a:t> (SLA)</a:t>
            </a:r>
            <a:r>
              <a:rPr dirty="0"/>
              <a:t>.</a:t>
            </a:r>
            <a:r>
              <a:rPr lang="en-US" dirty="0"/>
              <a:t>  </a:t>
            </a:r>
            <a:endParaRPr dirty="0"/>
          </a:p>
          <a:p>
            <a:pPr marL="383540" indent="-342900" defTabSz="1300480">
              <a:buSzTx/>
              <a:buNone/>
            </a:pPr>
            <a:r>
              <a:rPr dirty="0"/>
              <a:t>Many (most?) SLA researchers accept the CPH.</a:t>
            </a:r>
          </a:p>
        </p:txBody>
      </p:sp>
      <p:sp>
        <p:nvSpPr>
          <p:cNvPr id="1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81749" y="9258300"/>
            <a:ext cx="228601" cy="4064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defTabSz="830862"/>
          </a:lstStyle>
          <a:p>
            <a:fld id="{86CB4B4D-7CA3-9044-876B-883B54F8677D}" type="slidenum">
              <a:rPr/>
              <a:t>3</a:t>
            </a:fld>
            <a:endParaRPr/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Emergentism as an alternativ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Emergentism as an alternative</a:t>
            </a:r>
          </a:p>
        </p:txBody>
      </p:sp>
      <p:sp>
        <p:nvSpPr>
          <p:cNvPr id="278" name="Darwinism - classic Competition Model…"/>
          <p:cNvSpPr txBox="1">
            <a:spLocks noGrp="1"/>
          </p:cNvSpPr>
          <p:nvPr>
            <p:ph type="body" idx="1"/>
          </p:nvPr>
        </p:nvSpPr>
        <p:spPr>
          <a:xfrm>
            <a:off x="508000" y="2628900"/>
            <a:ext cx="11988800" cy="3370847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dirty="0"/>
              <a:t>Competition</a:t>
            </a:r>
            <a:r>
              <a:rPr dirty="0"/>
              <a:t> - classic Competition Model</a:t>
            </a:r>
            <a:r>
              <a:rPr lang="en-US" dirty="0"/>
              <a:t> (Darwin)</a:t>
            </a:r>
            <a:endParaRPr dirty="0"/>
          </a:p>
          <a:p>
            <a:r>
              <a:rPr dirty="0"/>
              <a:t>Hierarchical Structure - linguistic levels</a:t>
            </a:r>
            <a:r>
              <a:rPr lang="en-US" dirty="0"/>
              <a:t> (Simon)</a:t>
            </a:r>
            <a:endParaRPr dirty="0"/>
          </a:p>
          <a:p>
            <a:r>
              <a:rPr dirty="0"/>
              <a:t>Timeframes - the brain relies on this</a:t>
            </a:r>
            <a:r>
              <a:rPr lang="en-US" dirty="0"/>
              <a:t> (</a:t>
            </a:r>
            <a:r>
              <a:rPr lang="en-US" dirty="0" err="1"/>
              <a:t>MacWhinney</a:t>
            </a:r>
            <a:r>
              <a:rPr lang="en-US" dirty="0"/>
              <a:t>)</a:t>
            </a:r>
            <a:endParaRPr dirty="0"/>
          </a:p>
          <a:p>
            <a:pPr marL="0" indent="0">
              <a:buSzTx/>
              <a:buNone/>
            </a:pPr>
            <a:r>
              <a:rPr dirty="0"/>
              <a:t>The Unified Competition Model (UCM) is a specific version of Dynamic Systems Theory (DST)</a:t>
            </a:r>
          </a:p>
        </p:txBody>
      </p:sp>
      <p:sp>
        <p:nvSpPr>
          <p:cNvPr id="2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30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816490-01FD-D849-84A5-8A7EFB1E8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8335" y="6403837"/>
            <a:ext cx="2548865" cy="2450373"/>
          </a:xfrm>
          <a:prstGeom prst="rect">
            <a:avLst/>
          </a:prstGeom>
        </p:spPr>
      </p:pic>
      <p:pic>
        <p:nvPicPr>
          <p:cNvPr id="4" name="Picture 3" descr="A person wearing a hat&#10;&#10;Description automatically generated">
            <a:extLst>
              <a:ext uri="{FF2B5EF4-FFF2-40B4-BE49-F238E27FC236}">
                <a16:creationId xmlns:a16="http://schemas.microsoft.com/office/drawing/2014/main" id="{70E16008-B8E3-2E45-8315-DE2B8D9D81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472" y="6160503"/>
            <a:ext cx="2038994" cy="2792997"/>
          </a:xfrm>
          <a:prstGeom prst="rect">
            <a:avLst/>
          </a:prstGeom>
        </p:spPr>
      </p:pic>
      <p:pic>
        <p:nvPicPr>
          <p:cNvPr id="6" name="Picture 5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6A168B31-C40C-C948-941C-38EAC17E9D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003" y="6287032"/>
            <a:ext cx="2038994" cy="268398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Darwinis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Darwinism</a:t>
            </a:r>
          </a:p>
        </p:txBody>
      </p:sp>
      <p:sp>
        <p:nvSpPr>
          <p:cNvPr id="282" name="Proliferatio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69900" indent="-469900">
              <a:defRPr sz="5500"/>
            </a:pPr>
            <a:r>
              <a:t>Proliferation </a:t>
            </a:r>
          </a:p>
          <a:p>
            <a:pPr marL="469900" indent="-469900">
              <a:defRPr sz="5500"/>
            </a:pPr>
            <a:r>
              <a:t>Competition (biological and neuronal)</a:t>
            </a:r>
          </a:p>
          <a:p>
            <a:pPr marL="469900" indent="-469900">
              <a:defRPr sz="5500"/>
            </a:pPr>
            <a:r>
              <a:t>Selection: the phenotype is the locus of selection</a:t>
            </a:r>
          </a:p>
        </p:txBody>
      </p:sp>
      <p:sp>
        <p:nvSpPr>
          <p:cNvPr id="2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31</a:t>
            </a:fld>
            <a:endParaRPr/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Level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Levels</a:t>
            </a:r>
            <a:r>
              <a:rPr lang="en-US" dirty="0"/>
              <a:t> (Linguistics, Simon)</a:t>
            </a:r>
            <a:endParaRPr dirty="0"/>
          </a:p>
        </p:txBody>
      </p:sp>
      <p:sp>
        <p:nvSpPr>
          <p:cNvPr id="28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graphicFrame>
        <p:nvGraphicFramePr>
          <p:cNvPr id="287" name="Table"/>
          <p:cNvGraphicFramePr/>
          <p:nvPr/>
        </p:nvGraphicFramePr>
        <p:xfrm>
          <a:off x="470386" y="2257153"/>
          <a:ext cx="12016740" cy="7052882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3004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41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041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041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8231">
                <a:tc>
                  <a:txBody>
                    <a:bodyPr/>
                    <a:lstStyle/>
                    <a:p>
                      <a:pPr marL="68580" marR="68580" defTabSz="457200">
                        <a:spcBef>
                          <a:spcPts val="6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900" b="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</a:rPr>
                        <a:t>Subsystem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0079DE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68580" defTabSz="457200">
                        <a:spcBef>
                          <a:spcPts val="6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900" b="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</a:rPr>
                        <a:t>Area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0079DE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68580" defTabSz="457200">
                        <a:spcBef>
                          <a:spcPts val="6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900" b="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</a:rPr>
                        <a:t>Processes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0079DE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68580" defTabSz="457200">
                        <a:spcBef>
                          <a:spcPts val="6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900" b="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</a:rPr>
                        <a:t>Theory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0079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5424">
                <a:tc>
                  <a:txBody>
                    <a:bodyPr/>
                    <a:lstStyle/>
                    <a:p>
                      <a:pPr marL="68580" marR="68580" defTabSz="457200">
                        <a:spcBef>
                          <a:spcPts val="6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solidFill>
                            <a:srgbClr val="414141"/>
                          </a:solidFill>
                        </a:rPr>
                        <a:t>Audition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5DBF3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68580" defTabSz="457200">
                        <a:spcBef>
                          <a:spcPts val="6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solidFill>
                            <a:srgbClr val="414141"/>
                          </a:solidFill>
                        </a:rPr>
                        <a:t>Auditory Cortex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5DBF3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68580" defTabSz="457200">
                        <a:spcBef>
                          <a:spcPts val="6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solidFill>
                            <a:srgbClr val="414141"/>
                          </a:solidFill>
                        </a:rPr>
                        <a:t>Extracting units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5DBF3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68580" defTabSz="457200">
                        <a:spcBef>
                          <a:spcPts val="6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solidFill>
                            <a:srgbClr val="414141"/>
                          </a:solidFill>
                        </a:rPr>
                        <a:t>Statistical learning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5DB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3737">
                <a:tc>
                  <a:txBody>
                    <a:bodyPr/>
                    <a:lstStyle/>
                    <a:p>
                      <a:pPr marL="68580" marR="68580" defTabSz="457200">
                        <a:spcBef>
                          <a:spcPts val="6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solidFill>
                            <a:srgbClr val="414141"/>
                          </a:solidFill>
                        </a:rPr>
                        <a:t>Articulation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CEFF9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68580" defTabSz="457200">
                        <a:spcBef>
                          <a:spcPts val="6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solidFill>
                            <a:srgbClr val="414141"/>
                          </a:solidFill>
                        </a:rPr>
                        <a:t>IFG, motor cortex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CEFF9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68580" defTabSz="457200">
                        <a:spcBef>
                          <a:spcPts val="6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solidFill>
                            <a:srgbClr val="414141"/>
                          </a:solidFill>
                        </a:rPr>
                        <a:t>Targets, timing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CEFF9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68580" defTabSz="457200">
                        <a:spcBef>
                          <a:spcPts val="6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solidFill>
                            <a:srgbClr val="414141"/>
                          </a:solidFill>
                        </a:rPr>
                        <a:t>Gating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CEF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2554">
                <a:tc>
                  <a:txBody>
                    <a:bodyPr/>
                    <a:lstStyle/>
                    <a:p>
                      <a:pPr marL="68580" marR="68580" defTabSz="457200">
                        <a:spcBef>
                          <a:spcPts val="6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solidFill>
                            <a:srgbClr val="414141"/>
                          </a:solidFill>
                        </a:rPr>
                        <a:t>Lexicon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5DBF3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68580" defTabSz="457200">
                        <a:spcBef>
                          <a:spcPts val="6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solidFill>
                            <a:srgbClr val="414141"/>
                          </a:solidFill>
                        </a:rPr>
                        <a:t>STG,ATL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5DBF3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68580" defTabSz="457200">
                        <a:spcBef>
                          <a:spcPts val="6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solidFill>
                            <a:srgbClr val="414141"/>
                          </a:solidFill>
                        </a:rPr>
                        <a:t>Sound to meaning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5DBF3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68580" defTabSz="457200">
                        <a:spcBef>
                          <a:spcPts val="6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solidFill>
                            <a:srgbClr val="414141"/>
                          </a:solidFill>
                        </a:rPr>
                        <a:t>DevLex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5DB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5227">
                <a:tc>
                  <a:txBody>
                    <a:bodyPr/>
                    <a:lstStyle/>
                    <a:p>
                      <a:pPr marL="68580" marR="68580" defTabSz="457200">
                        <a:spcBef>
                          <a:spcPts val="6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solidFill>
                            <a:srgbClr val="414141"/>
                          </a:solidFill>
                        </a:rPr>
                        <a:t>Syntax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CEFF9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68580" defTabSz="457200">
                        <a:spcBef>
                          <a:spcPts val="6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solidFill>
                            <a:srgbClr val="414141"/>
                          </a:solidFill>
                        </a:rPr>
                        <a:t>IFG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CEFF9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68580" defTabSz="457200">
                        <a:spcBef>
                          <a:spcPts val="6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solidFill>
                            <a:srgbClr val="414141"/>
                          </a:solidFill>
                        </a:rPr>
                        <a:t>Slots, sequences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CEFF9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68580" defTabSz="457200">
                        <a:spcBef>
                          <a:spcPts val="6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solidFill>
                            <a:srgbClr val="414141"/>
                          </a:solidFill>
                        </a:rPr>
                        <a:t>Item-based patterns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CEF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24107">
                <a:tc>
                  <a:txBody>
                    <a:bodyPr/>
                    <a:lstStyle/>
                    <a:p>
                      <a:pPr marL="68580" marR="68580" defTabSz="457200">
                        <a:spcBef>
                          <a:spcPts val="6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solidFill>
                            <a:srgbClr val="414141"/>
                          </a:solidFill>
                        </a:rPr>
                        <a:t>Mental Models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5DBF3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68580" defTabSz="457200">
                        <a:spcBef>
                          <a:spcPts val="6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solidFill>
                            <a:srgbClr val="414141"/>
                          </a:solidFill>
                        </a:rPr>
                        <a:t>BA47, DLPFC, MTG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5DBF3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68580" defTabSz="457200">
                        <a:spcBef>
                          <a:spcPts val="6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solidFill>
                            <a:srgbClr val="414141"/>
                          </a:solidFill>
                        </a:rPr>
                        <a:t>Deixis, Perspective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5DBF3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68580" defTabSz="457200">
                        <a:spcBef>
                          <a:spcPts val="6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solidFill>
                            <a:srgbClr val="414141"/>
                          </a:solidFill>
                        </a:rPr>
                        <a:t>Perspective, Roles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5DB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75106">
                <a:tc>
                  <a:txBody>
                    <a:bodyPr/>
                    <a:lstStyle/>
                    <a:p>
                      <a:pPr marL="68580" marR="68580" defTabSz="457200">
                        <a:spcBef>
                          <a:spcPts val="6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solidFill>
                            <a:srgbClr val="414141"/>
                          </a:solidFill>
                        </a:rPr>
                        <a:t>Participation, Discourse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CEFF9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68580" defTabSz="457200">
                        <a:spcBef>
                          <a:spcPts val="6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solidFill>
                            <a:srgbClr val="414141"/>
                          </a:solidFill>
                        </a:rPr>
                        <a:t>Social system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CEFF9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68580" defTabSz="457200">
                        <a:spcBef>
                          <a:spcPts val="6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solidFill>
                            <a:srgbClr val="414141"/>
                          </a:solidFill>
                        </a:rPr>
                        <a:t>Topics, turn-taking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CEFF9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68580" defTabSz="457200">
                        <a:spcBef>
                          <a:spcPts val="6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solidFill>
                            <a:srgbClr val="414141"/>
                          </a:solidFill>
                        </a:rPr>
                        <a:t>Conversation Analysis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CEF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defTabSz="830862"/>
          </a:lstStyle>
          <a:p>
            <a:fld id="{86CB4B4D-7CA3-9044-876B-883B54F8677D}" type="slidenum">
              <a:rPr/>
              <a:t>32</a:t>
            </a:fld>
            <a:endParaRPr/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ime/Process Fram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Time/Process Frames</a:t>
            </a:r>
          </a:p>
        </p:txBody>
      </p:sp>
      <p:sp>
        <p:nvSpPr>
          <p:cNvPr id="291" name="Processing (competition, transfer)…"/>
          <p:cNvSpPr txBox="1">
            <a:spLocks noGrp="1"/>
          </p:cNvSpPr>
          <p:nvPr>
            <p:ph type="body" idx="1"/>
          </p:nvPr>
        </p:nvSpPr>
        <p:spPr>
          <a:xfrm>
            <a:off x="304800" y="2590800"/>
            <a:ext cx="11988800" cy="6096000"/>
          </a:xfrm>
          <a:prstGeom prst="rect">
            <a:avLst/>
          </a:prstGeom>
        </p:spPr>
        <p:txBody>
          <a:bodyPr/>
          <a:lstStyle/>
          <a:p>
            <a:pPr>
              <a:defRPr sz="4600"/>
            </a:pPr>
            <a:r>
              <a:t>Processing (competition, transfer)</a:t>
            </a:r>
          </a:p>
          <a:p>
            <a:pPr>
              <a:defRPr sz="4600"/>
            </a:pPr>
            <a:r>
              <a:t>Consolidation  (entrenchment, resonance, proceduralization)</a:t>
            </a:r>
          </a:p>
          <a:p>
            <a:pPr>
              <a:defRPr sz="4600"/>
            </a:pPr>
            <a:r>
              <a:t>Social diffusion (memetics, participation)</a:t>
            </a:r>
          </a:p>
          <a:p>
            <a:pPr>
              <a:defRPr sz="4600"/>
            </a:pPr>
            <a:r>
              <a:t>Evolutionary diffusion (genetic accomodation)</a:t>
            </a:r>
          </a:p>
        </p:txBody>
      </p:sp>
      <p:sp>
        <p:nvSpPr>
          <p:cNvPr id="2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33</a:t>
            </a:fld>
            <a:endParaRPr/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Cognitive Risks and Suppor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300480"/>
          </a:lstStyle>
          <a:p>
            <a:r>
              <a:t>Cognitive Risks and Supports</a:t>
            </a:r>
          </a:p>
        </p:txBody>
      </p:sp>
      <p:graphicFrame>
        <p:nvGraphicFramePr>
          <p:cNvPr id="295" name="Table"/>
          <p:cNvGraphicFramePr/>
          <p:nvPr/>
        </p:nvGraphicFramePr>
        <p:xfrm>
          <a:off x="730616" y="2730782"/>
          <a:ext cx="10468863" cy="5107994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971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7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896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77780">
                <a:tc>
                  <a:txBody>
                    <a:bodyPr/>
                    <a:lstStyle/>
                    <a:p>
                      <a:pPr defTabSz="914400">
                        <a:defRPr sz="3800" b="1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800" b="1">
                          <a:solidFill>
                            <a:srgbClr val="414141"/>
                          </a:solidFill>
                        </a:rPr>
                        <a:t>Risks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800" b="1">
                          <a:solidFill>
                            <a:srgbClr val="414141"/>
                          </a:solidFill>
                        </a:rPr>
                        <a:t>Supports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6738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700">
                          <a:solidFill>
                            <a:srgbClr val="414141"/>
                          </a:solidFill>
                        </a:rPr>
                        <a:t>1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700">
                          <a:solidFill>
                            <a:srgbClr val="414141"/>
                          </a:solidFill>
                        </a:rPr>
                        <a:t>Entrenchment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700">
                          <a:solidFill>
                            <a:srgbClr val="414141"/>
                          </a:solidFill>
                        </a:rPr>
                        <a:t>Resonance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6738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700">
                          <a:solidFill>
                            <a:srgbClr val="414141"/>
                          </a:solidFill>
                        </a:rPr>
                        <a:t>2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700">
                          <a:solidFill>
                            <a:srgbClr val="414141"/>
                          </a:solidFill>
                        </a:rPr>
                        <a:t>Transfer, Parasitism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700">
                          <a:solidFill>
                            <a:srgbClr val="414141"/>
                          </a:solidFill>
                        </a:rPr>
                        <a:t>Decoupling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6738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700">
                          <a:solidFill>
                            <a:srgbClr val="414141"/>
                          </a:solidFill>
                        </a:rPr>
                        <a:t>3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700">
                          <a:solidFill>
                            <a:srgbClr val="414141"/>
                          </a:solidFill>
                        </a:rPr>
                        <a:t>Overanalysis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700">
                          <a:solidFill>
                            <a:srgbClr val="414141"/>
                          </a:solidFill>
                        </a:rPr>
                        <a:t>Chunking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defTabSz="830862"/>
          </a:lstStyle>
          <a:p>
            <a:fld id="{86CB4B4D-7CA3-9044-876B-883B54F8677D}" type="slidenum">
              <a:rPr/>
              <a:t>34</a:t>
            </a:fld>
            <a:endParaRPr/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Motivational Risks and Suppor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1300480"/>
          </a:lstStyle>
          <a:p>
            <a:r>
              <a:rPr lang="en-US" dirty="0"/>
              <a:t>Motivational Risks and Supports</a:t>
            </a:r>
            <a:endParaRPr dirty="0"/>
          </a:p>
        </p:txBody>
      </p:sp>
      <p:graphicFrame>
        <p:nvGraphicFramePr>
          <p:cNvPr id="299" name="Table"/>
          <p:cNvGraphicFramePr/>
          <p:nvPr>
            <p:extLst>
              <p:ext uri="{D42A27DB-BD31-4B8C-83A1-F6EECF244321}">
                <p14:modId xmlns:p14="http://schemas.microsoft.com/office/powerpoint/2010/main" val="2900491080"/>
              </p:ext>
            </p:extLst>
          </p:nvPr>
        </p:nvGraphicFramePr>
        <p:xfrm>
          <a:off x="730616" y="2730782"/>
          <a:ext cx="10468863" cy="5107996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1487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12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91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64840">
                <a:tc>
                  <a:txBody>
                    <a:bodyPr/>
                    <a:lstStyle/>
                    <a:p>
                      <a:pPr defTabSz="914400">
                        <a:defRPr sz="3300" b="1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300" b="1">
                          <a:solidFill>
                            <a:srgbClr val="414141"/>
                          </a:solidFill>
                        </a:rPr>
                        <a:t>Risks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300" b="1">
                          <a:solidFill>
                            <a:srgbClr val="414141"/>
                          </a:solidFill>
                        </a:rPr>
                        <a:t>Supports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7088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414141"/>
                          </a:solidFill>
                        </a:rPr>
                        <a:t>4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200" dirty="0">
                          <a:solidFill>
                            <a:srgbClr val="414141"/>
                          </a:solidFill>
                        </a:rPr>
                        <a:t>Isolatio</a:t>
                      </a:r>
                      <a:r>
                        <a:rPr lang="en-US" sz="3200" dirty="0">
                          <a:solidFill>
                            <a:srgbClr val="414141"/>
                          </a:solidFill>
                        </a:rPr>
                        <a:t>n, </a:t>
                      </a:r>
                      <a:r>
                        <a:rPr sz="3200" dirty="0">
                          <a:solidFill>
                            <a:srgbClr val="414141"/>
                          </a:solidFill>
                        </a:rPr>
                        <a:t>Pride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414141"/>
                          </a:solidFill>
                        </a:rPr>
                        <a:t>Participation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898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414141"/>
                          </a:solidFill>
                        </a:rPr>
                        <a:t>5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414141"/>
                          </a:solidFill>
                        </a:rPr>
                        <a:t>Opportunity Costs, Immediacy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414141"/>
                          </a:solidFill>
                        </a:rPr>
                        <a:t>Control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7088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414141"/>
                          </a:solidFill>
                        </a:rPr>
                        <a:t>6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200" dirty="0">
                          <a:solidFill>
                            <a:srgbClr val="414141"/>
                          </a:solidFill>
                        </a:rPr>
                        <a:t>Resource Scarcity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200" dirty="0">
                          <a:solidFill>
                            <a:srgbClr val="414141"/>
                          </a:solidFill>
                        </a:rPr>
                        <a:t>Create/Find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defTabSz="830862"/>
          </a:lstStyle>
          <a:p>
            <a:fld id="{86CB4B4D-7CA3-9044-876B-883B54F8677D}" type="slidenum">
              <a:rPr/>
              <a:t>35</a:t>
            </a:fld>
            <a:endParaRPr/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Children’s Motiv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300480"/>
          </a:lstStyle>
          <a:p>
            <a:r>
              <a:rPr dirty="0"/>
              <a:t>Children’s </a:t>
            </a:r>
            <a:r>
              <a:rPr lang="en-US" dirty="0"/>
              <a:t>m</a:t>
            </a:r>
            <a:r>
              <a:rPr dirty="0"/>
              <a:t>otivation</a:t>
            </a:r>
            <a:r>
              <a:rPr lang="en-US" dirty="0"/>
              <a:t>al supports</a:t>
            </a:r>
            <a:endParaRPr dirty="0"/>
          </a:p>
        </p:txBody>
      </p:sp>
      <p:graphicFrame>
        <p:nvGraphicFramePr>
          <p:cNvPr id="303" name="Table"/>
          <p:cNvGraphicFramePr/>
          <p:nvPr/>
        </p:nvGraphicFramePr>
        <p:xfrm>
          <a:off x="730616" y="2730782"/>
          <a:ext cx="10468864" cy="5107996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4463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5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6484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300" b="1">
                          <a:solidFill>
                            <a:srgbClr val="414141"/>
                          </a:solidFill>
                        </a:rPr>
                        <a:t>Dimension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300" b="1">
                          <a:solidFill>
                            <a:srgbClr val="414141"/>
                          </a:solidFill>
                        </a:rPr>
                        <a:t>Supports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7088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414141"/>
                          </a:solidFill>
                        </a:rPr>
                        <a:t>Social support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414141"/>
                          </a:solidFill>
                        </a:rPr>
                        <a:t>full participation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8980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414141"/>
                          </a:solidFill>
                        </a:rPr>
                        <a:t>Rewards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414141"/>
                          </a:solidFill>
                        </a:rPr>
                        <a:t>high immediacy, high utility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7088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414141"/>
                          </a:solidFill>
                        </a:rPr>
                        <a:t>Resources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414141"/>
                          </a:solidFill>
                        </a:rPr>
                        <a:t>provided by caretakers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defTabSz="830862"/>
          </a:lstStyle>
          <a:p>
            <a:fld id="{86CB4B4D-7CA3-9044-876B-883B54F8677D}" type="slidenum">
              <a:rPr/>
              <a:t>36</a:t>
            </a:fld>
            <a:endParaRPr/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Fundamental  Difference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A f</a:t>
            </a:r>
            <a:r>
              <a:rPr dirty="0"/>
              <a:t>undamental </a:t>
            </a:r>
            <a:r>
              <a:rPr lang="en-US" dirty="0"/>
              <a:t>d</a:t>
            </a:r>
            <a:r>
              <a:rPr dirty="0"/>
              <a:t>ifference?</a:t>
            </a:r>
          </a:p>
        </p:txBody>
      </p:sp>
      <p:sp>
        <p:nvSpPr>
          <p:cNvPr id="307" name="UCM holds that all processes are available in both L1 and L2 acquisition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71221" indent="-371221" defTabSz="461518">
              <a:spcBef>
                <a:spcPts val="1800"/>
              </a:spcBef>
              <a:defRPr sz="2844"/>
            </a:pPr>
            <a:r>
              <a:rPr dirty="0"/>
              <a:t>UCM holds that all processes are available in both L1 and L2 acquisition.</a:t>
            </a:r>
          </a:p>
          <a:p>
            <a:pPr marL="742442" lvl="1" indent="-371221" defTabSz="461518">
              <a:spcBef>
                <a:spcPts val="1800"/>
              </a:spcBef>
              <a:defRPr sz="2844"/>
            </a:pPr>
            <a:r>
              <a:rPr dirty="0"/>
              <a:t>Body, voice, hearing, brain, group membership are common to adults and children</a:t>
            </a:r>
          </a:p>
          <a:p>
            <a:pPr marL="742442" lvl="1" indent="-371221" defTabSz="461518">
              <a:spcBef>
                <a:spcPts val="1800"/>
              </a:spcBef>
              <a:defRPr sz="2844"/>
            </a:pPr>
            <a:r>
              <a:rPr dirty="0"/>
              <a:t>The world is the same</a:t>
            </a:r>
            <a:r>
              <a:rPr lang="en-US" dirty="0"/>
              <a:t>.</a:t>
            </a:r>
            <a:endParaRPr dirty="0"/>
          </a:p>
          <a:p>
            <a:pPr marL="742442" lvl="1" indent="-371221" defTabSz="461518">
              <a:spcBef>
                <a:spcPts val="1800"/>
              </a:spcBef>
              <a:defRPr sz="2844"/>
            </a:pPr>
            <a:r>
              <a:rPr dirty="0"/>
              <a:t>The target language is the same</a:t>
            </a:r>
            <a:r>
              <a:rPr lang="en-US" dirty="0"/>
              <a:t>.</a:t>
            </a:r>
            <a:endParaRPr dirty="0"/>
          </a:p>
          <a:p>
            <a:pPr marL="371221" indent="-371221" defTabSz="461518">
              <a:spcBef>
                <a:spcPts val="1800"/>
              </a:spcBef>
              <a:defRPr sz="2844"/>
            </a:pPr>
            <a:r>
              <a:rPr lang="en-US" dirty="0"/>
              <a:t>A</a:t>
            </a:r>
            <a:r>
              <a:rPr dirty="0"/>
              <a:t>dults have greater</a:t>
            </a:r>
            <a:r>
              <a:rPr lang="en-US" dirty="0"/>
              <a:t> exposure to</a:t>
            </a:r>
            <a:r>
              <a:rPr dirty="0"/>
              <a:t> </a:t>
            </a:r>
            <a:r>
              <a:rPr b="1" dirty="0"/>
              <a:t>risk factors</a:t>
            </a:r>
            <a:r>
              <a:rPr dirty="0"/>
              <a:t> and must </a:t>
            </a:r>
            <a:r>
              <a:rPr lang="en-US" dirty="0" err="1"/>
              <a:t>compensiate</a:t>
            </a:r>
            <a:r>
              <a:rPr lang="en-US" dirty="0"/>
              <a:t> by </a:t>
            </a:r>
            <a:r>
              <a:rPr dirty="0"/>
              <a:t>emphasiz</a:t>
            </a:r>
            <a:r>
              <a:rPr lang="en-US" dirty="0"/>
              <a:t>ing</a:t>
            </a:r>
            <a:r>
              <a:rPr dirty="0"/>
              <a:t> </a:t>
            </a:r>
            <a:r>
              <a:rPr b="1" dirty="0"/>
              <a:t>support</a:t>
            </a:r>
            <a:r>
              <a:rPr dirty="0"/>
              <a:t> </a:t>
            </a:r>
            <a:r>
              <a:rPr b="1" dirty="0"/>
              <a:t>factors</a:t>
            </a:r>
            <a:r>
              <a:rPr dirty="0"/>
              <a:t> strategically.</a:t>
            </a:r>
          </a:p>
          <a:p>
            <a:pPr marL="371221" indent="-371221" defTabSz="461518">
              <a:spcBef>
                <a:spcPts val="1800"/>
              </a:spcBef>
              <a:defRPr sz="2844"/>
            </a:pPr>
            <a:r>
              <a:rPr dirty="0"/>
              <a:t>There are differences, but they are not fundamental (Bley-Vroman revisions).</a:t>
            </a:r>
          </a:p>
        </p:txBody>
      </p:sp>
      <p:sp>
        <p:nvSpPr>
          <p:cNvPr id="3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37</a:t>
            </a:fld>
            <a:endParaRPr/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Risk #1: Entrench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Risk #1: Entrenchment</a:t>
            </a:r>
          </a:p>
        </p:txBody>
      </p:sp>
      <p:sp>
        <p:nvSpPr>
          <p:cNvPr id="311" name="Based on consolidation mechanism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4100"/>
            </a:pPr>
            <a:r>
              <a:rPr dirty="0"/>
              <a:t>Based on consolidation mechanisms</a:t>
            </a:r>
          </a:p>
          <a:p>
            <a:pPr>
              <a:defRPr sz="4100"/>
            </a:pPr>
            <a:r>
              <a:rPr dirty="0"/>
              <a:t>Varies by level</a:t>
            </a:r>
          </a:p>
          <a:p>
            <a:pPr>
              <a:defRPr sz="4100"/>
            </a:pPr>
            <a:r>
              <a:rPr dirty="0"/>
              <a:t>Reversible</a:t>
            </a:r>
          </a:p>
          <a:p>
            <a:pPr>
              <a:defRPr sz="4100"/>
            </a:pPr>
            <a:r>
              <a:rPr dirty="0"/>
              <a:t>Adoptees achieved entrenchment</a:t>
            </a:r>
            <a:r>
              <a:rPr lang="en-US" dirty="0"/>
              <a:t> of L1</a:t>
            </a:r>
            <a:r>
              <a:rPr dirty="0"/>
              <a:t>, but still lost </a:t>
            </a:r>
            <a:r>
              <a:rPr lang="en-US" dirty="0"/>
              <a:t>it after arrival.</a:t>
            </a:r>
            <a:endParaRPr dirty="0"/>
          </a:p>
        </p:txBody>
      </p:sp>
      <p:sp>
        <p:nvSpPr>
          <p:cNvPr id="3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38</a:t>
            </a:fld>
            <a:endParaRPr/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upport #1: Resonan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Support #1: Resonance</a:t>
            </a:r>
          </a:p>
        </p:txBody>
      </p:sp>
      <p:sp>
        <p:nvSpPr>
          <p:cNvPr id="315" name="Units that fire together, wire together…"/>
          <p:cNvSpPr txBox="1"/>
          <p:nvPr/>
        </p:nvSpPr>
        <p:spPr>
          <a:xfrm>
            <a:off x="2721037" y="1949930"/>
            <a:ext cx="7449257" cy="2687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82587" marR="40639" indent="-342900" defTabSz="914400">
              <a:spcBef>
                <a:spcPts val="800"/>
              </a:spcBef>
              <a:buClr>
                <a:srgbClr val="0076E6"/>
              </a:buClr>
              <a:buFont typeface="Times Roman"/>
              <a:defRPr sz="3700">
                <a:solidFill>
                  <a:srgbClr val="001D64"/>
                </a:solidFill>
                <a:uFill>
                  <a:solidFill>
                    <a:srgbClr val="001D6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dirty="0"/>
              <a:t>Units that fire together, wire together</a:t>
            </a:r>
          </a:p>
          <a:p>
            <a:pPr marL="382587" marR="40639" indent="-342900" defTabSz="914400">
              <a:spcBef>
                <a:spcPts val="800"/>
              </a:spcBef>
              <a:buClr>
                <a:srgbClr val="0076E6"/>
              </a:buClr>
              <a:buFont typeface="Times Roman"/>
              <a:defRPr sz="3700">
                <a:solidFill>
                  <a:srgbClr val="001D64"/>
                </a:solidFill>
                <a:uFill>
                  <a:solidFill>
                    <a:srgbClr val="001D6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dirty="0"/>
              <a:t>Resonance as recombination</a:t>
            </a:r>
            <a:endParaRPr lang="en-US" dirty="0"/>
          </a:p>
          <a:p>
            <a:pPr marL="382587" marR="40639" indent="-342900" defTabSz="914400">
              <a:spcBef>
                <a:spcPts val="800"/>
              </a:spcBef>
              <a:buClr>
                <a:srgbClr val="0076E6"/>
              </a:buClr>
              <a:buFont typeface="Times Roman"/>
              <a:defRPr sz="3700">
                <a:solidFill>
                  <a:srgbClr val="001D64"/>
                </a:solidFill>
                <a:uFill>
                  <a:solidFill>
                    <a:srgbClr val="001D6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en-US" dirty="0"/>
              <a:t>Tolman-Eichenbaum Machine</a:t>
            </a:r>
          </a:p>
          <a:p>
            <a:pPr marL="382587" marR="40639" indent="-342900" defTabSz="914400">
              <a:spcBef>
                <a:spcPts val="800"/>
              </a:spcBef>
              <a:buClr>
                <a:srgbClr val="0076E6"/>
              </a:buClr>
              <a:buFont typeface="Times Roman"/>
              <a:defRPr sz="3700">
                <a:solidFill>
                  <a:srgbClr val="001D64"/>
                </a:solidFill>
                <a:uFill>
                  <a:solidFill>
                    <a:srgbClr val="001D6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en-US" dirty="0"/>
              <a:t>Valiant/AI </a:t>
            </a:r>
            <a:endParaRPr dirty="0"/>
          </a:p>
        </p:txBody>
      </p:sp>
      <p:sp>
        <p:nvSpPr>
          <p:cNvPr id="316" name="cat"/>
          <p:cNvSpPr txBox="1"/>
          <p:nvPr/>
        </p:nvSpPr>
        <p:spPr>
          <a:xfrm>
            <a:off x="9336238" y="5744686"/>
            <a:ext cx="501403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cat</a:t>
            </a:r>
          </a:p>
        </p:txBody>
      </p:sp>
      <p:sp>
        <p:nvSpPr>
          <p:cNvPr id="317" name="猫"/>
          <p:cNvSpPr txBox="1"/>
          <p:nvPr/>
        </p:nvSpPr>
        <p:spPr>
          <a:xfrm>
            <a:off x="9377389" y="6969096"/>
            <a:ext cx="419101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猫</a:t>
            </a:r>
          </a:p>
        </p:txBody>
      </p:sp>
      <p:sp>
        <p:nvSpPr>
          <p:cNvPr id="318" name="🐱"/>
          <p:cNvSpPr txBox="1"/>
          <p:nvPr/>
        </p:nvSpPr>
        <p:spPr>
          <a:xfrm>
            <a:off x="10545789" y="4568472"/>
            <a:ext cx="43180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🐱</a:t>
            </a:r>
          </a:p>
        </p:txBody>
      </p:sp>
      <p:sp>
        <p:nvSpPr>
          <p:cNvPr id="319" name="dog"/>
          <p:cNvSpPr txBox="1"/>
          <p:nvPr/>
        </p:nvSpPr>
        <p:spPr>
          <a:xfrm>
            <a:off x="6184205" y="5766829"/>
            <a:ext cx="63639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dog</a:t>
            </a:r>
          </a:p>
        </p:txBody>
      </p:sp>
      <p:sp>
        <p:nvSpPr>
          <p:cNvPr id="320" name="Line"/>
          <p:cNvSpPr/>
          <p:nvPr/>
        </p:nvSpPr>
        <p:spPr>
          <a:xfrm flipV="1">
            <a:off x="6522489" y="4967270"/>
            <a:ext cx="868736" cy="868737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321" name="🐶"/>
          <p:cNvSpPr txBox="1"/>
          <p:nvPr/>
        </p:nvSpPr>
        <p:spPr>
          <a:xfrm>
            <a:off x="7388483" y="4568472"/>
            <a:ext cx="43180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🐶</a:t>
            </a:r>
          </a:p>
        </p:txBody>
      </p:sp>
      <p:sp>
        <p:nvSpPr>
          <p:cNvPr id="322" name="狗"/>
          <p:cNvSpPr txBox="1"/>
          <p:nvPr/>
        </p:nvSpPr>
        <p:spPr>
          <a:xfrm>
            <a:off x="6236115" y="6848990"/>
            <a:ext cx="419101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狗</a:t>
            </a:r>
          </a:p>
        </p:txBody>
      </p:sp>
      <p:sp>
        <p:nvSpPr>
          <p:cNvPr id="3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39</a:t>
            </a:fld>
            <a:endParaRPr/>
          </a:p>
        </p:txBody>
      </p:sp>
      <p:sp>
        <p:nvSpPr>
          <p:cNvPr id="324" name="fox"/>
          <p:cNvSpPr txBox="1"/>
          <p:nvPr/>
        </p:nvSpPr>
        <p:spPr>
          <a:xfrm>
            <a:off x="2828422" y="5744686"/>
            <a:ext cx="539503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fox</a:t>
            </a:r>
          </a:p>
        </p:txBody>
      </p:sp>
      <p:sp>
        <p:nvSpPr>
          <p:cNvPr id="325" name="Line"/>
          <p:cNvSpPr/>
          <p:nvPr/>
        </p:nvSpPr>
        <p:spPr>
          <a:xfrm flipV="1">
            <a:off x="3494769" y="5130623"/>
            <a:ext cx="542031" cy="54203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326" name="Line"/>
          <p:cNvSpPr/>
          <p:nvPr/>
        </p:nvSpPr>
        <p:spPr>
          <a:xfrm flipV="1">
            <a:off x="3098173" y="6282807"/>
            <a:ext cx="1" cy="52070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327" name="狸"/>
          <p:cNvSpPr txBox="1"/>
          <p:nvPr/>
        </p:nvSpPr>
        <p:spPr>
          <a:xfrm>
            <a:off x="2888623" y="6833629"/>
            <a:ext cx="419101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狸</a:t>
            </a:r>
          </a:p>
        </p:txBody>
      </p:sp>
      <p:sp>
        <p:nvSpPr>
          <p:cNvPr id="328" name="Line"/>
          <p:cNvSpPr/>
          <p:nvPr/>
        </p:nvSpPr>
        <p:spPr>
          <a:xfrm>
            <a:off x="2069486" y="5092424"/>
            <a:ext cx="618429" cy="61842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329" name="li2"/>
          <p:cNvSpPr txBox="1"/>
          <p:nvPr/>
        </p:nvSpPr>
        <p:spPr>
          <a:xfrm>
            <a:off x="1623681" y="4568472"/>
            <a:ext cx="44410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li2</a:t>
            </a:r>
          </a:p>
        </p:txBody>
      </p:sp>
      <p:sp>
        <p:nvSpPr>
          <p:cNvPr id="330" name="gou3"/>
          <p:cNvSpPr txBox="1"/>
          <p:nvPr/>
        </p:nvSpPr>
        <p:spPr>
          <a:xfrm>
            <a:off x="5257174" y="4568472"/>
            <a:ext cx="78640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gou3</a:t>
            </a:r>
          </a:p>
        </p:txBody>
      </p:sp>
      <p:sp>
        <p:nvSpPr>
          <p:cNvPr id="331" name="mao1"/>
          <p:cNvSpPr txBox="1"/>
          <p:nvPr/>
        </p:nvSpPr>
        <p:spPr>
          <a:xfrm>
            <a:off x="8376378" y="4573573"/>
            <a:ext cx="85457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mao1</a:t>
            </a:r>
          </a:p>
        </p:txBody>
      </p:sp>
      <p:sp>
        <p:nvSpPr>
          <p:cNvPr id="332" name="Line"/>
          <p:cNvSpPr/>
          <p:nvPr/>
        </p:nvSpPr>
        <p:spPr>
          <a:xfrm flipV="1">
            <a:off x="9876914" y="5130623"/>
            <a:ext cx="542031" cy="54203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333" name="Line"/>
          <p:cNvSpPr/>
          <p:nvPr/>
        </p:nvSpPr>
        <p:spPr>
          <a:xfrm flipV="1">
            <a:off x="6502400" y="6282807"/>
            <a:ext cx="0" cy="52070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334" name="Line"/>
          <p:cNvSpPr/>
          <p:nvPr/>
        </p:nvSpPr>
        <p:spPr>
          <a:xfrm flipV="1">
            <a:off x="9586939" y="6282807"/>
            <a:ext cx="1" cy="52070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335" name="Line"/>
          <p:cNvSpPr/>
          <p:nvPr/>
        </p:nvSpPr>
        <p:spPr>
          <a:xfrm>
            <a:off x="8781389" y="5152477"/>
            <a:ext cx="618430" cy="61842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336" name="Line"/>
          <p:cNvSpPr/>
          <p:nvPr/>
        </p:nvSpPr>
        <p:spPr>
          <a:xfrm>
            <a:off x="5760952" y="5219424"/>
            <a:ext cx="618430" cy="61842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337" name="🦊"/>
          <p:cNvSpPr txBox="1"/>
          <p:nvPr/>
        </p:nvSpPr>
        <p:spPr>
          <a:xfrm>
            <a:off x="4074747" y="4622799"/>
            <a:ext cx="43180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🦊</a:t>
            </a:r>
          </a:p>
        </p:txBody>
      </p:sp>
      <p:sp>
        <p:nvSpPr>
          <p:cNvPr id="338" name="⺨"/>
          <p:cNvSpPr txBox="1"/>
          <p:nvPr/>
        </p:nvSpPr>
        <p:spPr>
          <a:xfrm>
            <a:off x="6216650" y="7928623"/>
            <a:ext cx="57150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3600">
                <a:solidFill>
                  <a:srgbClr val="22222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⺨</a:t>
            </a:r>
          </a:p>
        </p:txBody>
      </p:sp>
      <p:sp>
        <p:nvSpPr>
          <p:cNvPr id="339" name="Line"/>
          <p:cNvSpPr/>
          <p:nvPr/>
        </p:nvSpPr>
        <p:spPr>
          <a:xfrm>
            <a:off x="3981432" y="7584530"/>
            <a:ext cx="1669487" cy="496770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340" name="Line"/>
          <p:cNvSpPr/>
          <p:nvPr/>
        </p:nvSpPr>
        <p:spPr>
          <a:xfrm flipV="1">
            <a:off x="6445665" y="7468182"/>
            <a:ext cx="1" cy="52070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341" name="Line"/>
          <p:cNvSpPr/>
          <p:nvPr/>
        </p:nvSpPr>
        <p:spPr>
          <a:xfrm flipV="1">
            <a:off x="7333368" y="7637433"/>
            <a:ext cx="1410327" cy="539222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o why is this still an open question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2516">
              <a:spcBef>
                <a:spcPts val="1500"/>
              </a:spcBef>
              <a:defRPr sz="6860"/>
            </a:lvl1pPr>
          </a:lstStyle>
          <a:p>
            <a:r>
              <a:t>So why is this still an open question?</a:t>
            </a:r>
          </a:p>
        </p:txBody>
      </p:sp>
      <p:sp>
        <p:nvSpPr>
          <p:cNvPr id="179" name="Some adults acquire L2 fully - Bongaerts 1999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Some adults acquire L2 fully </a:t>
            </a:r>
            <a:r>
              <a:rPr lang="en-US" dirty="0"/>
              <a:t>(</a:t>
            </a:r>
            <a:r>
              <a:rPr dirty="0" err="1"/>
              <a:t>Bongaerts</a:t>
            </a:r>
            <a:r>
              <a:rPr dirty="0"/>
              <a:t> 1999</a:t>
            </a:r>
            <a:r>
              <a:rPr lang="en-US" dirty="0"/>
              <a:t>)</a:t>
            </a:r>
            <a:endParaRPr dirty="0"/>
          </a:p>
          <a:p>
            <a:r>
              <a:rPr dirty="0"/>
              <a:t>There is no sharp drop-off </a:t>
            </a:r>
            <a:r>
              <a:rPr lang="en-US" dirty="0"/>
              <a:t>(</a:t>
            </a:r>
            <a:r>
              <a:rPr dirty="0"/>
              <a:t>Hartshorne et al 2018</a:t>
            </a:r>
            <a:r>
              <a:rPr lang="en-US" dirty="0"/>
              <a:t>)</a:t>
            </a:r>
            <a:endParaRPr dirty="0"/>
          </a:p>
          <a:p>
            <a:r>
              <a:rPr lang="en-US" dirty="0"/>
              <a:t>Adults can learn words more quickly than children.</a:t>
            </a:r>
            <a:endParaRPr dirty="0"/>
          </a:p>
          <a:p>
            <a:r>
              <a:rPr dirty="0"/>
              <a:t>Crucially, we </a:t>
            </a:r>
            <a:r>
              <a:rPr lang="en-US" dirty="0"/>
              <a:t>haven’t yet found any biological CP </a:t>
            </a:r>
            <a:r>
              <a:rPr dirty="0"/>
              <a:t>mechanism.</a:t>
            </a:r>
          </a:p>
        </p:txBody>
      </p:sp>
      <p:sp>
        <p:nvSpPr>
          <p:cNvPr id="1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81749" y="9258300"/>
            <a:ext cx="228601" cy="4064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Two systems for recombin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Two systems for recombination</a:t>
            </a:r>
          </a:p>
        </p:txBody>
      </p:sp>
      <p:sp>
        <p:nvSpPr>
          <p:cNvPr id="344" name="Resonance:  Episodic/declarative storage and recombination through hippocampal reentry - (Wittenberg, O’Reilly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4200"/>
            </a:pPr>
            <a:r>
              <a:rPr b="1" dirty="0"/>
              <a:t>Resonance</a:t>
            </a:r>
            <a:r>
              <a:rPr dirty="0"/>
              <a:t>:  Episodic/declarative storage and recombination through hippocampal reentry - (Wittenberg, O’Reilly)</a:t>
            </a:r>
          </a:p>
          <a:p>
            <a:pPr>
              <a:defRPr sz="4200"/>
            </a:pPr>
            <a:r>
              <a:rPr b="1" dirty="0"/>
              <a:t>Chunking</a:t>
            </a:r>
            <a:r>
              <a:rPr dirty="0"/>
              <a:t>: Procedural recombination through basal ganglion selection (</a:t>
            </a:r>
            <a:r>
              <a:rPr dirty="0" err="1"/>
              <a:t>Verstynen</a:t>
            </a:r>
            <a:r>
              <a:rPr dirty="0"/>
              <a:t>, </a:t>
            </a:r>
            <a:r>
              <a:rPr dirty="0" err="1"/>
              <a:t>Dominey</a:t>
            </a:r>
            <a:r>
              <a:rPr dirty="0"/>
              <a:t>, </a:t>
            </a:r>
            <a:r>
              <a:rPr dirty="0" err="1"/>
              <a:t>Kotz</a:t>
            </a:r>
            <a:r>
              <a:rPr dirty="0"/>
              <a:t>)</a:t>
            </a:r>
          </a:p>
        </p:txBody>
      </p:sp>
      <p:sp>
        <p:nvSpPr>
          <p:cNvPr id="3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40</a:t>
            </a:fld>
            <a:endParaRPr/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Resonance through recombination: Schichtling"/>
          <p:cNvSpPr txBox="1">
            <a:spLocks noGrp="1"/>
          </p:cNvSpPr>
          <p:nvPr>
            <p:ph type="title"/>
          </p:nvPr>
        </p:nvSpPr>
        <p:spPr>
          <a:xfrm>
            <a:off x="508000" y="787400"/>
            <a:ext cx="11988800" cy="1219200"/>
          </a:xfrm>
          <a:prstGeom prst="rect">
            <a:avLst/>
          </a:prstGeom>
        </p:spPr>
        <p:txBody>
          <a:bodyPr/>
          <a:lstStyle>
            <a:lvl1pPr defTabSz="438150">
              <a:spcBef>
                <a:spcPts val="1200"/>
              </a:spcBef>
              <a:defRPr sz="5250"/>
            </a:lvl1pPr>
          </a:lstStyle>
          <a:p>
            <a:r>
              <a:rPr lang="en-US" dirty="0"/>
              <a:t>R</a:t>
            </a:r>
            <a:r>
              <a:rPr dirty="0"/>
              <a:t>ecombination</a:t>
            </a:r>
            <a:r>
              <a:rPr lang="en-US" dirty="0"/>
              <a:t> through resonance</a:t>
            </a:r>
            <a:r>
              <a:rPr dirty="0"/>
              <a:t>: </a:t>
            </a:r>
            <a:r>
              <a:rPr dirty="0" err="1"/>
              <a:t>Schichtling</a:t>
            </a:r>
            <a:endParaRPr dirty="0"/>
          </a:p>
        </p:txBody>
      </p:sp>
      <p:pic>
        <p:nvPicPr>
          <p:cNvPr id="348" name="Schlicting_15.jpg" descr="Schlicting_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430" y="2936900"/>
            <a:ext cx="3996035" cy="548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Schlicting2.jpg" descr="Schlicting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468" y="2832100"/>
            <a:ext cx="5435601" cy="5689600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41</a:t>
            </a:fld>
            <a:endParaRPr/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Rectangle"/>
          <p:cNvSpPr/>
          <p:nvPr/>
        </p:nvSpPr>
        <p:spPr>
          <a:xfrm>
            <a:off x="0" y="0"/>
            <a:ext cx="13004800" cy="9753600"/>
          </a:xfrm>
          <a:prstGeom prst="roundRect">
            <a:avLst>
              <a:gd name="adj" fmla="val 0"/>
            </a:avLst>
          </a:prstGeom>
          <a:solidFill>
            <a:srgbClr val="FEFDDE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353" name="Neural Basi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74612" marR="89999" defTabSz="914400">
              <a:lnSpc>
                <a:spcPct val="100000"/>
              </a:lnSpc>
              <a:spcBef>
                <a:spcPts val="0"/>
              </a:spcBef>
              <a:defRPr sz="6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Neural Basis</a:t>
            </a:r>
          </a:p>
        </p:txBody>
      </p:sp>
      <p:pic>
        <p:nvPicPr>
          <p:cNvPr id="354" name="image.png" descr="image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34719" y="3133795"/>
            <a:ext cx="5820553" cy="5219984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Wittenburg et al. 2002"/>
          <p:cNvSpPr txBox="1"/>
          <p:nvPr/>
        </p:nvSpPr>
        <p:spPr>
          <a:xfrm>
            <a:off x="6055359" y="2514317"/>
            <a:ext cx="626759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9687" marR="39505" defTabSz="914400">
              <a:buClr>
                <a:srgbClr val="000000"/>
              </a:buClr>
              <a:buFont typeface="Times Roman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Wittenburg et al. 2002</a:t>
            </a:r>
          </a:p>
        </p:txBody>
      </p:sp>
      <p:pic>
        <p:nvPicPr>
          <p:cNvPr id="356" name="image.png" descr="image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716889" y="5296746"/>
            <a:ext cx="4459112" cy="1878473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599" y="9258300"/>
            <a:ext cx="342901" cy="35858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defTabSz="830862">
              <a:defRPr>
                <a:solidFill>
                  <a:srgbClr val="000000"/>
                </a:solidFill>
                <a:uFill>
                  <a:solidFill>
                    <a:srgbClr val="9597BB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/>
              <a:t>42</a:t>
            </a:fld>
            <a:endParaRPr/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Rectangle"/>
          <p:cNvSpPr/>
          <p:nvPr/>
        </p:nvSpPr>
        <p:spPr>
          <a:xfrm>
            <a:off x="0" y="0"/>
            <a:ext cx="13004800" cy="9753600"/>
          </a:xfrm>
          <a:prstGeom prst="roundRect">
            <a:avLst>
              <a:gd name="adj" fmla="val 0"/>
            </a:avLst>
          </a:prstGeom>
          <a:solidFill>
            <a:srgbClr val="FEFDDE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364" name="Graduated interval recal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74612" marR="89999" defTabSz="914400">
              <a:lnSpc>
                <a:spcPct val="100000"/>
              </a:lnSpc>
              <a:spcBef>
                <a:spcPts val="0"/>
              </a:spcBef>
              <a:defRPr sz="6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Graduated interval recall</a:t>
            </a:r>
          </a:p>
        </p:txBody>
      </p:sp>
      <p:sp>
        <p:nvSpPr>
          <p:cNvPr id="365" name="Pimsleur 67"/>
          <p:cNvSpPr txBox="1">
            <a:spLocks noGrp="1"/>
          </p:cNvSpPr>
          <p:nvPr>
            <p:ph type="body" sz="quarter" idx="1"/>
          </p:nvPr>
        </p:nvSpPr>
        <p:spPr>
          <a:xfrm>
            <a:off x="508000" y="2628900"/>
            <a:ext cx="8604462" cy="939448"/>
          </a:xfrm>
          <a:prstGeom prst="rect">
            <a:avLst/>
          </a:prstGeom>
        </p:spPr>
        <p:txBody>
          <a:bodyPr/>
          <a:lstStyle>
            <a:lvl1pPr marL="929922" marR="25000" indent="-574322" defTabSz="914400">
              <a:spcBef>
                <a:spcPts val="700"/>
              </a:spcBef>
              <a:defRPr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Pimsleur 67</a:t>
            </a:r>
          </a:p>
        </p:txBody>
      </p:sp>
      <p:pic>
        <p:nvPicPr>
          <p:cNvPr id="366" name="image.png" descr="image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418079" y="3914986"/>
            <a:ext cx="3108961" cy="3095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image.png" descr="image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847840" y="3980462"/>
            <a:ext cx="3881121" cy="3133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image.png" descr="image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251200" y="7315200"/>
            <a:ext cx="4949050" cy="1499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image.png" descr="image.pn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364479" y="2914791"/>
            <a:ext cx="1352410" cy="1429174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599" y="9258300"/>
            <a:ext cx="342901" cy="35858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defTabSz="830862">
              <a:defRPr>
                <a:solidFill>
                  <a:srgbClr val="000000"/>
                </a:solidFill>
                <a:uFill>
                  <a:solidFill>
                    <a:srgbClr val="9597BB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rPr/>
              <a:t>43</a:t>
            </a:fld>
            <a:endParaRPr/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Resonance as an active strateg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Resonance </a:t>
            </a:r>
            <a:r>
              <a:rPr lang="en-US" dirty="0"/>
              <a:t>= Making Sense</a:t>
            </a:r>
            <a:endParaRPr dirty="0"/>
          </a:p>
        </p:txBody>
      </p:sp>
      <p:sp>
        <p:nvSpPr>
          <p:cNvPr id="373" name="Connection patterns can be revised through extracting new patterns from old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99415" indent="-399415" defTabSz="496570">
              <a:spcBef>
                <a:spcPts val="2000"/>
              </a:spcBef>
              <a:defRPr sz="3060"/>
            </a:pPr>
            <a:r>
              <a:rPr lang="en-US" dirty="0"/>
              <a:t>CJK radicals – animals have fur radical</a:t>
            </a:r>
          </a:p>
          <a:p>
            <a:pPr marL="399415" indent="-399415" defTabSz="496570">
              <a:spcBef>
                <a:spcPts val="2000"/>
              </a:spcBef>
              <a:defRPr sz="3060"/>
            </a:pPr>
            <a:r>
              <a:rPr lang="en-US" dirty="0"/>
              <a:t>Stories for compounds: </a:t>
            </a:r>
            <a:r>
              <a:rPr lang="en-US" dirty="0" err="1"/>
              <a:t>相机</a:t>
            </a:r>
            <a:r>
              <a:rPr lang="zh-CN" altLang="en-US" dirty="0"/>
              <a:t> </a:t>
            </a:r>
            <a:r>
              <a:rPr lang="en-US" altLang="zh-CN" dirty="0"/>
              <a:t>image-machine = camera</a:t>
            </a:r>
          </a:p>
          <a:p>
            <a:pPr marL="399415" indent="-399415" defTabSz="496570">
              <a:spcBef>
                <a:spcPts val="2000"/>
              </a:spcBef>
              <a:defRPr sz="3060"/>
            </a:pPr>
            <a:r>
              <a:rPr lang="en-US" altLang="zh-CN" dirty="0"/>
              <a:t>Spanish nouns ending in </a:t>
            </a:r>
            <a:r>
              <a:rPr lang="en-US" altLang="zh-CN" i="1" dirty="0"/>
              <a:t>–o</a:t>
            </a:r>
            <a:r>
              <a:rPr lang="en-US" altLang="zh-CN" dirty="0"/>
              <a:t> take </a:t>
            </a:r>
            <a:r>
              <a:rPr lang="en-US" altLang="zh-CN" i="1" dirty="0"/>
              <a:t>el</a:t>
            </a:r>
            <a:r>
              <a:rPr lang="en-US" altLang="zh-CN" i="1"/>
              <a:t>, un, su</a:t>
            </a:r>
            <a:r>
              <a:rPr lang="en-US" altLang="zh-CN" i="1" dirty="0"/>
              <a:t>, le</a:t>
            </a:r>
            <a:r>
              <a:rPr lang="en-US" altLang="zh-CN" dirty="0"/>
              <a:t> etc.</a:t>
            </a:r>
          </a:p>
          <a:p>
            <a:pPr marL="399415" indent="-399415" defTabSz="496570">
              <a:spcBef>
                <a:spcPts val="2000"/>
              </a:spcBef>
              <a:defRPr sz="3060"/>
            </a:pPr>
            <a:r>
              <a:rPr lang="en-US" i="1" dirty="0"/>
              <a:t>chevalier </a:t>
            </a:r>
            <a:r>
              <a:rPr lang="en-US" dirty="0"/>
              <a:t>from </a:t>
            </a:r>
            <a:r>
              <a:rPr lang="en-US" i="1" dirty="0"/>
              <a:t>caballero (cheval – caballo </a:t>
            </a:r>
            <a:r>
              <a:rPr lang="en-US" dirty="0"/>
              <a:t>for horse</a:t>
            </a:r>
            <a:r>
              <a:rPr lang="en-US" i="1" dirty="0"/>
              <a:t>)</a:t>
            </a:r>
          </a:p>
          <a:p>
            <a:pPr marL="399415" indent="-399415" defTabSz="496570">
              <a:spcBef>
                <a:spcPts val="2000"/>
              </a:spcBef>
              <a:defRPr sz="3060"/>
            </a:pPr>
            <a:r>
              <a:rPr lang="en-US" i="1" dirty="0"/>
              <a:t>Guangzhou </a:t>
            </a:r>
            <a:r>
              <a:rPr lang="en-US" dirty="0"/>
              <a:t>is in </a:t>
            </a:r>
            <a:r>
              <a:rPr lang="en-US" i="1" dirty="0"/>
              <a:t>Guangdong; Guangzhou and Hangzhou are capitals</a:t>
            </a:r>
          </a:p>
          <a:p>
            <a:pPr marL="399415" indent="-399415" defTabSz="496570">
              <a:spcBef>
                <a:spcPts val="2000"/>
              </a:spcBef>
              <a:defRPr sz="3060"/>
            </a:pPr>
            <a:r>
              <a:rPr lang="en-US" i="1" dirty="0"/>
              <a:t>Shanghai </a:t>
            </a:r>
            <a:r>
              <a:rPr lang="en-US" dirty="0"/>
              <a:t>is on the sea</a:t>
            </a:r>
          </a:p>
          <a:p>
            <a:pPr marL="399415" indent="-399415" defTabSz="496570">
              <a:spcBef>
                <a:spcPts val="2000"/>
              </a:spcBef>
              <a:defRPr sz="3060"/>
            </a:pPr>
            <a:r>
              <a:rPr lang="en-US" dirty="0"/>
              <a:t>German compounds with “s” </a:t>
            </a:r>
            <a:r>
              <a:rPr lang="en-US" i="1" dirty="0" err="1"/>
              <a:t>Liebestraum</a:t>
            </a:r>
            <a:r>
              <a:rPr lang="en-US" i="1" dirty="0"/>
              <a:t>, </a:t>
            </a:r>
            <a:r>
              <a:rPr lang="en-US" i="1" dirty="0" err="1"/>
              <a:t>Liebesbrief</a:t>
            </a:r>
            <a:r>
              <a:rPr lang="en-US" i="1" dirty="0"/>
              <a:t>, </a:t>
            </a:r>
            <a:r>
              <a:rPr lang="en-US" i="1" dirty="0" err="1"/>
              <a:t>liebeskrank</a:t>
            </a:r>
            <a:r>
              <a:rPr lang="en-US" i="1" dirty="0"/>
              <a:t>, </a:t>
            </a:r>
            <a:r>
              <a:rPr lang="en-US" dirty="0"/>
              <a:t>but not </a:t>
            </a:r>
            <a:r>
              <a:rPr lang="en-US" i="1" dirty="0"/>
              <a:t>Pfeffer(s)</a:t>
            </a:r>
            <a:r>
              <a:rPr lang="en-US" i="1" dirty="0" err="1"/>
              <a:t>kucken</a:t>
            </a:r>
            <a:r>
              <a:rPr lang="en-US" i="1" dirty="0"/>
              <a:t> </a:t>
            </a:r>
            <a:r>
              <a:rPr lang="en-US" dirty="0"/>
              <a:t>or </a:t>
            </a:r>
            <a:r>
              <a:rPr lang="en-US" i="1" dirty="0"/>
              <a:t>Stadt(s)rat</a:t>
            </a:r>
            <a:endParaRPr lang="en-US" dirty="0"/>
          </a:p>
          <a:p>
            <a:pPr marL="399415" indent="-399415" defTabSz="496570">
              <a:spcBef>
                <a:spcPts val="2000"/>
              </a:spcBef>
              <a:defRPr sz="3060"/>
            </a:pPr>
            <a:r>
              <a:rPr lang="en-US" i="1" dirty="0"/>
              <a:t>reminiscent of</a:t>
            </a:r>
            <a:r>
              <a:rPr lang="en-US" dirty="0"/>
              <a:t>, </a:t>
            </a:r>
            <a:r>
              <a:rPr lang="en-US" i="1" dirty="0"/>
              <a:t>indicative of</a:t>
            </a:r>
            <a:r>
              <a:rPr lang="en-US" dirty="0"/>
              <a:t>, but not </a:t>
            </a:r>
            <a:r>
              <a:rPr lang="en-US" i="1" dirty="0"/>
              <a:t>apparent of</a:t>
            </a:r>
          </a:p>
          <a:p>
            <a:pPr marL="399415" indent="-399415" defTabSz="496570">
              <a:spcBef>
                <a:spcPts val="2000"/>
              </a:spcBef>
              <a:defRPr sz="3060"/>
            </a:pPr>
            <a:r>
              <a:rPr lang="en-US" dirty="0"/>
              <a:t>Final </a:t>
            </a:r>
            <a:r>
              <a:rPr lang="en-US" i="1" dirty="0"/>
              <a:t>–e</a:t>
            </a:r>
            <a:r>
              <a:rPr lang="en-US" dirty="0"/>
              <a:t> in </a:t>
            </a:r>
            <a:r>
              <a:rPr lang="en-US" i="1" dirty="0"/>
              <a:t>make</a:t>
            </a:r>
            <a:r>
              <a:rPr lang="en-US" dirty="0"/>
              <a:t> and </a:t>
            </a:r>
            <a:r>
              <a:rPr lang="en-US" i="1" dirty="0"/>
              <a:t>cane</a:t>
            </a:r>
            <a:r>
              <a:rPr lang="en-US" dirty="0"/>
              <a:t> makes the vowel long</a:t>
            </a:r>
          </a:p>
        </p:txBody>
      </p:sp>
      <p:sp>
        <p:nvSpPr>
          <p:cNvPr id="3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44</a:t>
            </a:fld>
            <a:endParaRPr/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imescales for Consolid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Timescales for Consolidation</a:t>
            </a:r>
          </a:p>
        </p:txBody>
      </p:sp>
      <p:sp>
        <p:nvSpPr>
          <p:cNvPr id="377" name="Gaskell, Davis – overnight consolidatio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37006" indent="-437006" defTabSz="543305">
              <a:spcBef>
                <a:spcPts val="2200"/>
              </a:spcBef>
              <a:defRPr sz="3348"/>
            </a:pPr>
            <a:r>
              <a:t>Gaskell, Davis – overnight consolidation</a:t>
            </a:r>
          </a:p>
          <a:p>
            <a:pPr marL="437006" indent="-437006" defTabSz="543305">
              <a:spcBef>
                <a:spcPts val="2200"/>
              </a:spcBef>
              <a:defRPr sz="3348"/>
            </a:pPr>
            <a:r>
              <a:t>Decline in implicit learning in adulthood is erased by naps </a:t>
            </a:r>
            <a:r>
              <a:rPr sz="3255"/>
              <a:t>– Karni</a:t>
            </a:r>
          </a:p>
          <a:p>
            <a:pPr marL="437006" indent="-437006" defTabSz="543305">
              <a:spcBef>
                <a:spcPts val="2200"/>
              </a:spcBef>
              <a:defRPr sz="3348"/>
            </a:pPr>
            <a:r>
              <a:t>Rats show retrograde amnesia for days</a:t>
            </a:r>
          </a:p>
          <a:p>
            <a:pPr marL="437006" indent="-437006" defTabSz="543305">
              <a:spcBef>
                <a:spcPts val="2200"/>
              </a:spcBef>
              <a:defRPr sz="3348"/>
            </a:pPr>
            <a:r>
              <a:t>HM and others showed retrograde amnesia for weeks, even years  (Squire TV study)</a:t>
            </a:r>
          </a:p>
          <a:p>
            <a:pPr marL="437006" indent="-437006" defTabSz="543305">
              <a:spcBef>
                <a:spcPts val="2200"/>
              </a:spcBef>
              <a:defRPr sz="3348"/>
            </a:pPr>
            <a:r>
              <a:t>MTT model (Nadel et al, 2000) shows how the hippocampus supports continual consolidation across diverse timescales</a:t>
            </a:r>
          </a:p>
        </p:txBody>
      </p:sp>
      <p:sp>
        <p:nvSpPr>
          <p:cNvPr id="3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45</a:t>
            </a:fld>
            <a:endParaRPr/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Risk #2: Transf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Risk #2: Transfer</a:t>
            </a:r>
          </a:p>
        </p:txBody>
      </p:sp>
      <p:sp>
        <p:nvSpPr>
          <p:cNvPr id="386" name="I often go ... /  Je vais souvent …/ *Je souvent vais"/>
          <p:cNvSpPr txBox="1"/>
          <p:nvPr/>
        </p:nvSpPr>
        <p:spPr>
          <a:xfrm>
            <a:off x="2113844" y="2819823"/>
            <a:ext cx="8482754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6512" marR="38099" defTabSz="914400">
              <a:buClr>
                <a:srgbClr val="000000"/>
              </a:buClr>
              <a:buFont typeface="Times Roman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I often go ... /  Je vais souvent …/ *Je souvent vais</a:t>
            </a:r>
          </a:p>
        </p:txBody>
      </p:sp>
      <p:sp>
        <p:nvSpPr>
          <p:cNvPr id="387" name="Adv + V"/>
          <p:cNvSpPr txBox="1"/>
          <p:nvPr/>
        </p:nvSpPr>
        <p:spPr>
          <a:xfrm>
            <a:off x="4130886" y="4107038"/>
            <a:ext cx="112612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6512" marR="38099" defTabSz="914400">
              <a:buClr>
                <a:srgbClr val="000000"/>
              </a:buClr>
              <a:buFont typeface="Times Roman"/>
              <a:defRPr>
                <a:solidFill>
                  <a:srgbClr val="9597BB"/>
                </a:solidFill>
                <a:uFill>
                  <a:solidFill>
                    <a:srgbClr val="9597BB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22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Adv</a:t>
            </a:r>
            <a:r>
              <a: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+ V</a:t>
            </a:r>
          </a:p>
        </p:txBody>
      </p:sp>
      <p:sp>
        <p:nvSpPr>
          <p:cNvPr id="388" name="V + Adv"/>
          <p:cNvSpPr txBox="1"/>
          <p:nvPr/>
        </p:nvSpPr>
        <p:spPr>
          <a:xfrm>
            <a:off x="8271086" y="4068938"/>
            <a:ext cx="111084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6512" marR="38099" defTabSz="914400">
              <a:buClr>
                <a:srgbClr val="000000"/>
              </a:buClr>
              <a:buFont typeface="Times Roman"/>
              <a:defRPr>
                <a:solidFill>
                  <a:srgbClr val="9597BB"/>
                </a:solidFill>
                <a:uFill>
                  <a:solidFill>
                    <a:srgbClr val="9597BB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V + </a:t>
            </a:r>
            <a:r>
              <a:rPr sz="2200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Adv</a:t>
            </a:r>
          </a:p>
        </p:txBody>
      </p:sp>
      <p:sp>
        <p:nvSpPr>
          <p:cNvPr id="389" name="Double Arrow"/>
          <p:cNvSpPr/>
          <p:nvPr/>
        </p:nvSpPr>
        <p:spPr>
          <a:xfrm>
            <a:off x="5502486" y="4265788"/>
            <a:ext cx="2451101" cy="279401"/>
          </a:xfrm>
          <a:prstGeom prst="leftRightArrow">
            <a:avLst>
              <a:gd name="adj1" fmla="val 19056"/>
              <a:gd name="adj2" fmla="val 236295"/>
            </a:avLst>
          </a:prstGeom>
          <a:solidFill>
            <a:srgbClr val="C6C9A1"/>
          </a:solidFill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40639" marR="40639" defTabSz="914400">
              <a:defRPr>
                <a:solidFill>
                  <a:srgbClr val="9597BB"/>
                </a:solidFill>
                <a:uFill>
                  <a:solidFill>
                    <a:srgbClr val="9597BB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390" name="competition"/>
          <p:cNvSpPr txBox="1"/>
          <p:nvPr/>
        </p:nvSpPr>
        <p:spPr>
          <a:xfrm>
            <a:off x="6029078" y="4658924"/>
            <a:ext cx="147538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6512" marR="38099" defTabSz="914400">
              <a:buClr>
                <a:srgbClr val="000000"/>
              </a:buClr>
              <a:buFont typeface="Times Roman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competition</a:t>
            </a:r>
          </a:p>
        </p:txBody>
      </p:sp>
      <p:sp>
        <p:nvSpPr>
          <p:cNvPr id="391" name="Heavy Adv"/>
          <p:cNvSpPr txBox="1"/>
          <p:nvPr/>
        </p:nvSpPr>
        <p:spPr>
          <a:xfrm>
            <a:off x="8918786" y="7663039"/>
            <a:ext cx="1016001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6512" marR="38099" defTabSz="914400">
              <a:buClr>
                <a:srgbClr val="000000"/>
              </a:buClr>
              <a:buFont typeface="Times Roman"/>
              <a:defRPr sz="14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Heavy Adv</a:t>
            </a:r>
          </a:p>
        </p:txBody>
      </p:sp>
      <p:sp>
        <p:nvSpPr>
          <p:cNvPr id="392" name="Arrow"/>
          <p:cNvSpPr/>
          <p:nvPr/>
        </p:nvSpPr>
        <p:spPr>
          <a:xfrm rot="16200000">
            <a:off x="4365836" y="4538838"/>
            <a:ext cx="1130301" cy="1219201"/>
          </a:xfrm>
          <a:prstGeom prst="rightArrow">
            <a:avLst>
              <a:gd name="adj1" fmla="val 32000"/>
              <a:gd name="adj2" fmla="val 83065"/>
            </a:avLst>
          </a:prstGeom>
          <a:solidFill>
            <a:srgbClr val="C6C9A1"/>
          </a:solidFill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40639" marR="40639" defTabSz="914400">
              <a:defRPr>
                <a:solidFill>
                  <a:srgbClr val="9597BB"/>
                </a:solidFill>
                <a:uFill>
                  <a:solidFill>
                    <a:srgbClr val="9597BB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393" name="Arrow"/>
          <p:cNvSpPr/>
          <p:nvPr/>
        </p:nvSpPr>
        <p:spPr>
          <a:xfrm rot="16200000">
            <a:off x="7737686" y="5053188"/>
            <a:ext cx="1257301" cy="393701"/>
          </a:xfrm>
          <a:prstGeom prst="rightArrow">
            <a:avLst>
              <a:gd name="adj1" fmla="val 32000"/>
              <a:gd name="adj2" fmla="val 266839"/>
            </a:avLst>
          </a:prstGeom>
          <a:solidFill>
            <a:srgbClr val="C6C9A1"/>
          </a:solidFill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40639" marR="40639" defTabSz="914400">
              <a:defRPr>
                <a:solidFill>
                  <a:srgbClr val="9597BB"/>
                </a:solidFill>
                <a:uFill>
                  <a:solidFill>
                    <a:srgbClr val="9597BB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394" name="Arrow"/>
          <p:cNvSpPr/>
          <p:nvPr/>
        </p:nvSpPr>
        <p:spPr>
          <a:xfrm rot="16200000">
            <a:off x="8798136" y="5186538"/>
            <a:ext cx="1371601" cy="165101"/>
          </a:xfrm>
          <a:prstGeom prst="rightArrow">
            <a:avLst>
              <a:gd name="adj1" fmla="val 33333"/>
              <a:gd name="adj2" fmla="val 669269"/>
            </a:avLst>
          </a:prstGeom>
          <a:solidFill>
            <a:srgbClr val="C6C9A1"/>
          </a:solidFill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40639" marR="40639" defTabSz="914400">
              <a:defRPr>
                <a:solidFill>
                  <a:srgbClr val="9597BB"/>
                </a:solidFill>
                <a:uFill>
                  <a:solidFill>
                    <a:srgbClr val="9597BB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395" name="Arrow"/>
          <p:cNvSpPr/>
          <p:nvPr/>
        </p:nvSpPr>
        <p:spPr>
          <a:xfrm rot="16200000">
            <a:off x="4397586" y="6437488"/>
            <a:ext cx="1117601" cy="635001"/>
          </a:xfrm>
          <a:prstGeom prst="rightArrow">
            <a:avLst>
              <a:gd name="adj1" fmla="val 32000"/>
              <a:gd name="adj2" fmla="val 147848"/>
            </a:avLst>
          </a:prstGeom>
          <a:solidFill>
            <a:srgbClr val="C6C9A1"/>
          </a:solidFill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40639" marR="40639" defTabSz="914400">
              <a:defRPr>
                <a:solidFill>
                  <a:srgbClr val="9597BB"/>
                </a:solidFill>
                <a:uFill>
                  <a:solidFill>
                    <a:srgbClr val="9597BB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396" name="Arrow"/>
          <p:cNvSpPr/>
          <p:nvPr/>
        </p:nvSpPr>
        <p:spPr>
          <a:xfrm rot="16200000">
            <a:off x="7750386" y="6361288"/>
            <a:ext cx="1257301" cy="927101"/>
          </a:xfrm>
          <a:prstGeom prst="rightArrow">
            <a:avLst>
              <a:gd name="adj1" fmla="val 32000"/>
              <a:gd name="adj2" fmla="val 113315"/>
            </a:avLst>
          </a:prstGeom>
          <a:solidFill>
            <a:srgbClr val="C6C9A1"/>
          </a:solidFill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40639" marR="40639" defTabSz="914400">
              <a:defRPr>
                <a:solidFill>
                  <a:srgbClr val="9597BB"/>
                </a:solidFill>
                <a:uFill>
                  <a:solidFill>
                    <a:srgbClr val="9597BB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397" name="Arrow"/>
          <p:cNvSpPr/>
          <p:nvPr/>
        </p:nvSpPr>
        <p:spPr>
          <a:xfrm rot="16200000">
            <a:off x="8798136" y="6761339"/>
            <a:ext cx="1371601" cy="165101"/>
          </a:xfrm>
          <a:prstGeom prst="rightArrow">
            <a:avLst>
              <a:gd name="adj1" fmla="val 33333"/>
              <a:gd name="adj2" fmla="val 669269"/>
            </a:avLst>
          </a:prstGeom>
          <a:solidFill>
            <a:srgbClr val="C6C9A1"/>
          </a:solidFill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40639" marR="40639" defTabSz="914400">
              <a:defRPr>
                <a:solidFill>
                  <a:srgbClr val="9597BB"/>
                </a:solidFill>
                <a:uFill>
                  <a:solidFill>
                    <a:srgbClr val="9597BB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398" name="speaking English:"/>
          <p:cNvSpPr txBox="1"/>
          <p:nvPr/>
        </p:nvSpPr>
        <p:spPr>
          <a:xfrm>
            <a:off x="1474611" y="4816263"/>
            <a:ext cx="210820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6512" marR="38099" defTabSz="914400">
              <a:buClr>
                <a:srgbClr val="000000"/>
              </a:buClr>
              <a:buFont typeface="Times Roman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speaking English:</a:t>
            </a:r>
          </a:p>
        </p:txBody>
      </p:sp>
      <p:sp>
        <p:nvSpPr>
          <p:cNvPr id="399" name="speaking French:"/>
          <p:cNvSpPr txBox="1"/>
          <p:nvPr/>
        </p:nvSpPr>
        <p:spPr>
          <a:xfrm>
            <a:off x="1546860" y="6762432"/>
            <a:ext cx="210820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6512" marR="38099" defTabSz="914400">
              <a:buClr>
                <a:srgbClr val="000000"/>
              </a:buClr>
              <a:buFont typeface="Times Roman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speaking French:</a:t>
            </a:r>
          </a:p>
        </p:txBody>
      </p:sp>
      <p:sp>
        <p:nvSpPr>
          <p:cNvPr id="400" name="ADV 1st"/>
          <p:cNvSpPr txBox="1"/>
          <p:nvPr/>
        </p:nvSpPr>
        <p:spPr>
          <a:xfrm>
            <a:off x="4740486" y="7313789"/>
            <a:ext cx="90170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9687" marR="40639" defTabSz="914400">
              <a:buClr>
                <a:srgbClr val="000000"/>
              </a:buClr>
              <a:buFont typeface="Times Roman"/>
              <a:defRPr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ADV 1st</a:t>
            </a:r>
          </a:p>
        </p:txBody>
      </p:sp>
      <p:sp>
        <p:nvSpPr>
          <p:cNvPr id="401" name="ADV 2nd"/>
          <p:cNvSpPr txBox="1"/>
          <p:nvPr/>
        </p:nvSpPr>
        <p:spPr>
          <a:xfrm>
            <a:off x="8004386" y="7351889"/>
            <a:ext cx="90170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9687" marR="40639" defTabSz="914400">
              <a:buClr>
                <a:srgbClr val="000000"/>
              </a:buClr>
              <a:buFont typeface="Times Roman"/>
              <a:defRPr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ADV 2nd</a:t>
            </a:r>
          </a:p>
        </p:txBody>
      </p:sp>
      <p:sp>
        <p:nvSpPr>
          <p:cNvPr id="4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46</a:t>
            </a:fld>
            <a:endParaRPr/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What transfer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transfers?</a:t>
            </a:r>
          </a:p>
        </p:txBody>
      </p:sp>
      <p:sp>
        <p:nvSpPr>
          <p:cNvPr id="405" name="Competition Model answer:  Everything that can transfer will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85318" indent="-385318" defTabSz="479044">
              <a:spcBef>
                <a:spcPts val="1900"/>
              </a:spcBef>
              <a:defRPr sz="2952"/>
            </a:pPr>
            <a:r>
              <a:rPr dirty="0"/>
              <a:t>Competition Model answer:  Everything that can transfer will.</a:t>
            </a:r>
          </a:p>
          <a:p>
            <a:pPr marL="385318" indent="-385318" defTabSz="479044">
              <a:spcBef>
                <a:spcPts val="1900"/>
              </a:spcBef>
              <a:defRPr sz="2952"/>
            </a:pPr>
            <a:r>
              <a:rPr dirty="0"/>
              <a:t>Some is positive (protective), some is negative (risk)</a:t>
            </a:r>
          </a:p>
          <a:p>
            <a:pPr marL="385318" indent="-385318" defTabSz="479044">
              <a:spcBef>
                <a:spcPts val="1900"/>
              </a:spcBef>
              <a:defRPr sz="2952"/>
            </a:pPr>
            <a:endParaRPr dirty="0"/>
          </a:p>
          <a:p>
            <a:pPr marL="385318" indent="-385318" defTabSz="479044">
              <a:spcBef>
                <a:spcPts val="1900"/>
              </a:spcBef>
              <a:buClrTx/>
              <a:buSzPct val="75000"/>
              <a:buFontTx/>
              <a:buChar char="•"/>
              <a:defRPr sz="2952"/>
            </a:pPr>
            <a:r>
              <a:rPr dirty="0"/>
              <a:t>Unmarked patterns transfer; marked ones only with difficulty.</a:t>
            </a:r>
          </a:p>
          <a:p>
            <a:pPr marL="385318" indent="-385318" defTabSz="479044">
              <a:spcBef>
                <a:spcPts val="1900"/>
              </a:spcBef>
              <a:buClrTx/>
              <a:buSzPct val="75000"/>
              <a:buFontTx/>
              <a:buChar char="•"/>
              <a:defRPr sz="2952"/>
            </a:pPr>
            <a:r>
              <a:rPr dirty="0"/>
              <a:t>Semantics and perspective transfer </a:t>
            </a:r>
            <a:r>
              <a:rPr lang="en-US" dirty="0"/>
              <a:t>smoothly</a:t>
            </a:r>
            <a:r>
              <a:rPr dirty="0"/>
              <a:t> (except for cultural differences – </a:t>
            </a:r>
            <a:r>
              <a:rPr dirty="0" err="1"/>
              <a:t>Pirahã</a:t>
            </a:r>
            <a:r>
              <a:rPr dirty="0"/>
              <a:t>, Japanese).</a:t>
            </a:r>
          </a:p>
          <a:p>
            <a:pPr marL="385318" indent="-385318" defTabSz="479044">
              <a:spcBef>
                <a:spcPts val="1900"/>
              </a:spcBef>
              <a:buClrTx/>
              <a:buSzPct val="75000"/>
              <a:buFontTx/>
              <a:buChar char="•"/>
              <a:defRPr sz="2952"/>
            </a:pPr>
            <a:r>
              <a:rPr dirty="0"/>
              <a:t>Phonology transfers, but not cleanly and there must be rearranging (basal ganglion) and readjustment.</a:t>
            </a:r>
          </a:p>
          <a:p>
            <a:pPr marL="385318" indent="-385318" defTabSz="479044">
              <a:spcBef>
                <a:spcPts val="1900"/>
              </a:spcBef>
              <a:buClrTx/>
              <a:buSzPct val="75000"/>
              <a:buFontTx/>
              <a:buChar char="•"/>
              <a:defRPr sz="2952"/>
            </a:pPr>
            <a:r>
              <a:rPr dirty="0"/>
              <a:t>Morphosyntax, IBP, FBP, and chunks cannot easily transfer.</a:t>
            </a:r>
          </a:p>
        </p:txBody>
      </p:sp>
      <p:sp>
        <p:nvSpPr>
          <p:cNvPr id="4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47</a:t>
            </a:fld>
            <a:endParaRPr/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English Learners of Dutch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English Learners of Dutch</a:t>
            </a:r>
          </a:p>
        </p:txBody>
      </p:sp>
      <p:sp>
        <p:nvSpPr>
          <p:cNvPr id="409" name="Janet McDonald; Kerry Kilborn"/>
          <p:cNvSpPr txBox="1">
            <a:spLocks noGrp="1"/>
          </p:cNvSpPr>
          <p:nvPr>
            <p:ph type="body" sz="quarter" idx="1"/>
          </p:nvPr>
        </p:nvSpPr>
        <p:spPr>
          <a:xfrm>
            <a:off x="508000" y="2628900"/>
            <a:ext cx="11988800" cy="976137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r>
              <a:rPr lang="en-US" dirty="0"/>
              <a:t>McDonald and </a:t>
            </a:r>
            <a:r>
              <a:rPr lang="en-US" dirty="0" err="1"/>
              <a:t>MacWhinney</a:t>
            </a:r>
            <a:r>
              <a:rPr lang="en-US" dirty="0"/>
              <a:t> (1989)</a:t>
            </a:r>
            <a:endParaRPr dirty="0"/>
          </a:p>
        </p:txBody>
      </p:sp>
      <p:pic>
        <p:nvPicPr>
          <p:cNvPr id="410" name="image.png" descr="image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056572" y="3720183"/>
            <a:ext cx="7093092" cy="5101449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48</a:t>
            </a:fld>
            <a:endParaRPr/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Dutch Learners of English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Dutch Learners of English</a:t>
            </a:r>
          </a:p>
        </p:txBody>
      </p:sp>
      <p:pic>
        <p:nvPicPr>
          <p:cNvPr id="414" name="image.png" descr="image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601312" y="3089486"/>
            <a:ext cx="7778117" cy="5640353"/>
          </a:xfrm>
          <a:prstGeom prst="rect">
            <a:avLst/>
          </a:prstGeom>
          <a:ln w="12700">
            <a:miter lim="400000"/>
          </a:ln>
        </p:spPr>
      </p:pic>
      <p:sp>
        <p:nvSpPr>
          <p:cNvPr id="4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49</a:t>
            </a:fld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ritical Period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Critical Periods</a:t>
            </a:r>
          </a:p>
        </p:txBody>
      </p:sp>
      <p:sp>
        <p:nvSpPr>
          <p:cNvPr id="183" name="Critical Periods play an important (but differing) role in embryology, neurobiology, ethology, and evolution.…"/>
          <p:cNvSpPr txBox="1">
            <a:spLocks noGrp="1"/>
          </p:cNvSpPr>
          <p:nvPr>
            <p:ph type="body" idx="1"/>
          </p:nvPr>
        </p:nvSpPr>
        <p:spPr>
          <a:xfrm>
            <a:off x="508000" y="2628900"/>
            <a:ext cx="8284308" cy="6096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dirty="0"/>
              <a:t>Critical Periods play an important (but differing) role in embryology, neurobiology, ethology, and evolution.</a:t>
            </a:r>
          </a:p>
          <a:p>
            <a:r>
              <a:rPr dirty="0"/>
              <a:t>They are crucial in embryology</a:t>
            </a:r>
            <a:r>
              <a:rPr lang="en-US" dirty="0"/>
              <a:t> through epigenetic expression</a:t>
            </a:r>
            <a:r>
              <a:rPr dirty="0"/>
              <a:t>, but can also arise in later periods, as in tadpoles, larvae,</a:t>
            </a:r>
            <a:r>
              <a:rPr lang="en-US" dirty="0"/>
              <a:t> cocoons,</a:t>
            </a:r>
            <a:r>
              <a:rPr dirty="0"/>
              <a:t> instars, etc. </a:t>
            </a:r>
          </a:p>
          <a:p>
            <a:r>
              <a:rPr dirty="0"/>
              <a:t>For adult mammals, the most obvious critical period</a:t>
            </a:r>
            <a:r>
              <a:rPr lang="en-US" dirty="0"/>
              <a:t> after infancy</a:t>
            </a:r>
            <a:r>
              <a:rPr dirty="0"/>
              <a:t> is the transition arising at puberty</a:t>
            </a:r>
          </a:p>
          <a:p>
            <a:r>
              <a:rPr lang="en-US" dirty="0"/>
              <a:t>However, p</a:t>
            </a:r>
            <a:r>
              <a:rPr dirty="0"/>
              <a:t>uberty </a:t>
            </a:r>
            <a:r>
              <a:rPr lang="en-US" dirty="0"/>
              <a:t>is about sex and</a:t>
            </a:r>
            <a:r>
              <a:rPr dirty="0"/>
              <a:t> risk seeking (Luna), not language.</a:t>
            </a:r>
          </a:p>
        </p:txBody>
      </p:sp>
      <p:sp>
        <p:nvSpPr>
          <p:cNvPr id="1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81749" y="9258300"/>
            <a:ext cx="228601" cy="4064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178890-C4F2-964A-A60D-9B3AE6D35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2308" y="4324350"/>
            <a:ext cx="3942656" cy="2705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Tokowicz &amp; MacWhinney 200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Tokowicz &amp; MacWhinney 2005</a:t>
            </a:r>
          </a:p>
        </p:txBody>
      </p:sp>
      <p:sp>
        <p:nvSpPr>
          <p:cNvPr id="418" name="L1 supports L2…"/>
          <p:cNvSpPr txBox="1">
            <a:spLocks noGrp="1"/>
          </p:cNvSpPr>
          <p:nvPr>
            <p:ph type="body" sz="quarter" idx="1"/>
          </p:nvPr>
        </p:nvSpPr>
        <p:spPr>
          <a:xfrm>
            <a:off x="508000" y="2628900"/>
            <a:ext cx="11988800" cy="1681198"/>
          </a:xfrm>
          <a:prstGeom prst="rect">
            <a:avLst/>
          </a:prstGeom>
        </p:spPr>
        <p:txBody>
          <a:bodyPr/>
          <a:lstStyle/>
          <a:p>
            <a:pPr marL="0" indent="0" defTabSz="379729">
              <a:spcBef>
                <a:spcPts val="1500"/>
              </a:spcBef>
              <a:buClrTx/>
              <a:buSzTx/>
              <a:buFontTx/>
              <a:buNone/>
              <a:defRPr sz="2340"/>
            </a:pPr>
            <a:r>
              <a:t>L1 supports L2</a:t>
            </a:r>
          </a:p>
          <a:p>
            <a:pPr marL="0" indent="0" defTabSz="379729">
              <a:spcBef>
                <a:spcPts val="1500"/>
              </a:spcBef>
              <a:buClrTx/>
              <a:buSzTx/>
              <a:buFontTx/>
              <a:buNone/>
              <a:defRPr sz="2340"/>
            </a:pPr>
            <a:r>
              <a:t>Su abuela cocina/*cocinando muy bien.</a:t>
            </a:r>
          </a:p>
          <a:p>
            <a:pPr marL="0" indent="0" defTabSz="379729">
              <a:spcBef>
                <a:spcPts val="1500"/>
              </a:spcBef>
              <a:buClrTx/>
              <a:buSzTx/>
              <a:buFontTx/>
              <a:buNone/>
              <a:defRPr sz="2340"/>
            </a:pPr>
            <a:r>
              <a:t>Her aunt cooks /*cooking very well.</a:t>
            </a:r>
          </a:p>
        </p:txBody>
      </p:sp>
      <p:pic>
        <p:nvPicPr>
          <p:cNvPr id="419" name="image.png" descr="image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815448" y="4827358"/>
            <a:ext cx="5802314" cy="3897313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Rectangle"/>
          <p:cNvSpPr/>
          <p:nvPr/>
        </p:nvSpPr>
        <p:spPr>
          <a:xfrm>
            <a:off x="6597226" y="6007664"/>
            <a:ext cx="1485901" cy="1562101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40639" marR="40639" defTabSz="914400">
              <a:defRPr>
                <a:solidFill>
                  <a:srgbClr val="9597BB"/>
                </a:solidFill>
                <a:uFill>
                  <a:solidFill>
                    <a:srgbClr val="9597BB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421" name="Line"/>
          <p:cNvSpPr/>
          <p:nvPr/>
        </p:nvSpPr>
        <p:spPr>
          <a:xfrm>
            <a:off x="7313189" y="5969564"/>
            <a:ext cx="1588" cy="161290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22" name="Further analysis in Tolentino &amp; Tokowicz 2011"/>
          <p:cNvSpPr txBox="1"/>
          <p:nvPr/>
        </p:nvSpPr>
        <p:spPr>
          <a:xfrm>
            <a:off x="1247899" y="8839199"/>
            <a:ext cx="10269885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2400"/>
              </a:spcBef>
              <a:defRPr sz="3600"/>
            </a:lvl1pPr>
          </a:lstStyle>
          <a:p>
            <a:r>
              <a:t>Further analysis in Tolentino &amp; Tokowicz 2011</a:t>
            </a:r>
          </a:p>
        </p:txBody>
      </p:sp>
      <p:sp>
        <p:nvSpPr>
          <p:cNvPr id="4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50</a:t>
            </a:fld>
            <a:endParaRPr/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Transfer leads to Parasitis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Transfer leads to Parasitism</a:t>
            </a:r>
          </a:p>
        </p:txBody>
      </p:sp>
      <p:sp>
        <p:nvSpPr>
          <p:cNvPr id="426" name="Simultaneous Bilingualism"/>
          <p:cNvSpPr txBox="1"/>
          <p:nvPr/>
        </p:nvSpPr>
        <p:spPr>
          <a:xfrm>
            <a:off x="7971212" y="3253387"/>
            <a:ext cx="318546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36512" marR="38099" defTabSz="914400">
              <a:buClr>
                <a:srgbClr val="000000"/>
              </a:buClr>
              <a:buFont typeface="Times Roman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Simultaneous Bilingualism</a:t>
            </a:r>
          </a:p>
        </p:txBody>
      </p:sp>
      <p:grpSp>
        <p:nvGrpSpPr>
          <p:cNvPr id="429" name="Group"/>
          <p:cNvGrpSpPr/>
          <p:nvPr/>
        </p:nvGrpSpPr>
        <p:grpSpPr>
          <a:xfrm>
            <a:off x="7303346" y="4176324"/>
            <a:ext cx="1206501" cy="1206501"/>
            <a:chOff x="0" y="53975"/>
            <a:chExt cx="1206500" cy="1206500"/>
          </a:xfrm>
        </p:grpSpPr>
        <p:sp>
          <p:nvSpPr>
            <p:cNvPr id="427" name="Circle"/>
            <p:cNvSpPr/>
            <p:nvPr/>
          </p:nvSpPr>
          <p:spPr>
            <a:xfrm>
              <a:off x="0" y="53975"/>
              <a:ext cx="1206500" cy="1206501"/>
            </a:xfrm>
            <a:prstGeom prst="ellipse">
              <a:avLst/>
            </a:prstGeom>
            <a:solidFill>
              <a:srgbClr val="75D1B1"/>
            </a:solidFill>
            <a:ln w="9525" cap="flat">
              <a:solidFill>
                <a:srgbClr val="9597B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>
                  <a:solidFill>
                    <a:srgbClr val="9597BB"/>
                  </a:solidFill>
                  <a:uFill>
                    <a:solidFill>
                      <a:srgbClr val="9597BB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defRPr>
              </a:pPr>
              <a:endParaRPr/>
            </a:p>
          </p:txBody>
        </p:sp>
        <p:sp>
          <p:nvSpPr>
            <p:cNvPr id="428" name="Text"/>
            <p:cNvSpPr/>
            <p:nvPr/>
          </p:nvSpPr>
          <p:spPr>
            <a:xfrm>
              <a:off x="174625" y="228600"/>
              <a:ext cx="8636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36512" marR="32519" defTabSz="914400">
                <a:buClr>
                  <a:srgbClr val="000000"/>
                </a:buClr>
                <a:buFont typeface="Times Roman"/>
                <a:defRPr sz="2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t> </a:t>
              </a:r>
            </a:p>
          </p:txBody>
        </p:sp>
      </p:grpSp>
      <p:grpSp>
        <p:nvGrpSpPr>
          <p:cNvPr id="432" name="Group"/>
          <p:cNvGrpSpPr/>
          <p:nvPr/>
        </p:nvGrpSpPr>
        <p:grpSpPr>
          <a:xfrm>
            <a:off x="10668846" y="4239824"/>
            <a:ext cx="1206501" cy="1206501"/>
            <a:chOff x="0" y="53975"/>
            <a:chExt cx="1206500" cy="1206500"/>
          </a:xfrm>
        </p:grpSpPr>
        <p:sp>
          <p:nvSpPr>
            <p:cNvPr id="430" name="Circle"/>
            <p:cNvSpPr/>
            <p:nvPr/>
          </p:nvSpPr>
          <p:spPr>
            <a:xfrm>
              <a:off x="0" y="53975"/>
              <a:ext cx="1206500" cy="1206501"/>
            </a:xfrm>
            <a:prstGeom prst="ellipse">
              <a:avLst/>
            </a:prstGeom>
            <a:solidFill>
              <a:srgbClr val="59D1C2"/>
            </a:solidFill>
            <a:ln w="9525" cap="flat">
              <a:solidFill>
                <a:srgbClr val="9597B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>
                  <a:solidFill>
                    <a:srgbClr val="9597BB"/>
                  </a:solidFill>
                  <a:uFill>
                    <a:solidFill>
                      <a:srgbClr val="9597BB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defRPr>
              </a:pPr>
              <a:endParaRPr/>
            </a:p>
          </p:txBody>
        </p:sp>
        <p:sp>
          <p:nvSpPr>
            <p:cNvPr id="431" name="Text"/>
            <p:cNvSpPr/>
            <p:nvPr/>
          </p:nvSpPr>
          <p:spPr>
            <a:xfrm>
              <a:off x="174625" y="228600"/>
              <a:ext cx="8636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36512" marR="32519" defTabSz="914400">
                <a:buClr>
                  <a:srgbClr val="000000"/>
                </a:buClr>
                <a:buFont typeface="Times Roman"/>
                <a:defRPr sz="2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t>      </a:t>
              </a:r>
            </a:p>
          </p:txBody>
        </p:sp>
      </p:grpSp>
      <p:sp>
        <p:nvSpPr>
          <p:cNvPr id="433" name="LX"/>
          <p:cNvSpPr txBox="1"/>
          <p:nvPr/>
        </p:nvSpPr>
        <p:spPr>
          <a:xfrm>
            <a:off x="7422719" y="4328724"/>
            <a:ext cx="523255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36512" marR="38099" defTabSz="914400">
              <a:buClr>
                <a:srgbClr val="000000"/>
              </a:buClr>
              <a:buFont typeface="Times Roman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LX</a:t>
            </a:r>
          </a:p>
        </p:txBody>
      </p:sp>
      <p:sp>
        <p:nvSpPr>
          <p:cNvPr id="434" name="LY"/>
          <p:cNvSpPr txBox="1"/>
          <p:nvPr/>
        </p:nvSpPr>
        <p:spPr>
          <a:xfrm>
            <a:off x="10875159" y="4392224"/>
            <a:ext cx="495425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36512" marR="38099" defTabSz="914400">
              <a:buClr>
                <a:srgbClr val="000000"/>
              </a:buClr>
              <a:buFont typeface="Times Roman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LY</a:t>
            </a:r>
          </a:p>
        </p:txBody>
      </p:sp>
      <p:sp>
        <p:nvSpPr>
          <p:cNvPr id="435" name="Double Arrow"/>
          <p:cNvSpPr/>
          <p:nvPr/>
        </p:nvSpPr>
        <p:spPr>
          <a:xfrm>
            <a:off x="8827346" y="4709724"/>
            <a:ext cx="1473201" cy="304801"/>
          </a:xfrm>
          <a:prstGeom prst="leftRightArrow">
            <a:avLst>
              <a:gd name="adj1" fmla="val 21870"/>
              <a:gd name="adj2" fmla="val 184897"/>
            </a:avLst>
          </a:prstGeom>
          <a:solidFill>
            <a:srgbClr val="C6C9A1"/>
          </a:solidFill>
          <a:ln>
            <a:solidFill>
              <a:srgbClr val="9597BB"/>
            </a:solidFill>
          </a:ln>
        </p:spPr>
        <p:txBody>
          <a:bodyPr lIns="50800" tIns="50800" rIns="50800" bIns="50800" anchor="ctr"/>
          <a:lstStyle/>
          <a:p>
            <a:pPr marL="40639" marR="40639" defTabSz="914400">
              <a:defRPr>
                <a:solidFill>
                  <a:srgbClr val="9597BB"/>
                </a:solidFill>
                <a:uFill>
                  <a:solidFill>
                    <a:srgbClr val="9597BB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436" name="balanced"/>
          <p:cNvSpPr txBox="1"/>
          <p:nvPr/>
        </p:nvSpPr>
        <p:spPr>
          <a:xfrm>
            <a:off x="8992155" y="4908655"/>
            <a:ext cx="114358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36512" marR="38099" defTabSz="914400">
              <a:buClr>
                <a:srgbClr val="000000"/>
              </a:buClr>
              <a:buFont typeface="Times Roman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balanced</a:t>
            </a:r>
          </a:p>
        </p:txBody>
      </p:sp>
      <p:grpSp>
        <p:nvGrpSpPr>
          <p:cNvPr id="439" name="Group"/>
          <p:cNvGrpSpPr/>
          <p:nvPr/>
        </p:nvGrpSpPr>
        <p:grpSpPr>
          <a:xfrm>
            <a:off x="7328746" y="6349844"/>
            <a:ext cx="1549401" cy="1496781"/>
            <a:chOff x="0" y="-10879"/>
            <a:chExt cx="1549400" cy="1496779"/>
          </a:xfrm>
        </p:grpSpPr>
        <p:sp>
          <p:nvSpPr>
            <p:cNvPr id="437" name="Oval"/>
            <p:cNvSpPr/>
            <p:nvPr/>
          </p:nvSpPr>
          <p:spPr>
            <a:xfrm>
              <a:off x="0" y="0"/>
              <a:ext cx="1549400" cy="1485900"/>
            </a:xfrm>
            <a:prstGeom prst="ellipse">
              <a:avLst/>
            </a:prstGeom>
            <a:solidFill>
              <a:srgbClr val="75D1B1"/>
            </a:solidFill>
            <a:ln w="9525" cap="flat">
              <a:solidFill>
                <a:srgbClr val="9597B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>
                  <a:solidFill>
                    <a:srgbClr val="9597BB"/>
                  </a:solidFill>
                  <a:uFill>
                    <a:solidFill>
                      <a:srgbClr val="9597BB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defRPr>
              </a:pPr>
              <a:endParaRPr/>
            </a:p>
          </p:txBody>
        </p:sp>
        <p:sp>
          <p:nvSpPr>
            <p:cNvPr id="438" name="Text"/>
            <p:cNvSpPr txBox="1"/>
            <p:nvPr/>
          </p:nvSpPr>
          <p:spPr>
            <a:xfrm>
              <a:off x="225425" y="-10880"/>
              <a:ext cx="1104900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36512" marR="32519" defTabSz="914400">
                <a:buClr>
                  <a:srgbClr val="000000"/>
                </a:buClr>
                <a:buFont typeface="Times Roman"/>
                <a:defRPr sz="2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t> </a:t>
              </a:r>
            </a:p>
          </p:txBody>
        </p:sp>
      </p:grpSp>
      <p:grpSp>
        <p:nvGrpSpPr>
          <p:cNvPr id="442" name="Group"/>
          <p:cNvGrpSpPr/>
          <p:nvPr/>
        </p:nvGrpSpPr>
        <p:grpSpPr>
          <a:xfrm>
            <a:off x="10656146" y="6729024"/>
            <a:ext cx="787401" cy="774701"/>
            <a:chOff x="0" y="117474"/>
            <a:chExt cx="787400" cy="774700"/>
          </a:xfrm>
        </p:grpSpPr>
        <p:sp>
          <p:nvSpPr>
            <p:cNvPr id="440" name="Oval"/>
            <p:cNvSpPr/>
            <p:nvPr/>
          </p:nvSpPr>
          <p:spPr>
            <a:xfrm>
              <a:off x="0" y="117474"/>
              <a:ext cx="787400" cy="774701"/>
            </a:xfrm>
            <a:prstGeom prst="ellipse">
              <a:avLst/>
            </a:prstGeom>
            <a:solidFill>
              <a:srgbClr val="75D1B1"/>
            </a:solidFill>
            <a:ln w="9525" cap="flat">
              <a:solidFill>
                <a:srgbClr val="9597B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>
                  <a:solidFill>
                    <a:srgbClr val="9597BB"/>
                  </a:solidFill>
                  <a:uFill>
                    <a:solidFill>
                      <a:srgbClr val="9597BB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defRPr>
              </a:pPr>
              <a:endParaRPr/>
            </a:p>
          </p:txBody>
        </p:sp>
        <p:sp>
          <p:nvSpPr>
            <p:cNvPr id="441" name="Text"/>
            <p:cNvSpPr/>
            <p:nvPr/>
          </p:nvSpPr>
          <p:spPr>
            <a:xfrm>
              <a:off x="114300" y="228599"/>
              <a:ext cx="5715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36512" marR="32519" defTabSz="914400">
                <a:buClr>
                  <a:srgbClr val="000000"/>
                </a:buClr>
                <a:buFont typeface="Times Roman"/>
                <a:defRPr sz="2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t> </a:t>
              </a:r>
            </a:p>
          </p:txBody>
        </p:sp>
      </p:grpSp>
      <p:sp>
        <p:nvSpPr>
          <p:cNvPr id="443" name="Arrow"/>
          <p:cNvSpPr/>
          <p:nvPr/>
        </p:nvSpPr>
        <p:spPr>
          <a:xfrm>
            <a:off x="9017846" y="6779824"/>
            <a:ext cx="1574801" cy="673101"/>
          </a:xfrm>
          <a:prstGeom prst="rightArrow">
            <a:avLst>
              <a:gd name="adj1" fmla="val 14000"/>
              <a:gd name="adj2" fmla="val 49067"/>
            </a:avLst>
          </a:prstGeom>
          <a:solidFill>
            <a:srgbClr val="C6C9A1"/>
          </a:solidFill>
          <a:ln>
            <a:solidFill>
              <a:srgbClr val="9597BB"/>
            </a:solidFill>
          </a:ln>
        </p:spPr>
        <p:txBody>
          <a:bodyPr lIns="50800" tIns="50800" rIns="50800" bIns="50800" anchor="ctr"/>
          <a:lstStyle/>
          <a:p>
            <a:pPr marL="40639" marR="40639" defTabSz="914400">
              <a:defRPr>
                <a:solidFill>
                  <a:srgbClr val="9597BB"/>
                </a:solidFill>
                <a:uFill>
                  <a:solidFill>
                    <a:srgbClr val="9597BB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444" name="dominates"/>
          <p:cNvSpPr txBox="1"/>
          <p:nvPr/>
        </p:nvSpPr>
        <p:spPr>
          <a:xfrm>
            <a:off x="9117524" y="7186224"/>
            <a:ext cx="1299245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36512" marR="38099" defTabSz="914400">
              <a:buClr>
                <a:srgbClr val="000000"/>
              </a:buClr>
              <a:buFont typeface="Times Roman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dominates</a:t>
            </a:r>
          </a:p>
        </p:txBody>
      </p:sp>
      <p:sp>
        <p:nvSpPr>
          <p:cNvPr id="445" name="L1"/>
          <p:cNvSpPr txBox="1"/>
          <p:nvPr/>
        </p:nvSpPr>
        <p:spPr>
          <a:xfrm>
            <a:off x="7771255" y="6640124"/>
            <a:ext cx="46118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36512" marR="38099" defTabSz="914400">
              <a:buClr>
                <a:srgbClr val="000000"/>
              </a:buClr>
              <a:buFont typeface="Times Roman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L1</a:t>
            </a:r>
          </a:p>
        </p:txBody>
      </p:sp>
      <p:sp>
        <p:nvSpPr>
          <p:cNvPr id="446" name="L2"/>
          <p:cNvSpPr txBox="1"/>
          <p:nvPr/>
        </p:nvSpPr>
        <p:spPr>
          <a:xfrm>
            <a:off x="10603355" y="6665524"/>
            <a:ext cx="46118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36512" marR="38099" defTabSz="914400">
              <a:buClr>
                <a:srgbClr val="000000"/>
              </a:buClr>
              <a:buFont typeface="Times Roman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L2</a:t>
            </a:r>
          </a:p>
        </p:txBody>
      </p:sp>
      <p:sp>
        <p:nvSpPr>
          <p:cNvPr id="447" name="Successive Bilingualism"/>
          <p:cNvSpPr txBox="1"/>
          <p:nvPr/>
        </p:nvSpPr>
        <p:spPr>
          <a:xfrm>
            <a:off x="8281246" y="5789224"/>
            <a:ext cx="32639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6512" marR="38099" defTabSz="914400">
              <a:buClr>
                <a:srgbClr val="000000"/>
              </a:buClr>
              <a:buFont typeface="Times Roman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Successive Bilingualism</a:t>
            </a:r>
          </a:p>
        </p:txBody>
      </p:sp>
      <p:sp>
        <p:nvSpPr>
          <p:cNvPr id="448" name="Line"/>
          <p:cNvSpPr/>
          <p:nvPr/>
        </p:nvSpPr>
        <p:spPr>
          <a:xfrm>
            <a:off x="2423054" y="4372750"/>
            <a:ext cx="2513013" cy="1589"/>
          </a:xfrm>
          <a:prstGeom prst="line">
            <a:avLst/>
          </a:prstGeom>
          <a:ln w="12700">
            <a:solidFill>
              <a:srgbClr val="9597BB"/>
            </a:solidFill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49" name="translation route"/>
          <p:cNvSpPr txBox="1"/>
          <p:nvPr/>
        </p:nvSpPr>
        <p:spPr>
          <a:xfrm>
            <a:off x="2593598" y="3712350"/>
            <a:ext cx="181156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39688" marR="39688" defTabSz="914400">
              <a:buClr>
                <a:srgbClr val="000000"/>
              </a:buClr>
              <a:buFont typeface="Times Roman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translation route</a:t>
            </a:r>
          </a:p>
        </p:txBody>
      </p:sp>
      <p:pic>
        <p:nvPicPr>
          <p:cNvPr id="450" name="image.pdf" descr="image.pd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64066" y="6201550"/>
            <a:ext cx="1917701" cy="977901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“turtle”"/>
          <p:cNvSpPr txBox="1"/>
          <p:nvPr/>
        </p:nvSpPr>
        <p:spPr>
          <a:xfrm>
            <a:off x="568854" y="3910788"/>
            <a:ext cx="138430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9688" marR="39688" defTabSz="914400">
              <a:buClr>
                <a:srgbClr val="000000"/>
              </a:buClr>
              <a:buFont typeface="Times Roman"/>
              <a:def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“turtle”</a:t>
            </a:r>
          </a:p>
        </p:txBody>
      </p:sp>
      <p:sp>
        <p:nvSpPr>
          <p:cNvPr id="452" name="“tortuga”"/>
          <p:cNvSpPr txBox="1"/>
          <p:nvPr/>
        </p:nvSpPr>
        <p:spPr>
          <a:xfrm>
            <a:off x="5034268" y="3910788"/>
            <a:ext cx="128791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39688" marR="39688" defTabSz="914400">
              <a:buClr>
                <a:srgbClr val="000000"/>
              </a:buClr>
              <a:buFont typeface="Times Roman"/>
              <a:def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“tortuga”</a:t>
            </a:r>
          </a:p>
        </p:txBody>
      </p:sp>
      <p:sp>
        <p:nvSpPr>
          <p:cNvPr id="453" name="Line"/>
          <p:cNvSpPr/>
          <p:nvPr/>
        </p:nvSpPr>
        <p:spPr>
          <a:xfrm flipV="1">
            <a:off x="1202266" y="4526738"/>
            <a:ext cx="1589" cy="1674813"/>
          </a:xfrm>
          <a:prstGeom prst="line">
            <a:avLst/>
          </a:prstGeom>
          <a:ln w="12700">
            <a:solidFill>
              <a:srgbClr val="9597BB"/>
            </a:solidFill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54" name="Line"/>
          <p:cNvSpPr/>
          <p:nvPr/>
        </p:nvSpPr>
        <p:spPr>
          <a:xfrm flipV="1">
            <a:off x="1661054" y="4602938"/>
            <a:ext cx="3732213" cy="1674813"/>
          </a:xfrm>
          <a:prstGeom prst="line">
            <a:avLst/>
          </a:prstGeom>
          <a:ln w="25400">
            <a:solidFill>
              <a:srgbClr val="9597BB"/>
            </a:solidFill>
            <a:prstDash val="dashDot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55" name="direct route"/>
          <p:cNvSpPr txBox="1"/>
          <p:nvPr/>
        </p:nvSpPr>
        <p:spPr>
          <a:xfrm>
            <a:off x="3183466" y="5509400"/>
            <a:ext cx="184150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defTabSz="914400">
              <a:buClr>
                <a:srgbClr val="000000"/>
              </a:buClr>
              <a:buFont typeface="Times Roman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direct route</a:t>
            </a:r>
          </a:p>
        </p:txBody>
      </p:sp>
      <p:sp>
        <p:nvSpPr>
          <p:cNvPr id="4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51</a:t>
            </a:fld>
            <a:endParaRPr/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upport #2:  Decoupl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Support #2:  Decoupling</a:t>
            </a:r>
          </a:p>
        </p:txBody>
      </p:sp>
      <p:sp>
        <p:nvSpPr>
          <p:cNvPr id="459" name="Parasitism can be mitigated by decoupling / internalizatio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Parasitism can be mitigated by decoupling / internalization</a:t>
            </a:r>
          </a:p>
          <a:p>
            <a:pPr lvl="1"/>
            <a:r>
              <a:rPr dirty="0"/>
              <a:t>thinking in L2 (Vygotsky), L2 activates L2</a:t>
            </a:r>
            <a:endParaRPr lang="en-US" dirty="0"/>
          </a:p>
          <a:p>
            <a:pPr lvl="1"/>
            <a:r>
              <a:rPr lang="en-US" dirty="0"/>
              <a:t>this works best for more advanced learners</a:t>
            </a:r>
            <a:endParaRPr dirty="0"/>
          </a:p>
          <a:p>
            <a:pPr lvl="1"/>
            <a:r>
              <a:rPr dirty="0"/>
              <a:t>direct exposure, contextual learning</a:t>
            </a:r>
          </a:p>
          <a:p>
            <a:pPr lvl="1"/>
            <a:r>
              <a:rPr dirty="0"/>
              <a:t>Language Partner</a:t>
            </a:r>
          </a:p>
        </p:txBody>
      </p:sp>
      <p:sp>
        <p:nvSpPr>
          <p:cNvPr id="4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52</a:t>
            </a:fld>
            <a:endParaRPr/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Risk #3: Overanalysi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Risk #3: </a:t>
            </a:r>
            <a:r>
              <a:rPr dirty="0" err="1"/>
              <a:t>Overanalysis</a:t>
            </a:r>
            <a:endParaRPr dirty="0"/>
          </a:p>
        </p:txBody>
      </p:sp>
      <p:sp>
        <p:nvSpPr>
          <p:cNvPr id="463" name="Adults overuse analysis because it leads to quick success, despite long terms problems with failure to process and store morphological markings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92500"/>
          </a:bodyPr>
          <a:lstStyle/>
          <a:p>
            <a:pPr marL="385318" indent="-385318" defTabSz="479044">
              <a:spcBef>
                <a:spcPts val="1900"/>
              </a:spcBef>
              <a:defRPr sz="2952"/>
            </a:pPr>
            <a:r>
              <a:rPr lang="en-US" dirty="0"/>
              <a:t>Instead of learning “</a:t>
            </a:r>
            <a:r>
              <a:rPr lang="en-US" dirty="0" err="1"/>
              <a:t>schwimmen</a:t>
            </a:r>
            <a:r>
              <a:rPr lang="en-US" dirty="0"/>
              <a:t> </a:t>
            </a:r>
            <a:r>
              <a:rPr lang="en-US" i="1" dirty="0"/>
              <a:t>auf dem See</a:t>
            </a:r>
            <a:r>
              <a:rPr lang="en-US" dirty="0"/>
              <a:t>”, adults just learn </a:t>
            </a:r>
            <a:r>
              <a:rPr lang="en-US" i="1" dirty="0"/>
              <a:t>See = lake </a:t>
            </a:r>
            <a:r>
              <a:rPr lang="en-US" dirty="0"/>
              <a:t>They ignore how </a:t>
            </a:r>
            <a:r>
              <a:rPr lang="en-US" i="1" dirty="0"/>
              <a:t>dem</a:t>
            </a:r>
            <a:r>
              <a:rPr lang="en-US" dirty="0"/>
              <a:t> marks case and gender and fits with </a:t>
            </a:r>
            <a:r>
              <a:rPr lang="en-US" i="1" dirty="0"/>
              <a:t>auf</a:t>
            </a:r>
            <a:r>
              <a:rPr lang="en-US" dirty="0"/>
              <a:t>.</a:t>
            </a:r>
            <a:endParaRPr lang="en-US" i="1" dirty="0"/>
          </a:p>
          <a:p>
            <a:pPr marL="385318" indent="-385318" defTabSz="479044">
              <a:spcBef>
                <a:spcPts val="1900"/>
              </a:spcBef>
              <a:defRPr sz="2952"/>
            </a:pPr>
            <a:r>
              <a:rPr dirty="0"/>
              <a:t>Adults overuse analysis because it leads to quick success, despite long</a:t>
            </a:r>
            <a:r>
              <a:rPr lang="en-US" dirty="0"/>
              <a:t>-</a:t>
            </a:r>
            <a:r>
              <a:rPr dirty="0"/>
              <a:t>term problems with failure to process and store morphological markings.</a:t>
            </a:r>
          </a:p>
          <a:p>
            <a:pPr marL="385318" indent="-385318" defTabSz="479044">
              <a:spcBef>
                <a:spcPts val="1900"/>
              </a:spcBef>
              <a:defRPr sz="2952"/>
            </a:pPr>
            <a:r>
              <a:rPr dirty="0"/>
              <a:t>Instructional materials can make this worse.</a:t>
            </a:r>
          </a:p>
          <a:p>
            <a:pPr marL="385318" indent="-385318" defTabSz="479044">
              <a:spcBef>
                <a:spcPts val="1900"/>
              </a:spcBef>
              <a:defRPr sz="2952"/>
            </a:pPr>
            <a:r>
              <a:rPr dirty="0"/>
              <a:t>Children pick up amalgams (</a:t>
            </a:r>
            <a:r>
              <a:rPr dirty="0" err="1"/>
              <a:t>MacWhinney</a:t>
            </a:r>
            <a:r>
              <a:rPr dirty="0"/>
              <a:t> 1978, Peters 1980).</a:t>
            </a:r>
          </a:p>
          <a:p>
            <a:pPr marL="385318" indent="-385318" defTabSz="479044">
              <a:spcBef>
                <a:spcPts val="1900"/>
              </a:spcBef>
              <a:defRPr sz="2952"/>
            </a:pPr>
            <a:r>
              <a:rPr dirty="0"/>
              <a:t>Newport’s </a:t>
            </a:r>
            <a:r>
              <a:rPr i="1" dirty="0"/>
              <a:t>Less is More</a:t>
            </a:r>
            <a:r>
              <a:rPr dirty="0"/>
              <a:t> account makes the wrong predictions.  </a:t>
            </a:r>
            <a:r>
              <a:rPr dirty="0" err="1"/>
              <a:t>Plaut</a:t>
            </a:r>
            <a:r>
              <a:rPr dirty="0"/>
              <a:t> and Rohde showed that Elman’s simulation was flawed.</a:t>
            </a:r>
          </a:p>
          <a:p>
            <a:pPr marL="385318" indent="-385318" defTabSz="479044">
              <a:spcBef>
                <a:spcPts val="1900"/>
              </a:spcBef>
              <a:defRPr sz="2952"/>
            </a:pPr>
            <a:r>
              <a:rPr dirty="0"/>
              <a:t>Older adults (64 years) do worse than younger adults (34 years) at chunk-based learning in artificial grammar learning – </a:t>
            </a:r>
            <a:r>
              <a:rPr dirty="0" err="1"/>
              <a:t>Kürten</a:t>
            </a:r>
            <a:r>
              <a:rPr dirty="0"/>
              <a:t> et al (2012)</a:t>
            </a:r>
          </a:p>
        </p:txBody>
      </p:sp>
      <p:sp>
        <p:nvSpPr>
          <p:cNvPr id="4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53</a:t>
            </a:fld>
            <a:endParaRPr/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upport #3: Chunking"/>
          <p:cNvSpPr txBox="1">
            <a:spLocks noGrp="1"/>
          </p:cNvSpPr>
          <p:nvPr>
            <p:ph type="title"/>
          </p:nvPr>
        </p:nvSpPr>
        <p:spPr>
          <a:xfrm>
            <a:off x="508000" y="812800"/>
            <a:ext cx="11988800" cy="1219200"/>
          </a:xfrm>
          <a:prstGeom prst="rect">
            <a:avLst/>
          </a:prstGeom>
        </p:spPr>
        <p:txBody>
          <a:bodyPr/>
          <a:lstStyle/>
          <a:p>
            <a:r>
              <a:t>Support #3: Chunking</a:t>
            </a:r>
          </a:p>
        </p:txBody>
      </p:sp>
      <p:sp>
        <p:nvSpPr>
          <p:cNvPr id="467" name="Chunks can arise from…"/>
          <p:cNvSpPr txBox="1">
            <a:spLocks noGrp="1"/>
          </p:cNvSpPr>
          <p:nvPr>
            <p:ph type="body" idx="1"/>
          </p:nvPr>
        </p:nvSpPr>
        <p:spPr>
          <a:xfrm>
            <a:off x="508000" y="2679700"/>
            <a:ext cx="11988800" cy="6096000"/>
          </a:xfrm>
          <a:prstGeom prst="rect">
            <a:avLst/>
          </a:prstGeom>
        </p:spPr>
        <p:txBody>
          <a:bodyPr/>
          <a:lstStyle/>
          <a:p>
            <a:pPr marL="338328" indent="-338328" defTabSz="420624">
              <a:spcBef>
                <a:spcPts val="1700"/>
              </a:spcBef>
              <a:buClrTx/>
              <a:buSzPct val="75000"/>
              <a:buFontTx/>
              <a:buChar char="•"/>
              <a:defRPr sz="2592"/>
            </a:pPr>
            <a:r>
              <a:rPr dirty="0"/>
              <a:t>Chunks can arise from</a:t>
            </a:r>
          </a:p>
          <a:p>
            <a:pPr marL="676656" lvl="1" indent="-338328" defTabSz="420624">
              <a:spcBef>
                <a:spcPts val="1700"/>
              </a:spcBef>
              <a:buClrTx/>
              <a:buSzPct val="75000"/>
              <a:buFontTx/>
              <a:buChar char="•"/>
              <a:defRPr sz="2592"/>
            </a:pPr>
            <a:r>
              <a:rPr lang="en-US" dirty="0"/>
              <a:t>Whole phrase</a:t>
            </a:r>
            <a:r>
              <a:rPr dirty="0"/>
              <a:t> learning</a:t>
            </a:r>
          </a:p>
          <a:p>
            <a:pPr marL="676656" lvl="1" indent="-338328" defTabSz="420624">
              <a:spcBef>
                <a:spcPts val="1700"/>
              </a:spcBef>
              <a:buClrTx/>
              <a:buSzPct val="75000"/>
              <a:buFontTx/>
              <a:buChar char="•"/>
              <a:defRPr sz="2592"/>
            </a:pPr>
            <a:r>
              <a:rPr dirty="0" err="1"/>
              <a:t>Proceduralization</a:t>
            </a:r>
            <a:endParaRPr dirty="0"/>
          </a:p>
          <a:p>
            <a:pPr marL="338328" indent="-338328" defTabSz="420624">
              <a:spcBef>
                <a:spcPts val="1700"/>
              </a:spcBef>
              <a:buClrTx/>
              <a:buSzPct val="75000"/>
              <a:buFontTx/>
              <a:buChar char="•"/>
              <a:defRPr sz="2592"/>
            </a:pPr>
            <a:r>
              <a:rPr dirty="0"/>
              <a:t>Examples</a:t>
            </a:r>
          </a:p>
          <a:p>
            <a:pPr marL="676656" lvl="1" indent="-338328" defTabSz="420624">
              <a:spcBef>
                <a:spcPts val="1700"/>
              </a:spcBef>
              <a:buClrTx/>
              <a:buSzPct val="75000"/>
              <a:buFontTx/>
              <a:buChar char="•"/>
              <a:defRPr sz="2592"/>
            </a:pPr>
            <a:r>
              <a:rPr dirty="0"/>
              <a:t>Phrases:  por lo </a:t>
            </a:r>
            <a:r>
              <a:rPr dirty="0" err="1"/>
              <a:t>mucho</a:t>
            </a:r>
            <a:r>
              <a:rPr dirty="0"/>
              <a:t> que _, it reminds one of __</a:t>
            </a:r>
          </a:p>
          <a:p>
            <a:pPr marL="676656" lvl="1" indent="-338328" defTabSz="420624">
              <a:spcBef>
                <a:spcPts val="1700"/>
              </a:spcBef>
              <a:buClrTx/>
              <a:buSzPct val="75000"/>
              <a:buFontTx/>
              <a:buChar char="•"/>
              <a:defRPr sz="2592"/>
            </a:pPr>
            <a:r>
              <a:rPr dirty="0"/>
              <a:t>Idioms, frozen forms</a:t>
            </a:r>
          </a:p>
          <a:p>
            <a:pPr marL="676656" lvl="1" indent="-338328" defTabSz="420624">
              <a:spcBef>
                <a:spcPts val="1700"/>
              </a:spcBef>
              <a:buClrTx/>
              <a:buSzPct val="75000"/>
              <a:buFontTx/>
              <a:buChar char="•"/>
              <a:defRPr sz="2592"/>
            </a:pPr>
            <a:r>
              <a:rPr dirty="0"/>
              <a:t>Rhymes, poems</a:t>
            </a:r>
          </a:p>
          <a:p>
            <a:pPr marL="676656" lvl="1" indent="-338328" defTabSz="420624">
              <a:spcBef>
                <a:spcPts val="1700"/>
              </a:spcBef>
              <a:buClrTx/>
              <a:buSzPct val="75000"/>
              <a:buFontTx/>
              <a:buChar char="•"/>
              <a:defRPr sz="2592"/>
            </a:pPr>
            <a:r>
              <a:rPr dirty="0"/>
              <a:t>Compounds: </a:t>
            </a:r>
            <a:r>
              <a:rPr dirty="0" err="1"/>
              <a:t>Donau_dampf_schiff_fahrts_gesellschaft</a:t>
            </a:r>
            <a:r>
              <a:rPr lang="en-US" dirty="0"/>
              <a:t>(</a:t>
            </a:r>
            <a:r>
              <a:rPr dirty="0" err="1"/>
              <a:t>s_haupt_stellvertretender_kapitän</a:t>
            </a:r>
            <a:r>
              <a:rPr lang="en-US" dirty="0"/>
              <a:t>)</a:t>
            </a:r>
            <a:endParaRPr dirty="0"/>
          </a:p>
        </p:txBody>
      </p:sp>
      <p:sp>
        <p:nvSpPr>
          <p:cNvPr id="4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54</a:t>
            </a:fld>
            <a:endParaRPr/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New chunk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Recombination through chunking</a:t>
            </a:r>
            <a:endParaRPr dirty="0"/>
          </a:p>
        </p:txBody>
      </p:sp>
      <p:sp>
        <p:nvSpPr>
          <p:cNvPr id="471" name="The proceduralization system uses reinforcement learning (dopamine) to form chunks in the striatum (Graybiel, 1998) 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The </a:t>
            </a:r>
            <a:r>
              <a:rPr dirty="0" err="1"/>
              <a:t>proceduralization</a:t>
            </a:r>
            <a:r>
              <a:rPr dirty="0"/>
              <a:t> system uses reinforcement learning (dopamine) to form chunks in the striatum (</a:t>
            </a:r>
            <a:r>
              <a:rPr dirty="0" err="1"/>
              <a:t>Graybiel</a:t>
            </a:r>
            <a:r>
              <a:rPr dirty="0"/>
              <a:t>, 1998) .</a:t>
            </a:r>
          </a:p>
          <a:p>
            <a:r>
              <a:rPr dirty="0"/>
              <a:t>These chunks are </a:t>
            </a:r>
            <a:r>
              <a:rPr dirty="0" err="1"/>
              <a:t>recombinatory</a:t>
            </a:r>
            <a:r>
              <a:rPr dirty="0"/>
              <a:t> patterns which are then used to “train” the cortex.</a:t>
            </a:r>
            <a:endParaRPr lang="en-US" dirty="0"/>
          </a:p>
          <a:p>
            <a:r>
              <a:rPr lang="en-US" dirty="0"/>
              <a:t>Chunking supports “the predictive brain”</a:t>
            </a:r>
            <a:endParaRPr dirty="0"/>
          </a:p>
        </p:txBody>
      </p:sp>
      <p:sp>
        <p:nvSpPr>
          <p:cNvPr id="4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55</a:t>
            </a:fld>
            <a:endParaRPr/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Rectangle"/>
          <p:cNvSpPr/>
          <p:nvPr/>
        </p:nvSpPr>
        <p:spPr>
          <a:xfrm>
            <a:off x="0" y="0"/>
            <a:ext cx="13004800" cy="9753600"/>
          </a:xfrm>
          <a:prstGeom prst="roundRect">
            <a:avLst>
              <a:gd name="adj" fmla="val 0"/>
            </a:avLst>
          </a:prstGeom>
          <a:solidFill>
            <a:srgbClr val="FEFDDE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475" name="Learning to skip step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0639" marR="40639" defTabSz="914400">
              <a:lnSpc>
                <a:spcPct val="100000"/>
              </a:lnSpc>
              <a:spcBef>
                <a:spcPts val="0"/>
              </a:spcBef>
              <a:defRPr sz="6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Learning to skip steps</a:t>
            </a:r>
          </a:p>
        </p:txBody>
      </p:sp>
      <p:sp>
        <p:nvSpPr>
          <p:cNvPr id="476" name="Line"/>
          <p:cNvSpPr/>
          <p:nvPr/>
        </p:nvSpPr>
        <p:spPr>
          <a:xfrm>
            <a:off x="4118186" y="3576320"/>
            <a:ext cx="2259" cy="4768427"/>
          </a:xfrm>
          <a:prstGeom prst="line">
            <a:avLst/>
          </a:prstGeom>
          <a:ln w="76200">
            <a:solidFill>
              <a:srgbClr val="FFD441"/>
            </a:solidFill>
            <a:prstDash val="sysDot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77" name="Line"/>
          <p:cNvSpPr/>
          <p:nvPr/>
        </p:nvSpPr>
        <p:spPr>
          <a:xfrm>
            <a:off x="6502400" y="3576320"/>
            <a:ext cx="2258" cy="4768427"/>
          </a:xfrm>
          <a:prstGeom prst="line">
            <a:avLst/>
          </a:prstGeom>
          <a:ln w="76200">
            <a:solidFill>
              <a:srgbClr val="76D6FF"/>
            </a:solidFill>
            <a:prstDash val="sysDot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78" name="Line"/>
          <p:cNvSpPr/>
          <p:nvPr/>
        </p:nvSpPr>
        <p:spPr>
          <a:xfrm>
            <a:off x="8886613" y="3576320"/>
            <a:ext cx="2259" cy="4768427"/>
          </a:xfrm>
          <a:prstGeom prst="line">
            <a:avLst/>
          </a:prstGeom>
          <a:ln w="76200">
            <a:solidFill>
              <a:srgbClr val="A8D200"/>
            </a:solidFill>
            <a:prstDash val="sysDot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79" name="Line"/>
          <p:cNvSpPr/>
          <p:nvPr/>
        </p:nvSpPr>
        <p:spPr>
          <a:xfrm>
            <a:off x="2275839" y="3901440"/>
            <a:ext cx="2259" cy="422656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80" name="Region 1"/>
          <p:cNvSpPr txBox="1"/>
          <p:nvPr/>
        </p:nvSpPr>
        <p:spPr>
          <a:xfrm>
            <a:off x="3245724" y="3034453"/>
            <a:ext cx="176298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buClr>
                <a:srgbClr val="FF9300"/>
              </a:buClr>
              <a:buFont typeface="Gill Sans"/>
              <a:defRPr sz="3400">
                <a:solidFill>
                  <a:srgbClr val="FF9300"/>
                </a:solidFill>
                <a:uFill>
                  <a:solidFill>
                    <a:srgbClr val="FF93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Region 1</a:t>
            </a:r>
          </a:p>
        </p:txBody>
      </p:sp>
      <p:sp>
        <p:nvSpPr>
          <p:cNvPr id="481" name="Region 2"/>
          <p:cNvSpPr txBox="1"/>
          <p:nvPr/>
        </p:nvSpPr>
        <p:spPr>
          <a:xfrm>
            <a:off x="5629938" y="3034453"/>
            <a:ext cx="176298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buClr>
                <a:srgbClr val="0433FF"/>
              </a:buClr>
              <a:buFont typeface="Gill Sans"/>
              <a:defRPr sz="34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Region 2</a:t>
            </a:r>
          </a:p>
        </p:txBody>
      </p:sp>
      <p:sp>
        <p:nvSpPr>
          <p:cNvPr id="482" name="Region 3"/>
          <p:cNvSpPr txBox="1"/>
          <p:nvPr/>
        </p:nvSpPr>
        <p:spPr>
          <a:xfrm>
            <a:off x="8014151" y="3034453"/>
            <a:ext cx="176298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buClr>
                <a:srgbClr val="4F8F00"/>
              </a:buClr>
              <a:buFont typeface="Gill Sans"/>
              <a:defRPr sz="3400">
                <a:solidFill>
                  <a:srgbClr val="4F8F00"/>
                </a:solidFill>
                <a:uFill>
                  <a:solidFill>
                    <a:srgbClr val="4F8F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Region 3</a:t>
            </a:r>
          </a:p>
        </p:txBody>
      </p:sp>
      <p:sp>
        <p:nvSpPr>
          <p:cNvPr id="483" name="Rectangle"/>
          <p:cNvSpPr/>
          <p:nvPr/>
        </p:nvSpPr>
        <p:spPr>
          <a:xfrm>
            <a:off x="3034453" y="4118186"/>
            <a:ext cx="2167467" cy="650241"/>
          </a:xfrm>
          <a:prstGeom prst="rect">
            <a:avLst/>
          </a:prstGeom>
          <a:solidFill>
            <a:srgbClr val="D6D6D6"/>
          </a:solidFill>
          <a:ln w="25400">
            <a:solidFill>
              <a:srgbClr val="EBEBEB"/>
            </a:solidFill>
            <a:miter lim="400000"/>
          </a:ln>
        </p:spPr>
        <p:txBody>
          <a:bodyPr lIns="50800" tIns="50800" rIns="50800" bIns="50800" anchor="ctr"/>
          <a:lstStyle/>
          <a:p>
            <a:pPr marL="40639" marR="40639" defTabSz="914400">
              <a:defRPr sz="3400">
                <a:solidFill>
                  <a:srgbClr val="9597BB"/>
                </a:solidFill>
                <a:uFill>
                  <a:solidFill>
                    <a:srgbClr val="9597BB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grpSp>
        <p:nvGrpSpPr>
          <p:cNvPr id="486" name="Group"/>
          <p:cNvGrpSpPr/>
          <p:nvPr/>
        </p:nvGrpSpPr>
        <p:grpSpPr>
          <a:xfrm>
            <a:off x="5418666" y="4118186"/>
            <a:ext cx="2167468" cy="650241"/>
            <a:chOff x="0" y="0"/>
            <a:chExt cx="2167466" cy="650240"/>
          </a:xfrm>
        </p:grpSpPr>
        <p:sp>
          <p:nvSpPr>
            <p:cNvPr id="484" name="Rectangle"/>
            <p:cNvSpPr/>
            <p:nvPr/>
          </p:nvSpPr>
          <p:spPr>
            <a:xfrm>
              <a:off x="0" y="0"/>
              <a:ext cx="2167467" cy="650241"/>
            </a:xfrm>
            <a:prstGeom prst="rect">
              <a:avLst/>
            </a:prstGeom>
            <a:solidFill>
              <a:srgbClr val="0433FF"/>
            </a:solidFill>
            <a:ln w="25400" cap="flat">
              <a:solidFill>
                <a:srgbClr val="0096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9597BB"/>
                  </a:solidFill>
                  <a:uFill>
                    <a:solidFill>
                      <a:srgbClr val="9597BB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defRPr>
              </a:pPr>
              <a:endParaRPr/>
            </a:p>
          </p:txBody>
        </p:sp>
        <p:sp>
          <p:nvSpPr>
            <p:cNvPr id="485" name="A representation"/>
            <p:cNvSpPr txBox="1"/>
            <p:nvPr/>
          </p:nvSpPr>
          <p:spPr>
            <a:xfrm>
              <a:off x="219613" y="140969"/>
              <a:ext cx="1728240" cy="36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FFFFFF"/>
                </a:buClr>
                <a:buFont typeface="Gill Sans"/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A representation</a:t>
              </a:r>
            </a:p>
          </p:txBody>
        </p:sp>
      </p:grpSp>
      <p:sp>
        <p:nvSpPr>
          <p:cNvPr id="487" name="Rectangle"/>
          <p:cNvSpPr/>
          <p:nvPr/>
        </p:nvSpPr>
        <p:spPr>
          <a:xfrm>
            <a:off x="7802880" y="4118186"/>
            <a:ext cx="2167468" cy="650241"/>
          </a:xfrm>
          <a:prstGeom prst="rect">
            <a:avLst/>
          </a:prstGeom>
          <a:solidFill>
            <a:srgbClr val="D6D6D6"/>
          </a:solidFill>
          <a:ln w="25400">
            <a:solidFill>
              <a:srgbClr val="EBEBEB"/>
            </a:solidFill>
            <a:miter lim="400000"/>
          </a:ln>
        </p:spPr>
        <p:txBody>
          <a:bodyPr lIns="50800" tIns="50800" rIns="50800" bIns="50800" anchor="ctr"/>
          <a:lstStyle/>
          <a:p>
            <a:pPr marL="40639" marR="40639" defTabSz="914400">
              <a:defRPr sz="3400">
                <a:solidFill>
                  <a:srgbClr val="9597BB"/>
                </a:solidFill>
                <a:uFill>
                  <a:solidFill>
                    <a:srgbClr val="9597BB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grpSp>
        <p:nvGrpSpPr>
          <p:cNvPr id="490" name="Group"/>
          <p:cNvGrpSpPr/>
          <p:nvPr/>
        </p:nvGrpSpPr>
        <p:grpSpPr>
          <a:xfrm>
            <a:off x="3034453" y="5093546"/>
            <a:ext cx="2353734" cy="1595121"/>
            <a:chOff x="0" y="0"/>
            <a:chExt cx="2353733" cy="1595120"/>
          </a:xfrm>
        </p:grpSpPr>
        <p:sp>
          <p:nvSpPr>
            <p:cNvPr id="488" name="Rectangle"/>
            <p:cNvSpPr/>
            <p:nvPr/>
          </p:nvSpPr>
          <p:spPr>
            <a:xfrm>
              <a:off x="0" y="0"/>
              <a:ext cx="2167467" cy="650241"/>
            </a:xfrm>
            <a:prstGeom prst="rect">
              <a:avLst/>
            </a:prstGeom>
            <a:solidFill>
              <a:srgbClr val="FF9300"/>
            </a:solidFill>
            <a:ln w="12700" cap="flat">
              <a:solidFill>
                <a:srgbClr val="FFD4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9597BB"/>
                  </a:solidFill>
                  <a:uFill>
                    <a:solidFill>
                      <a:srgbClr val="9597BB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defRPr>
              </a:pPr>
              <a:endParaRPr/>
            </a:p>
          </p:txBody>
        </p:sp>
        <p:sp>
          <p:nvSpPr>
            <p:cNvPr id="489" name="The same…"/>
            <p:cNvSpPr/>
            <p:nvPr/>
          </p:nvSpPr>
          <p:spPr>
            <a:xfrm>
              <a:off x="1083733" y="32512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40639" marR="40639" defTabSz="914400">
                <a:buClr>
                  <a:srgbClr val="F9F9F9"/>
                </a:buClr>
                <a:buFont typeface="Gill Sans"/>
                <a:defRPr sz="1800">
                  <a:solidFill>
                    <a:srgbClr val="F9F9F9"/>
                  </a:solidFill>
                  <a:uFill>
                    <a:solidFill>
                      <a:srgbClr val="F9F9F9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The same</a:t>
              </a:r>
            </a:p>
            <a:p>
              <a:pPr marL="40639" marR="40639" defTabSz="914400">
                <a:buClr>
                  <a:srgbClr val="F9F9F9"/>
                </a:buClr>
                <a:buFont typeface="Gill Sans"/>
                <a:defRPr sz="1800">
                  <a:solidFill>
                    <a:srgbClr val="F9F9F9"/>
                  </a:solidFill>
                  <a:uFill>
                    <a:solidFill>
                      <a:srgbClr val="F9F9F9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representation</a:t>
              </a:r>
            </a:p>
          </p:txBody>
        </p:sp>
      </p:grpSp>
      <p:sp>
        <p:nvSpPr>
          <p:cNvPr id="491" name="Rectangle"/>
          <p:cNvSpPr/>
          <p:nvPr/>
        </p:nvSpPr>
        <p:spPr>
          <a:xfrm>
            <a:off x="7802880" y="5093546"/>
            <a:ext cx="2167468" cy="650241"/>
          </a:xfrm>
          <a:prstGeom prst="rect">
            <a:avLst/>
          </a:prstGeom>
          <a:solidFill>
            <a:srgbClr val="D6D6D6"/>
          </a:solidFill>
          <a:ln w="25400">
            <a:solidFill>
              <a:srgbClr val="EBEBEB"/>
            </a:solidFill>
            <a:miter lim="400000"/>
          </a:ln>
        </p:spPr>
        <p:txBody>
          <a:bodyPr lIns="50800" tIns="50800" rIns="50800" bIns="50800" anchor="ctr"/>
          <a:lstStyle/>
          <a:p>
            <a:pPr marL="40639" marR="40639" defTabSz="914400">
              <a:defRPr sz="3400">
                <a:solidFill>
                  <a:srgbClr val="9597BB"/>
                </a:solidFill>
                <a:uFill>
                  <a:solidFill>
                    <a:srgbClr val="9597BB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grpSp>
        <p:nvGrpSpPr>
          <p:cNvPr id="494" name="Group"/>
          <p:cNvGrpSpPr/>
          <p:nvPr/>
        </p:nvGrpSpPr>
        <p:grpSpPr>
          <a:xfrm>
            <a:off x="3034453" y="6177280"/>
            <a:ext cx="2353734" cy="1595121"/>
            <a:chOff x="0" y="0"/>
            <a:chExt cx="2353733" cy="1595120"/>
          </a:xfrm>
        </p:grpSpPr>
        <p:sp>
          <p:nvSpPr>
            <p:cNvPr id="492" name="Rectangle"/>
            <p:cNvSpPr/>
            <p:nvPr/>
          </p:nvSpPr>
          <p:spPr>
            <a:xfrm>
              <a:off x="0" y="0"/>
              <a:ext cx="2167467" cy="650241"/>
            </a:xfrm>
            <a:prstGeom prst="rect">
              <a:avLst/>
            </a:prstGeom>
            <a:solidFill>
              <a:srgbClr val="FF9300"/>
            </a:solidFill>
            <a:ln w="12700" cap="flat">
              <a:solidFill>
                <a:srgbClr val="FFD4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9597BB"/>
                  </a:solidFill>
                  <a:uFill>
                    <a:solidFill>
                      <a:srgbClr val="9597BB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defRPr>
              </a:pPr>
              <a:endParaRPr/>
            </a:p>
          </p:txBody>
        </p:sp>
        <p:sp>
          <p:nvSpPr>
            <p:cNvPr id="493" name="A transformed…"/>
            <p:cNvSpPr/>
            <p:nvPr/>
          </p:nvSpPr>
          <p:spPr>
            <a:xfrm>
              <a:off x="1083733" y="32512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40639" marR="40639" defTabSz="914400">
                <a:buClr>
                  <a:srgbClr val="F9F9F9"/>
                </a:buClr>
                <a:buFont typeface="Gill Sans"/>
                <a:defRPr sz="1800">
                  <a:solidFill>
                    <a:srgbClr val="F9F9F9"/>
                  </a:solidFill>
                  <a:uFill>
                    <a:solidFill>
                      <a:srgbClr val="F9F9F9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A transformed</a:t>
              </a:r>
            </a:p>
            <a:p>
              <a:pPr marL="40639" marR="40639" defTabSz="914400">
                <a:buClr>
                  <a:srgbClr val="F9F9F9"/>
                </a:buClr>
                <a:buFont typeface="Gill Sans"/>
                <a:defRPr sz="1800">
                  <a:solidFill>
                    <a:srgbClr val="F9F9F9"/>
                  </a:solidFill>
                  <a:uFill>
                    <a:solidFill>
                      <a:srgbClr val="F9F9F9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representation</a:t>
              </a:r>
            </a:p>
          </p:txBody>
        </p:sp>
      </p:grpSp>
      <p:sp>
        <p:nvSpPr>
          <p:cNvPr id="495" name="Rectangle"/>
          <p:cNvSpPr/>
          <p:nvPr/>
        </p:nvSpPr>
        <p:spPr>
          <a:xfrm>
            <a:off x="7802880" y="6177279"/>
            <a:ext cx="2167468" cy="650241"/>
          </a:xfrm>
          <a:prstGeom prst="rect">
            <a:avLst/>
          </a:prstGeom>
          <a:solidFill>
            <a:srgbClr val="D6D6D6"/>
          </a:solidFill>
          <a:ln w="25400">
            <a:solidFill>
              <a:srgbClr val="EBEBEB"/>
            </a:solidFill>
            <a:miter lim="400000"/>
          </a:ln>
        </p:spPr>
        <p:txBody>
          <a:bodyPr lIns="50800" tIns="50800" rIns="50800" bIns="50800" anchor="ctr"/>
          <a:lstStyle/>
          <a:p>
            <a:pPr marL="40639" marR="40639" defTabSz="914400">
              <a:defRPr sz="3400">
                <a:solidFill>
                  <a:srgbClr val="9597BB"/>
                </a:solidFill>
                <a:uFill>
                  <a:solidFill>
                    <a:srgbClr val="9597BB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496" name="Rectangle"/>
          <p:cNvSpPr/>
          <p:nvPr/>
        </p:nvSpPr>
        <p:spPr>
          <a:xfrm>
            <a:off x="5418666" y="5093546"/>
            <a:ext cx="2167468" cy="650241"/>
          </a:xfrm>
          <a:prstGeom prst="rect">
            <a:avLst/>
          </a:prstGeom>
          <a:solidFill>
            <a:srgbClr val="D6D6D6"/>
          </a:solidFill>
          <a:ln w="25400">
            <a:solidFill>
              <a:srgbClr val="EBEBEB"/>
            </a:solidFill>
            <a:miter lim="400000"/>
          </a:ln>
        </p:spPr>
        <p:txBody>
          <a:bodyPr lIns="50800" tIns="50800" rIns="50800" bIns="50800" anchor="ctr"/>
          <a:lstStyle/>
          <a:p>
            <a:pPr marL="40639" marR="40639" defTabSz="914400">
              <a:defRPr sz="3400">
                <a:solidFill>
                  <a:srgbClr val="9597BB"/>
                </a:solidFill>
                <a:uFill>
                  <a:solidFill>
                    <a:srgbClr val="9597BB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497" name="Rectangle"/>
          <p:cNvSpPr/>
          <p:nvPr/>
        </p:nvSpPr>
        <p:spPr>
          <a:xfrm>
            <a:off x="5418666" y="6177279"/>
            <a:ext cx="2167468" cy="650241"/>
          </a:xfrm>
          <a:prstGeom prst="rect">
            <a:avLst/>
          </a:prstGeom>
          <a:solidFill>
            <a:srgbClr val="D6D6D6"/>
          </a:solidFill>
          <a:ln w="25400">
            <a:solidFill>
              <a:srgbClr val="EBEBEB"/>
            </a:solidFill>
            <a:miter lim="400000"/>
          </a:ln>
        </p:spPr>
        <p:txBody>
          <a:bodyPr lIns="50800" tIns="50800" rIns="50800" bIns="50800" anchor="ctr"/>
          <a:lstStyle/>
          <a:p>
            <a:pPr marL="40639" marR="40639" defTabSz="914400">
              <a:defRPr sz="3400">
                <a:solidFill>
                  <a:srgbClr val="9597BB"/>
                </a:solidFill>
                <a:uFill>
                  <a:solidFill>
                    <a:srgbClr val="9597BB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498" name="Rectangle"/>
          <p:cNvSpPr/>
          <p:nvPr/>
        </p:nvSpPr>
        <p:spPr>
          <a:xfrm>
            <a:off x="3034453" y="7261013"/>
            <a:ext cx="2167467" cy="650241"/>
          </a:xfrm>
          <a:prstGeom prst="rect">
            <a:avLst/>
          </a:prstGeom>
          <a:solidFill>
            <a:srgbClr val="D6D6D6"/>
          </a:solidFill>
          <a:ln w="25400">
            <a:solidFill>
              <a:srgbClr val="EBEBEB"/>
            </a:solidFill>
            <a:miter lim="400000"/>
          </a:ln>
        </p:spPr>
        <p:txBody>
          <a:bodyPr lIns="50800" tIns="50800" rIns="50800" bIns="50800" anchor="ctr"/>
          <a:lstStyle/>
          <a:p>
            <a:pPr marL="40639" marR="40639" defTabSz="914400">
              <a:defRPr sz="3400">
                <a:solidFill>
                  <a:srgbClr val="9597BB"/>
                </a:solidFill>
                <a:uFill>
                  <a:solidFill>
                    <a:srgbClr val="9597BB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grpSp>
        <p:nvGrpSpPr>
          <p:cNvPr id="501" name="Group"/>
          <p:cNvGrpSpPr/>
          <p:nvPr/>
        </p:nvGrpSpPr>
        <p:grpSpPr>
          <a:xfrm>
            <a:off x="7802880" y="7261013"/>
            <a:ext cx="2353734" cy="1595121"/>
            <a:chOff x="0" y="0"/>
            <a:chExt cx="2353733" cy="1595120"/>
          </a:xfrm>
        </p:grpSpPr>
        <p:sp>
          <p:nvSpPr>
            <p:cNvPr id="499" name="Rectangle"/>
            <p:cNvSpPr/>
            <p:nvPr/>
          </p:nvSpPr>
          <p:spPr>
            <a:xfrm>
              <a:off x="0" y="0"/>
              <a:ext cx="2167467" cy="650241"/>
            </a:xfrm>
            <a:prstGeom prst="rect">
              <a:avLst/>
            </a:prstGeom>
            <a:solidFill>
              <a:srgbClr val="4F8F00"/>
            </a:solidFill>
            <a:ln w="25400" cap="flat">
              <a:solidFill>
                <a:srgbClr val="A8D2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9597BB"/>
                  </a:solidFill>
                  <a:uFill>
                    <a:solidFill>
                      <a:srgbClr val="9597BB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defRPr>
              </a:pPr>
              <a:endParaRPr/>
            </a:p>
          </p:txBody>
        </p:sp>
        <p:sp>
          <p:nvSpPr>
            <p:cNvPr id="500" name="The transformed…"/>
            <p:cNvSpPr/>
            <p:nvPr/>
          </p:nvSpPr>
          <p:spPr>
            <a:xfrm>
              <a:off x="1083733" y="32512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40639" marR="40639" defTabSz="914400">
                <a:buClr>
                  <a:srgbClr val="FFFFFF"/>
                </a:buClr>
                <a:buFont typeface="Gill Sans"/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The transformed</a:t>
              </a:r>
            </a:p>
            <a:p>
              <a:pPr marL="40639" marR="40639" defTabSz="914400">
                <a:buClr>
                  <a:srgbClr val="FFFFFF"/>
                </a:buClr>
                <a:buFont typeface="Gill Sans"/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representation</a:t>
              </a:r>
            </a:p>
          </p:txBody>
        </p:sp>
      </p:grpSp>
      <p:sp>
        <p:nvSpPr>
          <p:cNvPr id="502" name="Rectangle"/>
          <p:cNvSpPr/>
          <p:nvPr/>
        </p:nvSpPr>
        <p:spPr>
          <a:xfrm>
            <a:off x="5418666" y="7261013"/>
            <a:ext cx="2167468" cy="650241"/>
          </a:xfrm>
          <a:prstGeom prst="rect">
            <a:avLst/>
          </a:prstGeom>
          <a:solidFill>
            <a:srgbClr val="D6D6D6"/>
          </a:solidFill>
          <a:ln w="25400">
            <a:solidFill>
              <a:srgbClr val="EBEBEB"/>
            </a:solidFill>
            <a:miter lim="400000"/>
          </a:ln>
        </p:spPr>
        <p:txBody>
          <a:bodyPr lIns="50800" tIns="50800" rIns="50800" bIns="50800" anchor="ctr"/>
          <a:lstStyle/>
          <a:p>
            <a:pPr marL="40639" marR="40639" defTabSz="914400">
              <a:defRPr sz="3400">
                <a:solidFill>
                  <a:srgbClr val="9597BB"/>
                </a:solidFill>
                <a:uFill>
                  <a:solidFill>
                    <a:srgbClr val="9597BB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512" name="Connection Line"/>
          <p:cNvSpPr/>
          <p:nvPr/>
        </p:nvSpPr>
        <p:spPr>
          <a:xfrm>
            <a:off x="4928446" y="4780967"/>
            <a:ext cx="748560" cy="306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25400">
            <a:solidFill>
              <a:srgbClr val="0433FF"/>
            </a:solidFill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513" name="Connection Line"/>
          <p:cNvSpPr/>
          <p:nvPr/>
        </p:nvSpPr>
        <p:spPr>
          <a:xfrm>
            <a:off x="4118186" y="5749978"/>
            <a:ext cx="1" cy="4209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h="21600" extrusionOk="0">
                <a:moveTo>
                  <a:pt x="0" y="0"/>
                </a:moveTo>
                <a:cubicBezTo>
                  <a:pt x="0" y="7200"/>
                  <a:pt x="0" y="14400"/>
                  <a:pt x="0" y="21600"/>
                </a:cubicBezTo>
              </a:path>
            </a:pathLst>
          </a:custGeom>
          <a:ln w="25400">
            <a:solidFill>
              <a:srgbClr val="FF9300"/>
            </a:solidFill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514" name="Connection Line"/>
          <p:cNvSpPr/>
          <p:nvPr/>
        </p:nvSpPr>
        <p:spPr>
          <a:xfrm>
            <a:off x="5208137" y="6750116"/>
            <a:ext cx="2582044" cy="5868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25400">
            <a:solidFill>
              <a:srgbClr val="FF9300"/>
            </a:solidFill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506" name="Time"/>
          <p:cNvSpPr txBox="1"/>
          <p:nvPr/>
        </p:nvSpPr>
        <p:spPr>
          <a:xfrm>
            <a:off x="1400915" y="3228621"/>
            <a:ext cx="1119097" cy="650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buClr>
                <a:srgbClr val="000000"/>
              </a:buClr>
              <a:buFont typeface="Gill Sans"/>
              <a:defRPr sz="3400">
                <a:solidFill>
                  <a:srgbClr val="9597BB"/>
                </a:solidFill>
                <a:uFill>
                  <a:solidFill>
                    <a:srgbClr val="9597BB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Time</a:t>
            </a:r>
          </a:p>
        </p:txBody>
      </p:sp>
      <p:sp>
        <p:nvSpPr>
          <p:cNvPr id="507" name="Routing…"/>
          <p:cNvSpPr txBox="1"/>
          <p:nvPr/>
        </p:nvSpPr>
        <p:spPr>
          <a:xfrm>
            <a:off x="-2258" y="3936576"/>
            <a:ext cx="2095218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639" marR="40639" defTabSz="914400">
              <a:buClr>
                <a:srgbClr val="000000"/>
              </a:buClr>
              <a:buFont typeface="Gill Sans"/>
              <a:defRPr sz="3400" i="1">
                <a:solidFill>
                  <a:srgbClr val="9597BB"/>
                </a:solidFill>
                <a:uFill>
                  <a:solidFill>
                    <a:srgbClr val="9597BB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t>Routing</a:t>
            </a:r>
          </a:p>
          <a:p>
            <a:pPr marL="40639" marR="40639" defTabSz="914400">
              <a:buClr>
                <a:srgbClr val="000000"/>
              </a:buClr>
              <a:buFont typeface="Gill Sans"/>
              <a:defRPr sz="3400" i="1">
                <a:solidFill>
                  <a:srgbClr val="9597BB"/>
                </a:solidFill>
                <a:uFill>
                  <a:solidFill>
                    <a:srgbClr val="9597BB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t>Operation 1</a:t>
            </a:r>
          </a:p>
        </p:txBody>
      </p:sp>
      <p:sp>
        <p:nvSpPr>
          <p:cNvPr id="508" name="Routing…"/>
          <p:cNvSpPr txBox="1"/>
          <p:nvPr/>
        </p:nvSpPr>
        <p:spPr>
          <a:xfrm>
            <a:off x="4515" y="6167261"/>
            <a:ext cx="2095219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639" marR="40639" defTabSz="914400">
              <a:buClr>
                <a:srgbClr val="000000"/>
              </a:buClr>
              <a:buFont typeface="Gill Sans"/>
              <a:defRPr sz="3400" i="1">
                <a:solidFill>
                  <a:srgbClr val="9597BB"/>
                </a:solidFill>
                <a:uFill>
                  <a:solidFill>
                    <a:srgbClr val="9597BB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t>Routing</a:t>
            </a:r>
          </a:p>
          <a:p>
            <a:pPr marL="40639" marR="40639" defTabSz="914400">
              <a:buClr>
                <a:srgbClr val="000000"/>
              </a:buClr>
              <a:buFont typeface="Gill Sans"/>
              <a:defRPr sz="3400" i="1">
                <a:solidFill>
                  <a:srgbClr val="9597BB"/>
                </a:solidFill>
                <a:uFill>
                  <a:solidFill>
                    <a:srgbClr val="9597BB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t>Operation 2</a:t>
            </a:r>
          </a:p>
        </p:txBody>
      </p:sp>
      <p:sp>
        <p:nvSpPr>
          <p:cNvPr id="509" name="Line"/>
          <p:cNvSpPr/>
          <p:nvPr/>
        </p:nvSpPr>
        <p:spPr>
          <a:xfrm>
            <a:off x="2059092" y="4876800"/>
            <a:ext cx="8344749" cy="2258"/>
          </a:xfrm>
          <a:prstGeom prst="line">
            <a:avLst/>
          </a:prstGeom>
          <a:ln w="38100">
            <a:solidFill>
              <a:srgbClr val="000000"/>
            </a:solidFill>
            <a:prstDash val="sysDot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510" name="Line"/>
          <p:cNvSpPr/>
          <p:nvPr/>
        </p:nvSpPr>
        <p:spPr>
          <a:xfrm>
            <a:off x="2059092" y="7087164"/>
            <a:ext cx="8344749" cy="2259"/>
          </a:xfrm>
          <a:prstGeom prst="line">
            <a:avLst/>
          </a:prstGeom>
          <a:ln w="38100">
            <a:solidFill>
              <a:srgbClr val="000000"/>
            </a:solidFill>
            <a:prstDash val="sysDot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5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599" y="9258300"/>
            <a:ext cx="342901" cy="35858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defTabSz="830862">
              <a:defRPr>
                <a:solidFill>
                  <a:srgbClr val="000000"/>
                </a:solidFill>
                <a:uFill>
                  <a:solidFill>
                    <a:srgbClr val="9597BB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56</a:t>
            </a:fld>
            <a:endParaRPr/>
          </a:p>
        </p:txBody>
      </p:sp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Rectangle"/>
          <p:cNvSpPr/>
          <p:nvPr/>
        </p:nvSpPr>
        <p:spPr>
          <a:xfrm>
            <a:off x="0" y="0"/>
            <a:ext cx="13004800" cy="9753600"/>
          </a:xfrm>
          <a:prstGeom prst="roundRect">
            <a:avLst>
              <a:gd name="adj" fmla="val 0"/>
            </a:avLst>
          </a:prstGeom>
          <a:solidFill>
            <a:srgbClr val="FEFDDE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519" name="With practi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0639" marR="40639" defTabSz="914400">
              <a:lnSpc>
                <a:spcPct val="100000"/>
              </a:lnSpc>
              <a:spcBef>
                <a:spcPts val="0"/>
              </a:spcBef>
              <a:defRPr sz="6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With practice</a:t>
            </a:r>
          </a:p>
        </p:txBody>
      </p:sp>
      <p:sp>
        <p:nvSpPr>
          <p:cNvPr id="520" name="Line"/>
          <p:cNvSpPr/>
          <p:nvPr/>
        </p:nvSpPr>
        <p:spPr>
          <a:xfrm>
            <a:off x="4118186" y="3576320"/>
            <a:ext cx="2259" cy="2926081"/>
          </a:xfrm>
          <a:prstGeom prst="line">
            <a:avLst/>
          </a:prstGeom>
          <a:ln w="76200">
            <a:solidFill>
              <a:srgbClr val="FFD441"/>
            </a:solidFill>
            <a:prstDash val="sysDot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521" name="Line"/>
          <p:cNvSpPr/>
          <p:nvPr/>
        </p:nvSpPr>
        <p:spPr>
          <a:xfrm>
            <a:off x="6502400" y="3576320"/>
            <a:ext cx="2258" cy="3034454"/>
          </a:xfrm>
          <a:prstGeom prst="line">
            <a:avLst/>
          </a:prstGeom>
          <a:ln w="76200">
            <a:solidFill>
              <a:srgbClr val="76D6FF"/>
            </a:solidFill>
            <a:prstDash val="sysDot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522" name="Line"/>
          <p:cNvSpPr/>
          <p:nvPr/>
        </p:nvSpPr>
        <p:spPr>
          <a:xfrm>
            <a:off x="8886613" y="3576320"/>
            <a:ext cx="2259" cy="3034454"/>
          </a:xfrm>
          <a:prstGeom prst="line">
            <a:avLst/>
          </a:prstGeom>
          <a:ln w="76200">
            <a:solidFill>
              <a:srgbClr val="A8D200"/>
            </a:solidFill>
            <a:prstDash val="sysDot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523" name="Line"/>
          <p:cNvSpPr/>
          <p:nvPr/>
        </p:nvSpPr>
        <p:spPr>
          <a:xfrm>
            <a:off x="2275839" y="3901440"/>
            <a:ext cx="2259" cy="195072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524" name="Region 1"/>
          <p:cNvSpPr txBox="1"/>
          <p:nvPr/>
        </p:nvSpPr>
        <p:spPr>
          <a:xfrm>
            <a:off x="3245724" y="3034453"/>
            <a:ext cx="176298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buClr>
                <a:srgbClr val="FF9300"/>
              </a:buClr>
              <a:buFont typeface="Gill Sans"/>
              <a:defRPr sz="3400">
                <a:solidFill>
                  <a:srgbClr val="FF9300"/>
                </a:solidFill>
                <a:uFill>
                  <a:solidFill>
                    <a:srgbClr val="FF93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Region 1</a:t>
            </a:r>
          </a:p>
        </p:txBody>
      </p:sp>
      <p:sp>
        <p:nvSpPr>
          <p:cNvPr id="525" name="Region 2"/>
          <p:cNvSpPr txBox="1"/>
          <p:nvPr/>
        </p:nvSpPr>
        <p:spPr>
          <a:xfrm>
            <a:off x="5629938" y="3034453"/>
            <a:ext cx="176298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buClr>
                <a:srgbClr val="0096FF"/>
              </a:buClr>
              <a:buFont typeface="Gill Sans"/>
              <a:defRPr sz="3400">
                <a:solidFill>
                  <a:srgbClr val="0096FF"/>
                </a:solidFill>
                <a:uFill>
                  <a:solidFill>
                    <a:srgbClr val="0096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Region 2</a:t>
            </a:r>
          </a:p>
        </p:txBody>
      </p:sp>
      <p:sp>
        <p:nvSpPr>
          <p:cNvPr id="526" name="Region 3"/>
          <p:cNvSpPr txBox="1"/>
          <p:nvPr/>
        </p:nvSpPr>
        <p:spPr>
          <a:xfrm>
            <a:off x="8014151" y="3034453"/>
            <a:ext cx="176298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buClr>
                <a:srgbClr val="4F8F00"/>
              </a:buClr>
              <a:buFont typeface="Gill Sans"/>
              <a:defRPr sz="3400">
                <a:solidFill>
                  <a:srgbClr val="4F8F00"/>
                </a:solidFill>
                <a:uFill>
                  <a:solidFill>
                    <a:srgbClr val="4F8F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Region 3</a:t>
            </a:r>
          </a:p>
        </p:txBody>
      </p:sp>
      <p:sp>
        <p:nvSpPr>
          <p:cNvPr id="527" name="Rectangle"/>
          <p:cNvSpPr/>
          <p:nvPr/>
        </p:nvSpPr>
        <p:spPr>
          <a:xfrm>
            <a:off x="3034453" y="4118186"/>
            <a:ext cx="2167467" cy="650241"/>
          </a:xfrm>
          <a:prstGeom prst="rect">
            <a:avLst/>
          </a:prstGeom>
          <a:solidFill>
            <a:srgbClr val="D6D6D6"/>
          </a:solidFill>
          <a:ln w="25400">
            <a:solidFill>
              <a:srgbClr val="EBEBEB"/>
            </a:solidFill>
            <a:miter lim="400000"/>
          </a:ln>
        </p:spPr>
        <p:txBody>
          <a:bodyPr lIns="50800" tIns="50800" rIns="50800" bIns="50800" anchor="ctr"/>
          <a:lstStyle/>
          <a:p>
            <a:pPr marL="40639" marR="40639" defTabSz="914400">
              <a:defRPr sz="3400">
                <a:solidFill>
                  <a:srgbClr val="9597BB"/>
                </a:solidFill>
                <a:uFill>
                  <a:solidFill>
                    <a:srgbClr val="9597BB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grpSp>
        <p:nvGrpSpPr>
          <p:cNvPr id="530" name="Group"/>
          <p:cNvGrpSpPr/>
          <p:nvPr/>
        </p:nvGrpSpPr>
        <p:grpSpPr>
          <a:xfrm>
            <a:off x="5418666" y="4118186"/>
            <a:ext cx="2167468" cy="650241"/>
            <a:chOff x="0" y="0"/>
            <a:chExt cx="2167466" cy="650240"/>
          </a:xfrm>
        </p:grpSpPr>
        <p:sp>
          <p:nvSpPr>
            <p:cNvPr id="528" name="Rectangle"/>
            <p:cNvSpPr/>
            <p:nvPr/>
          </p:nvSpPr>
          <p:spPr>
            <a:xfrm>
              <a:off x="0" y="0"/>
              <a:ext cx="2167467" cy="650241"/>
            </a:xfrm>
            <a:prstGeom prst="rect">
              <a:avLst/>
            </a:prstGeom>
            <a:solidFill>
              <a:srgbClr val="0096FF"/>
            </a:solidFill>
            <a:ln w="25400" cap="flat">
              <a:solidFill>
                <a:srgbClr val="76D6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9597BB"/>
                  </a:solidFill>
                  <a:uFill>
                    <a:solidFill>
                      <a:srgbClr val="9597BB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defRPr>
              </a:pPr>
              <a:endParaRPr/>
            </a:p>
          </p:txBody>
        </p:sp>
        <p:sp>
          <p:nvSpPr>
            <p:cNvPr id="529" name="A representation"/>
            <p:cNvSpPr txBox="1"/>
            <p:nvPr/>
          </p:nvSpPr>
          <p:spPr>
            <a:xfrm>
              <a:off x="219613" y="140969"/>
              <a:ext cx="1728240" cy="36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buClr>
                  <a:srgbClr val="FFFFFF"/>
                </a:buClr>
                <a:buFont typeface="Gill Sans"/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A representation</a:t>
              </a:r>
            </a:p>
          </p:txBody>
        </p:sp>
      </p:grpSp>
      <p:sp>
        <p:nvSpPr>
          <p:cNvPr id="531" name="Rectangle"/>
          <p:cNvSpPr/>
          <p:nvPr/>
        </p:nvSpPr>
        <p:spPr>
          <a:xfrm>
            <a:off x="7802880" y="4118186"/>
            <a:ext cx="2167468" cy="650241"/>
          </a:xfrm>
          <a:prstGeom prst="rect">
            <a:avLst/>
          </a:prstGeom>
          <a:solidFill>
            <a:srgbClr val="D6D6D6"/>
          </a:solidFill>
          <a:ln w="25400">
            <a:solidFill>
              <a:srgbClr val="EBEBEB"/>
            </a:solidFill>
            <a:miter lim="400000"/>
          </a:ln>
        </p:spPr>
        <p:txBody>
          <a:bodyPr lIns="50800" tIns="50800" rIns="50800" bIns="50800" anchor="ctr"/>
          <a:lstStyle/>
          <a:p>
            <a:pPr marL="40639" marR="40639" defTabSz="914400">
              <a:defRPr sz="3400">
                <a:solidFill>
                  <a:srgbClr val="9597BB"/>
                </a:solidFill>
                <a:uFill>
                  <a:solidFill>
                    <a:srgbClr val="9597BB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532" name="Rectangle"/>
          <p:cNvSpPr/>
          <p:nvPr/>
        </p:nvSpPr>
        <p:spPr>
          <a:xfrm>
            <a:off x="7802880" y="5093546"/>
            <a:ext cx="2167468" cy="650241"/>
          </a:xfrm>
          <a:prstGeom prst="rect">
            <a:avLst/>
          </a:prstGeom>
          <a:solidFill>
            <a:srgbClr val="D6D6D6"/>
          </a:solidFill>
          <a:ln w="25400">
            <a:solidFill>
              <a:srgbClr val="EBEBEB"/>
            </a:solidFill>
            <a:miter lim="400000"/>
          </a:ln>
        </p:spPr>
        <p:txBody>
          <a:bodyPr lIns="50800" tIns="50800" rIns="50800" bIns="50800" anchor="ctr"/>
          <a:lstStyle/>
          <a:p>
            <a:pPr marL="40639" marR="40639" defTabSz="914400">
              <a:defRPr sz="3400">
                <a:solidFill>
                  <a:srgbClr val="9597BB"/>
                </a:solidFill>
                <a:uFill>
                  <a:solidFill>
                    <a:srgbClr val="9597BB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533" name="Rectangle"/>
          <p:cNvSpPr/>
          <p:nvPr/>
        </p:nvSpPr>
        <p:spPr>
          <a:xfrm>
            <a:off x="3034453" y="5147733"/>
            <a:ext cx="2167467" cy="650241"/>
          </a:xfrm>
          <a:prstGeom prst="rect">
            <a:avLst/>
          </a:prstGeom>
          <a:solidFill>
            <a:srgbClr val="D6D6D6"/>
          </a:solidFill>
          <a:ln w="25400">
            <a:solidFill>
              <a:srgbClr val="EBEBEB"/>
            </a:solidFill>
            <a:miter lim="400000"/>
          </a:ln>
        </p:spPr>
        <p:txBody>
          <a:bodyPr lIns="50800" tIns="50800" rIns="50800" bIns="50800" anchor="ctr"/>
          <a:lstStyle/>
          <a:p>
            <a:pPr marL="40639" marR="40639" defTabSz="914400">
              <a:defRPr sz="3400">
                <a:solidFill>
                  <a:srgbClr val="9597BB"/>
                </a:solidFill>
                <a:uFill>
                  <a:solidFill>
                    <a:srgbClr val="9597BB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grpSp>
        <p:nvGrpSpPr>
          <p:cNvPr id="536" name="Group"/>
          <p:cNvGrpSpPr/>
          <p:nvPr/>
        </p:nvGrpSpPr>
        <p:grpSpPr>
          <a:xfrm>
            <a:off x="7802880" y="5147733"/>
            <a:ext cx="2353734" cy="1595121"/>
            <a:chOff x="25952" y="0"/>
            <a:chExt cx="2353733" cy="1595120"/>
          </a:xfrm>
        </p:grpSpPr>
        <p:sp>
          <p:nvSpPr>
            <p:cNvPr id="534" name="Rectangle"/>
            <p:cNvSpPr/>
            <p:nvPr/>
          </p:nvSpPr>
          <p:spPr>
            <a:xfrm>
              <a:off x="25952" y="0"/>
              <a:ext cx="2167468" cy="650241"/>
            </a:xfrm>
            <a:prstGeom prst="rect">
              <a:avLst/>
            </a:prstGeom>
            <a:solidFill>
              <a:srgbClr val="4F8F00"/>
            </a:solidFill>
            <a:ln w="25400" cap="flat">
              <a:solidFill>
                <a:srgbClr val="A8D2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3400">
                  <a:solidFill>
                    <a:srgbClr val="9597BB"/>
                  </a:solidFill>
                  <a:uFill>
                    <a:solidFill>
                      <a:srgbClr val="9597BB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defRPr>
              </a:pPr>
              <a:endParaRPr/>
            </a:p>
          </p:txBody>
        </p:sp>
        <p:sp>
          <p:nvSpPr>
            <p:cNvPr id="535" name="A representation that…"/>
            <p:cNvSpPr/>
            <p:nvPr/>
          </p:nvSpPr>
          <p:spPr>
            <a:xfrm>
              <a:off x="1109686" y="32512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40639" marR="40639" defTabSz="914400">
                <a:buClr>
                  <a:srgbClr val="FFFFFF"/>
                </a:buClr>
                <a:buFont typeface="Gill Sans"/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A representation that</a:t>
              </a:r>
            </a:p>
            <a:p>
              <a:pPr marL="40639" marR="40639" defTabSz="914400">
                <a:buClr>
                  <a:srgbClr val="FFFFFF"/>
                </a:buClr>
                <a:buFont typeface="Gill Sans"/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has been processed</a:t>
              </a:r>
            </a:p>
          </p:txBody>
        </p:sp>
      </p:grpSp>
      <p:sp>
        <p:nvSpPr>
          <p:cNvPr id="537" name="Rectangle"/>
          <p:cNvSpPr/>
          <p:nvPr/>
        </p:nvSpPr>
        <p:spPr>
          <a:xfrm>
            <a:off x="5418666" y="5147733"/>
            <a:ext cx="2167468" cy="650241"/>
          </a:xfrm>
          <a:prstGeom prst="rect">
            <a:avLst/>
          </a:prstGeom>
          <a:solidFill>
            <a:srgbClr val="D6D6D6"/>
          </a:solidFill>
          <a:ln w="25400">
            <a:solidFill>
              <a:srgbClr val="EBEBEB"/>
            </a:solidFill>
            <a:miter lim="400000"/>
          </a:ln>
        </p:spPr>
        <p:txBody>
          <a:bodyPr lIns="50800" tIns="50800" rIns="50800" bIns="50800" anchor="ctr"/>
          <a:lstStyle/>
          <a:p>
            <a:pPr marL="40639" marR="40639" defTabSz="914400">
              <a:defRPr sz="3400">
                <a:solidFill>
                  <a:srgbClr val="9597BB"/>
                </a:solidFill>
                <a:uFill>
                  <a:solidFill>
                    <a:srgbClr val="9597BB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543" name="Connection Line"/>
          <p:cNvSpPr/>
          <p:nvPr/>
        </p:nvSpPr>
        <p:spPr>
          <a:xfrm>
            <a:off x="7284352" y="4780967"/>
            <a:ext cx="819942" cy="3540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25400">
            <a:solidFill>
              <a:srgbClr val="0433FF"/>
            </a:solidFill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539" name="Time"/>
          <p:cNvSpPr txBox="1"/>
          <p:nvPr/>
        </p:nvSpPr>
        <p:spPr>
          <a:xfrm>
            <a:off x="1400915" y="3228621"/>
            <a:ext cx="1119097" cy="650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buClr>
                <a:srgbClr val="000000"/>
              </a:buClr>
              <a:buFont typeface="Gill Sans"/>
              <a:defRPr sz="3400">
                <a:solidFill>
                  <a:srgbClr val="9597BB"/>
                </a:solidFill>
                <a:uFill>
                  <a:solidFill>
                    <a:srgbClr val="9597BB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Time</a:t>
            </a:r>
          </a:p>
        </p:txBody>
      </p:sp>
      <p:sp>
        <p:nvSpPr>
          <p:cNvPr id="540" name="New routing…"/>
          <p:cNvSpPr txBox="1"/>
          <p:nvPr/>
        </p:nvSpPr>
        <p:spPr>
          <a:xfrm>
            <a:off x="2257" y="3936576"/>
            <a:ext cx="2095219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639" marR="40639" defTabSz="914400">
              <a:buClr>
                <a:srgbClr val="000000"/>
              </a:buClr>
              <a:buFont typeface="Gill Sans"/>
              <a:defRPr sz="3400" i="1">
                <a:solidFill>
                  <a:srgbClr val="9597BB"/>
                </a:solidFill>
                <a:uFill>
                  <a:solidFill>
                    <a:srgbClr val="9597BB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t>New routing</a:t>
            </a:r>
          </a:p>
          <a:p>
            <a:pPr marL="40639" marR="40639" defTabSz="914400">
              <a:buClr>
                <a:srgbClr val="000000"/>
              </a:buClr>
              <a:buFont typeface="Gill Sans"/>
              <a:defRPr sz="3400" i="1">
                <a:solidFill>
                  <a:srgbClr val="9597BB"/>
                </a:solidFill>
                <a:uFill>
                  <a:solidFill>
                    <a:srgbClr val="9597BB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t>Operation</a:t>
            </a:r>
          </a:p>
        </p:txBody>
      </p:sp>
      <p:sp>
        <p:nvSpPr>
          <p:cNvPr id="541" name="Line"/>
          <p:cNvSpPr/>
          <p:nvPr/>
        </p:nvSpPr>
        <p:spPr>
          <a:xfrm>
            <a:off x="2059092" y="4876800"/>
            <a:ext cx="8344749" cy="2258"/>
          </a:xfrm>
          <a:prstGeom prst="line">
            <a:avLst/>
          </a:prstGeom>
          <a:ln w="38100">
            <a:solidFill>
              <a:srgbClr val="000000"/>
            </a:solidFill>
            <a:prstDash val="sysDot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5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599" y="9258300"/>
            <a:ext cx="342901" cy="35858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defTabSz="830862">
              <a:defRPr>
                <a:solidFill>
                  <a:srgbClr val="000000"/>
                </a:solidFill>
                <a:uFill>
                  <a:solidFill>
                    <a:srgbClr val="9597BB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57</a:t>
            </a:fld>
            <a:endParaRPr/>
          </a:p>
        </p:txBody>
      </p: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Rectangle"/>
          <p:cNvSpPr/>
          <p:nvPr/>
        </p:nvSpPr>
        <p:spPr>
          <a:xfrm>
            <a:off x="0" y="0"/>
            <a:ext cx="13004800" cy="9753600"/>
          </a:xfrm>
          <a:prstGeom prst="roundRect">
            <a:avLst>
              <a:gd name="adj" fmla="val 0"/>
            </a:avLst>
          </a:prstGeom>
          <a:solidFill>
            <a:srgbClr val="FEFDDE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560" name="Unified Model"/>
          <p:cNvSpPr txBox="1"/>
          <p:nvPr/>
        </p:nvSpPr>
        <p:spPr>
          <a:xfrm>
            <a:off x="5346417" y="9229795"/>
            <a:ext cx="2510650" cy="343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39687" marR="40639" defTabSz="914400">
              <a:buClr>
                <a:srgbClr val="000000"/>
              </a:buClr>
              <a:buFont typeface="Times Roman"/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Unified Model</a:t>
            </a:r>
          </a:p>
        </p:txBody>
      </p:sp>
      <p:sp>
        <p:nvSpPr>
          <p:cNvPr id="561" name="Presson: Teaching with Time Pressu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0639" marR="40639" defTabSz="914400">
              <a:lnSpc>
                <a:spcPct val="100000"/>
              </a:lnSpc>
              <a:spcBef>
                <a:spcPts val="0"/>
              </a:spcBef>
              <a:defRPr sz="5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Presson: Teaching with Time Pressure</a:t>
            </a:r>
          </a:p>
        </p:txBody>
      </p:sp>
      <p:graphicFrame>
        <p:nvGraphicFramePr>
          <p:cNvPr id="562" name="2D Line Chart"/>
          <p:cNvGraphicFramePr/>
          <p:nvPr/>
        </p:nvGraphicFramePr>
        <p:xfrm>
          <a:off x="734701" y="2412829"/>
          <a:ext cx="12175468" cy="6231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599" y="9258300"/>
            <a:ext cx="342901" cy="35858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defTabSz="830862">
              <a:defRPr>
                <a:solidFill>
                  <a:srgbClr val="000000"/>
                </a:solidFill>
                <a:uFill>
                  <a:solidFill>
                    <a:srgbClr val="9597BB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58</a:t>
            </a:fld>
            <a:endParaRPr/>
          </a:p>
        </p:txBody>
      </p:sp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Risk #4: Isolation across timeframes"/>
          <p:cNvSpPr txBox="1">
            <a:spLocks noGrp="1"/>
          </p:cNvSpPr>
          <p:nvPr>
            <p:ph type="title"/>
          </p:nvPr>
        </p:nvSpPr>
        <p:spPr>
          <a:xfrm>
            <a:off x="508000" y="692150"/>
            <a:ext cx="11988800" cy="1219200"/>
          </a:xfrm>
          <a:prstGeom prst="rect">
            <a:avLst/>
          </a:prstGeom>
        </p:spPr>
        <p:txBody>
          <a:bodyPr/>
          <a:lstStyle>
            <a:lvl1pPr defTabSz="1274470">
              <a:spcBef>
                <a:spcPts val="1500"/>
              </a:spcBef>
              <a:defRPr sz="6860"/>
            </a:lvl1pPr>
          </a:lstStyle>
          <a:p>
            <a:r>
              <a:t>Risk #4: Isolation across timeframes</a:t>
            </a:r>
          </a:p>
        </p:txBody>
      </p:sp>
      <p:sp>
        <p:nvSpPr>
          <p:cNvPr id="566" name="11"/>
          <p:cNvSpPr txBox="1"/>
          <p:nvPr/>
        </p:nvSpPr>
        <p:spPr>
          <a:xfrm>
            <a:off x="975359" y="8677063"/>
            <a:ext cx="2727397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300480">
              <a:buClr>
                <a:srgbClr val="9597BB"/>
              </a:buClr>
              <a:buFont typeface="Times New Roman"/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11</a:t>
            </a:r>
          </a:p>
        </p:txBody>
      </p:sp>
      <p:graphicFrame>
        <p:nvGraphicFramePr>
          <p:cNvPr id="567" name="Table"/>
          <p:cNvGraphicFramePr/>
          <p:nvPr/>
        </p:nvGraphicFramePr>
        <p:xfrm>
          <a:off x="1715910" y="2438400"/>
          <a:ext cx="9444636" cy="6744898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1831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5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482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2742">
                <a:tc>
                  <a:txBody>
                    <a:bodyPr/>
                    <a:lstStyle/>
                    <a:p>
                      <a:pPr marL="40639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414141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Period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797BAA"/>
                      </a:solidFill>
                    </a:lnL>
                    <a:lnR w="12700">
                      <a:solidFill>
                        <a:srgbClr val="797BAA"/>
                      </a:solidFill>
                    </a:lnR>
                    <a:lnT w="12700">
                      <a:solidFill>
                        <a:srgbClr val="797BAA"/>
                      </a:solidFill>
                    </a:lnT>
                    <a:lnB w="12700">
                      <a:solidFill>
                        <a:srgbClr val="797BAA"/>
                      </a:solidFill>
                    </a:lnB>
                    <a:solidFill>
                      <a:srgbClr val="EDEDF2"/>
                    </a:solidFill>
                  </a:tcPr>
                </a:tc>
                <a:tc>
                  <a:txBody>
                    <a:bodyPr/>
                    <a:lstStyle/>
                    <a:p>
                      <a:pPr marL="40639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414141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Support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797BAA"/>
                      </a:solidFill>
                    </a:lnL>
                    <a:lnR w="12700">
                      <a:solidFill>
                        <a:srgbClr val="797BAA"/>
                      </a:solidFill>
                    </a:lnR>
                    <a:lnT w="12700">
                      <a:solidFill>
                        <a:srgbClr val="797BAA"/>
                      </a:solidFill>
                    </a:lnT>
                    <a:lnB w="12700">
                      <a:solidFill>
                        <a:srgbClr val="797BAA"/>
                      </a:solidFill>
                    </a:lnB>
                    <a:solidFill>
                      <a:srgbClr val="EDEDF2"/>
                    </a:solidFill>
                  </a:tcPr>
                </a:tc>
                <a:tc>
                  <a:txBody>
                    <a:bodyPr/>
                    <a:lstStyle/>
                    <a:p>
                      <a:pPr marL="40639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414141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rPr>
                        <a:t>Examples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797BAA"/>
                      </a:solidFill>
                    </a:lnL>
                    <a:lnR w="12700">
                      <a:solidFill>
                        <a:srgbClr val="797BAA"/>
                      </a:solidFill>
                    </a:lnR>
                    <a:lnT w="12700">
                      <a:solidFill>
                        <a:srgbClr val="797BAA"/>
                      </a:solidFill>
                    </a:lnT>
                    <a:lnB w="12700">
                      <a:solidFill>
                        <a:srgbClr val="797BAA"/>
                      </a:solidFill>
                    </a:lnB>
                    <a:solidFill>
                      <a:srgbClr val="EDED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2698">
                <a:tc>
                  <a:txBody>
                    <a:bodyPr/>
                    <a:lstStyle/>
                    <a:p>
                      <a:pPr marL="40639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414141"/>
                          </a:solidFill>
                        </a:rPr>
                        <a:t>Infancy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797BAA"/>
                      </a:solidFill>
                    </a:lnL>
                    <a:lnR w="12700">
                      <a:solidFill>
                        <a:srgbClr val="797BAA"/>
                      </a:solidFill>
                    </a:lnR>
                    <a:lnT w="12700">
                      <a:solidFill>
                        <a:srgbClr val="797BAA"/>
                      </a:solidFill>
                    </a:lnT>
                    <a:lnB w="12700">
                      <a:solidFill>
                        <a:srgbClr val="797BAA"/>
                      </a:solidFill>
                    </a:lnB>
                    <a:solidFill>
                      <a:srgbClr val="D6D7E4"/>
                    </a:solidFill>
                  </a:tcPr>
                </a:tc>
                <a:tc>
                  <a:txBody>
                    <a:bodyPr/>
                    <a:lstStyle/>
                    <a:p>
                      <a:pPr marL="40639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414141"/>
                          </a:solidFill>
                        </a:rPr>
                        <a:t>Full engagement, physical contact, repetition, guided noticing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797BAA"/>
                      </a:solidFill>
                    </a:lnL>
                    <a:lnR w="12700">
                      <a:solidFill>
                        <a:srgbClr val="797BAA"/>
                      </a:solidFill>
                    </a:lnR>
                    <a:lnT w="12700">
                      <a:solidFill>
                        <a:srgbClr val="797BAA"/>
                      </a:solidFill>
                    </a:lnT>
                    <a:lnB w="12700">
                      <a:solidFill>
                        <a:srgbClr val="797BAA"/>
                      </a:solidFill>
                    </a:lnB>
                    <a:solidFill>
                      <a:srgbClr val="D6D7E4"/>
                    </a:solidFill>
                  </a:tcPr>
                </a:tc>
                <a:tc>
                  <a:txBody>
                    <a:bodyPr/>
                    <a:lstStyle/>
                    <a:p>
                      <a:pPr marL="40639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414141"/>
                          </a:solidFill>
                        </a:rPr>
                        <a:t>Yip-Matthews
Ornat, Yasmin
Thai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797BAA"/>
                      </a:solidFill>
                    </a:lnL>
                    <a:lnR w="12700">
                      <a:solidFill>
                        <a:srgbClr val="797BAA"/>
                      </a:solidFill>
                    </a:lnR>
                    <a:lnT w="12700">
                      <a:solidFill>
                        <a:srgbClr val="797BAA"/>
                      </a:solidFill>
                    </a:lnT>
                    <a:lnB w="12700">
                      <a:solidFill>
                        <a:srgbClr val="797BAA"/>
                      </a:solidFill>
                    </a:lnB>
                    <a:solidFill>
                      <a:srgbClr val="D6D7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3520">
                <a:tc>
                  <a:txBody>
                    <a:bodyPr/>
                    <a:lstStyle/>
                    <a:p>
                      <a:pPr marL="40639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414141"/>
                          </a:solidFill>
                        </a:rPr>
                        <a:t>Toddler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797BAA"/>
                      </a:solidFill>
                    </a:lnL>
                    <a:lnR w="12700">
                      <a:solidFill>
                        <a:srgbClr val="797BAA"/>
                      </a:solidFill>
                    </a:lnR>
                    <a:lnT w="12700">
                      <a:solidFill>
                        <a:srgbClr val="797BAA"/>
                      </a:solidFill>
                    </a:lnT>
                    <a:lnB w="12700">
                      <a:solidFill>
                        <a:srgbClr val="797BAA"/>
                      </a:solidFill>
                    </a:lnB>
                    <a:solidFill>
                      <a:srgbClr val="EDEDF2"/>
                    </a:solidFill>
                  </a:tcPr>
                </a:tc>
                <a:tc>
                  <a:txBody>
                    <a:bodyPr/>
                    <a:lstStyle/>
                    <a:p>
                      <a:pPr marL="40639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414141"/>
                          </a:solidFill>
                        </a:rPr>
                        <a:t>Parents and peers, welcoming of immigrants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797BAA"/>
                      </a:solidFill>
                    </a:lnL>
                    <a:lnR w="12700">
                      <a:solidFill>
                        <a:srgbClr val="797BAA"/>
                      </a:solidFill>
                    </a:lnR>
                    <a:lnT w="12700">
                      <a:solidFill>
                        <a:srgbClr val="797BAA"/>
                      </a:solidFill>
                    </a:lnT>
                    <a:lnB w="12700">
                      <a:solidFill>
                        <a:srgbClr val="797BAA"/>
                      </a:solidFill>
                    </a:lnB>
                    <a:solidFill>
                      <a:srgbClr val="EDEDF2"/>
                    </a:solidFill>
                  </a:tcPr>
                </a:tc>
                <a:tc>
                  <a:txBody>
                    <a:bodyPr/>
                    <a:lstStyle/>
                    <a:p>
                      <a:pPr marL="40639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414141"/>
                          </a:solidFill>
                        </a:rPr>
                        <a:t>MacWhinney, Hall, Danish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797BAA"/>
                      </a:solidFill>
                    </a:lnL>
                    <a:lnR w="12700">
                      <a:solidFill>
                        <a:srgbClr val="797BAA"/>
                      </a:solidFill>
                    </a:lnR>
                    <a:lnT w="12700">
                      <a:solidFill>
                        <a:srgbClr val="797BAA"/>
                      </a:solidFill>
                    </a:lnT>
                    <a:lnB w="12700">
                      <a:solidFill>
                        <a:srgbClr val="797BAA"/>
                      </a:solidFill>
                    </a:lnB>
                    <a:solidFill>
                      <a:srgbClr val="EDED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0691">
                <a:tc>
                  <a:txBody>
                    <a:bodyPr/>
                    <a:lstStyle/>
                    <a:p>
                      <a:pPr marL="40639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414141"/>
                          </a:solidFill>
                        </a:rPr>
                        <a:t>Primary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797BAA"/>
                      </a:solidFill>
                    </a:lnL>
                    <a:lnR w="12700">
                      <a:solidFill>
                        <a:srgbClr val="797BAA"/>
                      </a:solidFill>
                    </a:lnR>
                    <a:lnT w="12700">
                      <a:solidFill>
                        <a:srgbClr val="797BAA"/>
                      </a:solidFill>
                    </a:lnT>
                    <a:lnB w="12700">
                      <a:solidFill>
                        <a:srgbClr val="797BAA"/>
                      </a:solidFill>
                    </a:lnB>
                    <a:solidFill>
                      <a:srgbClr val="D6D7E4"/>
                    </a:solidFill>
                  </a:tcPr>
                </a:tc>
                <a:tc>
                  <a:txBody>
                    <a:bodyPr/>
                    <a:lstStyle/>
                    <a:p>
                      <a:pPr marL="40639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414141"/>
                          </a:solidFill>
                        </a:rPr>
                        <a:t>Schools, peers, parents, acceptance of immigrants, games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797BAA"/>
                      </a:solidFill>
                    </a:lnL>
                    <a:lnR w="12700">
                      <a:solidFill>
                        <a:srgbClr val="797BAA"/>
                      </a:solidFill>
                    </a:lnR>
                    <a:lnT w="12700">
                      <a:solidFill>
                        <a:srgbClr val="797BAA"/>
                      </a:solidFill>
                    </a:lnT>
                    <a:lnB w="12700">
                      <a:solidFill>
                        <a:srgbClr val="797BAA"/>
                      </a:solidFill>
                    </a:lnB>
                    <a:solidFill>
                      <a:srgbClr val="D6D7E4"/>
                    </a:solidFill>
                  </a:tcPr>
                </a:tc>
                <a:tc>
                  <a:txBody>
                    <a:bodyPr/>
                    <a:lstStyle/>
                    <a:p>
                      <a:pPr marL="40639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414141"/>
                          </a:solidFill>
                        </a:rPr>
                        <a:t>Literacy studies, Dresden, TCD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797BAA"/>
                      </a:solidFill>
                    </a:lnL>
                    <a:lnR w="12700">
                      <a:solidFill>
                        <a:srgbClr val="797BAA"/>
                      </a:solidFill>
                    </a:lnR>
                    <a:lnT w="12700">
                      <a:solidFill>
                        <a:srgbClr val="797BAA"/>
                      </a:solidFill>
                    </a:lnT>
                    <a:lnB w="12700">
                      <a:solidFill>
                        <a:srgbClr val="797BAA"/>
                      </a:solidFill>
                    </a:lnB>
                    <a:solidFill>
                      <a:srgbClr val="D6D7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7275">
                <a:tc>
                  <a:txBody>
                    <a:bodyPr/>
                    <a:lstStyle/>
                    <a:p>
                      <a:pPr marL="40639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414141"/>
                          </a:solidFill>
                        </a:rPr>
                        <a:t>Secondary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797BAA"/>
                      </a:solidFill>
                    </a:lnL>
                    <a:lnR w="12700">
                      <a:solidFill>
                        <a:srgbClr val="797BAA"/>
                      </a:solidFill>
                    </a:lnR>
                    <a:lnT w="12700">
                      <a:solidFill>
                        <a:srgbClr val="797BAA"/>
                      </a:solidFill>
                    </a:lnT>
                    <a:lnB w="12700">
                      <a:solidFill>
                        <a:srgbClr val="797BAA"/>
                      </a:solidFill>
                    </a:lnB>
                    <a:solidFill>
                      <a:srgbClr val="EDEDF2"/>
                    </a:solidFill>
                  </a:tcPr>
                </a:tc>
                <a:tc>
                  <a:txBody>
                    <a:bodyPr/>
                    <a:lstStyle/>
                    <a:p>
                      <a:pPr marL="40639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414141"/>
                          </a:solidFill>
                        </a:rPr>
                        <a:t>Rejection of immigrants, gang formation, but …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797BAA"/>
                      </a:solidFill>
                    </a:lnL>
                    <a:lnR w="12700">
                      <a:solidFill>
                        <a:srgbClr val="797BAA"/>
                      </a:solidFill>
                    </a:lnR>
                    <a:lnT w="12700">
                      <a:solidFill>
                        <a:srgbClr val="797BAA"/>
                      </a:solidFill>
                    </a:lnT>
                    <a:lnB w="12700">
                      <a:solidFill>
                        <a:srgbClr val="797BAA"/>
                      </a:solidFill>
                    </a:lnB>
                    <a:solidFill>
                      <a:srgbClr val="EDEDF2"/>
                    </a:solidFill>
                  </a:tcPr>
                </a:tc>
                <a:tc>
                  <a:txBody>
                    <a:bodyPr/>
                    <a:lstStyle/>
                    <a:p>
                      <a:pPr marL="40639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414141"/>
                          </a:solidFill>
                        </a:rPr>
                        <a:t>Køge, Kreuzberg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797BAA"/>
                      </a:solidFill>
                    </a:lnL>
                    <a:lnR w="12700">
                      <a:solidFill>
                        <a:srgbClr val="797BAA"/>
                      </a:solidFill>
                    </a:lnR>
                    <a:lnT w="12700">
                      <a:solidFill>
                        <a:srgbClr val="797BAA"/>
                      </a:solidFill>
                    </a:lnT>
                    <a:lnB w="12700">
                      <a:solidFill>
                        <a:srgbClr val="797BAA"/>
                      </a:solidFill>
                    </a:lnB>
                    <a:solidFill>
                      <a:srgbClr val="EDED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8986">
                <a:tc>
                  <a:txBody>
                    <a:bodyPr/>
                    <a:lstStyle/>
                    <a:p>
                      <a:pPr marL="40639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414141"/>
                          </a:solidFill>
                        </a:rPr>
                        <a:t>Young Adult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797BAA"/>
                      </a:solidFill>
                    </a:lnL>
                    <a:lnR w="12700">
                      <a:solidFill>
                        <a:srgbClr val="797BAA"/>
                      </a:solidFill>
                    </a:lnR>
                    <a:lnT w="12700">
                      <a:solidFill>
                        <a:srgbClr val="797BAA"/>
                      </a:solidFill>
                    </a:lnT>
                    <a:lnB w="12700">
                      <a:solidFill>
                        <a:srgbClr val="797BAA"/>
                      </a:solidFill>
                    </a:lnB>
                    <a:solidFill>
                      <a:srgbClr val="D6D7E4"/>
                    </a:solidFill>
                  </a:tcPr>
                </a:tc>
                <a:tc>
                  <a:txBody>
                    <a:bodyPr/>
                    <a:lstStyle/>
                    <a:p>
                      <a:pPr marL="40639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414141"/>
                          </a:solidFill>
                        </a:rPr>
                        <a:t>Marriage, work, peer group – sex role bound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797BAA"/>
                      </a:solidFill>
                    </a:lnL>
                    <a:lnR w="12700">
                      <a:solidFill>
                        <a:srgbClr val="797BAA"/>
                      </a:solidFill>
                    </a:lnR>
                    <a:lnT w="12700">
                      <a:solidFill>
                        <a:srgbClr val="797BAA"/>
                      </a:solidFill>
                    </a:lnT>
                    <a:lnB w="12700">
                      <a:solidFill>
                        <a:srgbClr val="797BAA"/>
                      </a:solidFill>
                    </a:lnB>
                    <a:solidFill>
                      <a:srgbClr val="D6D7E4"/>
                    </a:solidFill>
                  </a:tcPr>
                </a:tc>
                <a:tc>
                  <a:txBody>
                    <a:bodyPr/>
                    <a:lstStyle/>
                    <a:p>
                      <a:pPr marL="40639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414141"/>
                          </a:solidFill>
                        </a:rPr>
                        <a:t>Missing data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797BAA"/>
                      </a:solidFill>
                    </a:lnL>
                    <a:lnR w="12700">
                      <a:solidFill>
                        <a:srgbClr val="797BAA"/>
                      </a:solidFill>
                    </a:lnR>
                    <a:lnT w="12700">
                      <a:solidFill>
                        <a:srgbClr val="797BAA"/>
                      </a:solidFill>
                    </a:lnT>
                    <a:lnB w="12700">
                      <a:solidFill>
                        <a:srgbClr val="797BAA"/>
                      </a:solidFill>
                    </a:lnB>
                    <a:solidFill>
                      <a:srgbClr val="D6D7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08986">
                <a:tc>
                  <a:txBody>
                    <a:bodyPr/>
                    <a:lstStyle/>
                    <a:p>
                      <a:pPr marL="40639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414141"/>
                          </a:solidFill>
                        </a:rPr>
                        <a:t>Adult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797BAA"/>
                      </a:solidFill>
                    </a:lnL>
                    <a:lnR w="12700">
                      <a:solidFill>
                        <a:srgbClr val="797BAA"/>
                      </a:solidFill>
                    </a:lnR>
                    <a:lnT w="12700">
                      <a:solidFill>
                        <a:srgbClr val="797BAA"/>
                      </a:solidFill>
                    </a:lnT>
                    <a:lnB w="12700">
                      <a:solidFill>
                        <a:srgbClr val="797BAA"/>
                      </a:solidFill>
                    </a:lnB>
                    <a:solidFill>
                      <a:srgbClr val="EDEDF2"/>
                    </a:solidFill>
                  </a:tcPr>
                </a:tc>
                <a:tc>
                  <a:txBody>
                    <a:bodyPr/>
                    <a:lstStyle/>
                    <a:p>
                      <a:pPr marL="40639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414141"/>
                          </a:solidFill>
                        </a:rPr>
                        <a:t>Work-related, little support, formal schooling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797BAA"/>
                      </a:solidFill>
                    </a:lnL>
                    <a:lnR w="12700">
                      <a:solidFill>
                        <a:srgbClr val="797BAA"/>
                      </a:solidFill>
                    </a:lnR>
                    <a:lnT w="12700">
                      <a:solidFill>
                        <a:srgbClr val="797BAA"/>
                      </a:solidFill>
                    </a:lnT>
                    <a:lnB w="12700">
                      <a:solidFill>
                        <a:srgbClr val="797BAA"/>
                      </a:solidFill>
                    </a:lnB>
                    <a:solidFill>
                      <a:srgbClr val="EDEDF2"/>
                    </a:solidFill>
                  </a:tcPr>
                </a:tc>
                <a:tc>
                  <a:txBody>
                    <a:bodyPr/>
                    <a:lstStyle/>
                    <a:p>
                      <a:pPr marL="40639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solidFill>
                            <a:srgbClr val="414141"/>
                          </a:solidFill>
                        </a:rPr>
                        <a:t>ESF, Fossilization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797BAA"/>
                      </a:solidFill>
                    </a:lnL>
                    <a:lnR w="12700">
                      <a:solidFill>
                        <a:srgbClr val="797BAA"/>
                      </a:solidFill>
                    </a:lnR>
                    <a:lnT w="12700">
                      <a:solidFill>
                        <a:srgbClr val="797BAA"/>
                      </a:solidFill>
                    </a:lnT>
                    <a:lnB w="12700">
                      <a:solidFill>
                        <a:srgbClr val="797BAA"/>
                      </a:solidFill>
                    </a:lnB>
                    <a:solidFill>
                      <a:srgbClr val="EDED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defTabSz="830862"/>
          </a:lstStyle>
          <a:p>
            <a:fld id="{86CB4B4D-7CA3-9044-876B-883B54F8677D}" type="slidenum">
              <a:t>59</a:t>
            </a:fld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Is Language an Instinct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R="30479" indent="39687" defTabSz="1300480"/>
          </a:lstStyle>
          <a:p>
            <a:r>
              <a:t>Is Language an Instinct?</a:t>
            </a:r>
          </a:p>
        </p:txBody>
      </p:sp>
      <p:sp>
        <p:nvSpPr>
          <p:cNvPr id="187" name="Bee dance, cricket song as models…"/>
          <p:cNvSpPr txBox="1">
            <a:spLocks noGrp="1"/>
          </p:cNvSpPr>
          <p:nvPr>
            <p:ph type="body" sz="half" idx="1"/>
          </p:nvPr>
        </p:nvSpPr>
        <p:spPr>
          <a:xfrm>
            <a:off x="508000" y="2628900"/>
            <a:ext cx="7546446" cy="6019800"/>
          </a:xfrm>
          <a:prstGeom prst="rect">
            <a:avLst/>
          </a:prstGeom>
        </p:spPr>
        <p:txBody>
          <a:bodyPr/>
          <a:lstStyle/>
          <a:p>
            <a:pPr marL="425450" marR="30479" indent="-385762" defTabSz="1300480">
              <a:buClr>
                <a:srgbClr val="0079DE"/>
              </a:buClr>
              <a:buSzPct val="100000"/>
              <a:buChar char="•"/>
            </a:pPr>
            <a:r>
              <a:t>Bee dance, cricket song as models</a:t>
            </a:r>
          </a:p>
          <a:p>
            <a:pPr marL="425450" marR="30479" indent="-385762" defTabSz="1300480">
              <a:buClr>
                <a:srgbClr val="0079DE"/>
              </a:buClr>
              <a:buSzPct val="100000"/>
              <a:buChar char="•"/>
            </a:pPr>
            <a:r>
              <a:t>Lorenz and imprinting</a:t>
            </a:r>
          </a:p>
          <a:p>
            <a:pPr marL="425450" marR="30479" indent="-385762" defTabSz="1300480">
              <a:buClr>
                <a:srgbClr val="0079DE"/>
              </a:buClr>
              <a:buSzPct val="100000"/>
              <a:buChar char="•"/>
            </a:pPr>
            <a:r>
              <a:t>Language as a Special Gift</a:t>
            </a:r>
          </a:p>
          <a:p>
            <a:pPr marL="781050" marR="30479" lvl="1" indent="-385762" defTabSz="1300480">
              <a:buClr>
                <a:srgbClr val="0079DE"/>
              </a:buClr>
              <a:buSzPct val="100000"/>
              <a:buChar char="•"/>
            </a:pPr>
            <a:r>
              <a:t>Deprivation, feral children</a:t>
            </a:r>
          </a:p>
          <a:p>
            <a:pPr marL="781050" marR="30479" lvl="1" indent="-385762" defTabSz="1300480">
              <a:buClr>
                <a:srgbClr val="0079DE"/>
              </a:buClr>
              <a:buSzPct val="100000"/>
              <a:buChar char="•"/>
            </a:pPr>
            <a:r>
              <a:t>Home signers, Nicaraguan signers, Bedouin signers</a:t>
            </a:r>
          </a:p>
          <a:p>
            <a:pPr marL="781050" marR="30479" lvl="1" indent="-385762" defTabSz="1300480">
              <a:buClr>
                <a:srgbClr val="0079DE"/>
              </a:buClr>
              <a:buSzPct val="100000"/>
              <a:buChar char="•"/>
            </a:pPr>
            <a:r>
              <a:t>Critical Period Hypothesis</a:t>
            </a:r>
          </a:p>
        </p:txBody>
      </p:sp>
      <p:pic>
        <p:nvPicPr>
          <p:cNvPr id="188" name="image.png" descr="image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432800" y="2324100"/>
            <a:ext cx="3484154" cy="2511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800" y="5574453"/>
            <a:ext cx="3484153" cy="3525143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81749" y="9258300"/>
            <a:ext cx="228601" cy="4064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defTabSz="830862"/>
          </a:lstStyle>
          <a:p>
            <a:fld id="{86CB4B4D-7CA3-9044-876B-883B54F8677D}" type="slidenum">
              <a:t>6</a:t>
            </a:fld>
            <a:endParaRPr/>
          </a:p>
        </p:txBody>
      </p: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Age Effec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Age Effects</a:t>
            </a:r>
          </a:p>
        </p:txBody>
      </p:sp>
      <p:sp>
        <p:nvSpPr>
          <p:cNvPr id="571" name="Teenagers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99415" indent="-399415" defTabSz="496570">
              <a:spcBef>
                <a:spcPts val="2000"/>
              </a:spcBef>
              <a:buClrTx/>
              <a:buSzPct val="75000"/>
              <a:buFontTx/>
              <a:buChar char="•"/>
              <a:defRPr sz="3060"/>
            </a:pPr>
            <a:r>
              <a:t>Teenagers:</a:t>
            </a:r>
          </a:p>
          <a:p>
            <a:pPr marL="798830" lvl="1" indent="-399415" defTabSz="496570">
              <a:spcBef>
                <a:spcPts val="2000"/>
              </a:spcBef>
              <a:buClrTx/>
              <a:buSzPct val="75000"/>
              <a:buFontTx/>
              <a:buChar char="•"/>
              <a:defRPr sz="3060"/>
            </a:pPr>
            <a:r>
              <a:t>Peer-group exclusion</a:t>
            </a:r>
          </a:p>
          <a:p>
            <a:pPr marL="798830" lvl="1" indent="-399415" defTabSz="496570">
              <a:spcBef>
                <a:spcPts val="2000"/>
              </a:spcBef>
              <a:buClrTx/>
              <a:buSzPct val="75000"/>
              <a:buFontTx/>
              <a:buChar char="•"/>
              <a:defRPr sz="3060"/>
            </a:pPr>
            <a:r>
              <a:t>Immigrant group insulation</a:t>
            </a:r>
          </a:p>
          <a:p>
            <a:pPr marL="798830" lvl="1" indent="-399415" defTabSz="496570">
              <a:spcBef>
                <a:spcPts val="2000"/>
              </a:spcBef>
              <a:buClrTx/>
              <a:buSzPct val="75000"/>
              <a:buFontTx/>
              <a:buChar char="•"/>
              <a:defRPr sz="3060"/>
            </a:pPr>
            <a:r>
              <a:t>Insufficient comprehensible input and output</a:t>
            </a:r>
          </a:p>
          <a:p>
            <a:pPr marL="399415" indent="-399415" defTabSz="496570">
              <a:spcBef>
                <a:spcPts val="2000"/>
              </a:spcBef>
              <a:buClrTx/>
              <a:buSzPct val="75000"/>
              <a:buFontTx/>
              <a:buChar char="•"/>
              <a:defRPr sz="3060"/>
            </a:pPr>
            <a:r>
              <a:t>Adults</a:t>
            </a:r>
          </a:p>
          <a:p>
            <a:pPr marL="798830" lvl="1" indent="-399415" defTabSz="496570">
              <a:spcBef>
                <a:spcPts val="2000"/>
              </a:spcBef>
              <a:buClrTx/>
              <a:buSzPct val="75000"/>
              <a:buFontTx/>
              <a:buChar char="•"/>
              <a:defRPr sz="3060"/>
            </a:pPr>
            <a:r>
              <a:t>Role entrenchment; risk of embarrassment</a:t>
            </a:r>
          </a:p>
          <a:p>
            <a:pPr marL="798830" lvl="1" indent="-399415" defTabSz="496570">
              <a:spcBef>
                <a:spcPts val="2000"/>
              </a:spcBef>
              <a:buClrTx/>
              <a:buSzPct val="75000"/>
              <a:buFontTx/>
              <a:buChar char="•"/>
              <a:defRPr sz="3060"/>
            </a:pPr>
            <a:r>
              <a:t>Ascendance of international English</a:t>
            </a:r>
          </a:p>
          <a:p>
            <a:pPr marL="798830" lvl="1" indent="-399415" defTabSz="496570">
              <a:spcBef>
                <a:spcPts val="2000"/>
              </a:spcBef>
              <a:buClrTx/>
              <a:buSzPct val="75000"/>
              <a:buFontTx/>
              <a:buChar char="•"/>
              <a:defRPr sz="3060"/>
            </a:pPr>
            <a:r>
              <a:t>Work commitment</a:t>
            </a:r>
          </a:p>
        </p:txBody>
      </p:sp>
      <p:sp>
        <p:nvSpPr>
          <p:cNvPr id="5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60</a:t>
            </a:fld>
            <a:endParaRPr/>
          </a:p>
        </p:txBody>
      </p:sp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Lindsay’s Analysi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Lindsay’s Analysis</a:t>
            </a:r>
          </a:p>
        </p:txBody>
      </p:sp>
      <p:sp>
        <p:nvSpPr>
          <p:cNvPr id="575" name="Listening to the Japanese babies in PhonBank was an eye-opener. Whereas in a conversation with a Japanese adult I am always struggling to keep up, I could understand absolutely everything that was being said to these children. It was, for me, a poignant 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26415" indent="-485775">
              <a:defRPr sz="3400"/>
            </a:pPr>
            <a:r>
              <a:t>Listening to the Japanese babies in PhonBank was an eye-opener. Whereas in a conversation with a Japanese adult I am always struggling to keep up, I could understand absolutely everything that was being said to these children. It was, for me, a poignant demonstration of the differences between the language directed at children and the language directed at adults learning a second language. </a:t>
            </a:r>
          </a:p>
          <a:p>
            <a:pPr marL="526415" indent="-485775">
              <a:defRPr sz="3400"/>
            </a:pPr>
            <a:r>
              <a:t>Hiromi has “what’s this?” and “who’s this?” repeated to her over and over, for minutes on end, in multiple sessions, while her father point to illustrations in a book in front of them.  If I had had this type of teaching, perhaps my learning might have resembled Hiromi’s.</a:t>
            </a:r>
          </a:p>
        </p:txBody>
      </p:sp>
      <p:sp>
        <p:nvSpPr>
          <p:cNvPr id="5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11555" y="9193671"/>
            <a:ext cx="415432" cy="4191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61</a:t>
            </a:fld>
            <a:endParaRPr/>
          </a:p>
        </p:txBody>
      </p:sp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848F957D-5B67-4D09-DB5F-36E45626D2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5689"/>
              <a:t>Is 3rd Grade the Critical Period for Holding a Pencil</a:t>
            </a:r>
            <a:r>
              <a:rPr lang="en-US" altLang="en-US"/>
              <a:t>? </a:t>
            </a:r>
          </a:p>
        </p:txBody>
      </p:sp>
      <p:pic>
        <p:nvPicPr>
          <p:cNvPr id="153606" name="Picture 6">
            <a:extLst>
              <a:ext uri="{FF2B5EF4-FFF2-40B4-BE49-F238E27FC236}">
                <a16:creationId xmlns:a16="http://schemas.microsoft.com/office/drawing/2014/main" id="{7D677C81-54CF-8129-D00B-111A2D3E0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94" y="3359574"/>
            <a:ext cx="5310293" cy="400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07" name="Picture 7">
            <a:extLst>
              <a:ext uri="{FF2B5EF4-FFF2-40B4-BE49-F238E27FC236}">
                <a16:creationId xmlns:a16="http://schemas.microsoft.com/office/drawing/2014/main" id="{DBA741BF-FCD5-7003-ADC6-A62779AB2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147" y="3359574"/>
            <a:ext cx="5310293" cy="409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>
            <a:extLst>
              <a:ext uri="{FF2B5EF4-FFF2-40B4-BE49-F238E27FC236}">
                <a16:creationId xmlns:a16="http://schemas.microsoft.com/office/drawing/2014/main" id="{EE9A12F2-D370-845F-A079-15B0A666CF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But what about Chopsticks?</a:t>
            </a:r>
            <a:br>
              <a:rPr lang="en-US" altLang="en-US"/>
            </a:br>
            <a:r>
              <a:rPr lang="en-US" altLang="en-US"/>
              <a:t>Acquired at age 56</a:t>
            </a:r>
          </a:p>
        </p:txBody>
      </p:sp>
      <p:pic>
        <p:nvPicPr>
          <p:cNvPr id="154628" name="Picture 4">
            <a:extLst>
              <a:ext uri="{FF2B5EF4-FFF2-40B4-BE49-F238E27FC236}">
                <a16:creationId xmlns:a16="http://schemas.microsoft.com/office/drawing/2014/main" id="{02C39162-6CD4-9B00-E281-5B44E5B18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213" y="2492587"/>
            <a:ext cx="7802880" cy="585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Confounded fac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Confounded facts</a:t>
            </a:r>
          </a:p>
        </p:txBody>
      </p:sp>
      <p:sp>
        <p:nvSpPr>
          <p:cNvPr id="579" name="“Critical periods” may be more social than neural.…"/>
          <p:cNvSpPr txBox="1">
            <a:spLocks noGrp="1"/>
          </p:cNvSpPr>
          <p:nvPr>
            <p:ph type="body" idx="1"/>
          </p:nvPr>
        </p:nvSpPr>
        <p:spPr>
          <a:xfrm>
            <a:off x="975359" y="2167466"/>
            <a:ext cx="11054082" cy="6881708"/>
          </a:xfrm>
          <a:prstGeom prst="rect">
            <a:avLst/>
          </a:prstGeom>
        </p:spPr>
        <p:txBody>
          <a:bodyPr/>
          <a:lstStyle/>
          <a:p>
            <a:pPr marL="545479" indent="-487680">
              <a:buSzTx/>
              <a:buNone/>
            </a:pPr>
            <a:r>
              <a:rPr dirty="0"/>
              <a:t>“Critical periods” may be more social than neural.</a:t>
            </a:r>
          </a:p>
          <a:p>
            <a:pPr marL="545479" indent="-487680">
              <a:buSzTx/>
              <a:buNone/>
            </a:pPr>
            <a:r>
              <a:rPr dirty="0"/>
              <a:t>Puberty locks in native-language peer groups.</a:t>
            </a:r>
          </a:p>
          <a:p>
            <a:pPr marL="545479" indent="-487680">
              <a:buSzTx/>
              <a:buNone/>
            </a:pPr>
            <a:r>
              <a:rPr dirty="0"/>
              <a:t>Social effects may produce limbic effects. </a:t>
            </a:r>
          </a:p>
          <a:p>
            <a:pPr marL="545479" indent="-487680">
              <a:buSzTx/>
              <a:buNone/>
            </a:pPr>
            <a:r>
              <a:rPr dirty="0"/>
              <a:t>Adulthood locks in social roles for immigrants.</a:t>
            </a:r>
          </a:p>
          <a:p>
            <a:pPr marL="545479" indent="-487680">
              <a:buSzTx/>
              <a:buNone/>
            </a:pPr>
            <a:r>
              <a:rPr dirty="0"/>
              <a:t>Aging </a:t>
            </a:r>
            <a:r>
              <a:rPr lang="en-US" dirty="0"/>
              <a:t>involves </a:t>
            </a:r>
            <a:r>
              <a:rPr dirty="0"/>
              <a:t>brain deterioration</a:t>
            </a:r>
            <a:r>
              <a:rPr lang="en-US" dirty="0"/>
              <a:t>, but this is not unique to the “Special Gift”</a:t>
            </a:r>
            <a:endParaRPr dirty="0"/>
          </a:p>
        </p:txBody>
      </p:sp>
      <p:sp>
        <p:nvSpPr>
          <p:cNvPr id="5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11555" y="9193671"/>
            <a:ext cx="415432" cy="4191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64</a:t>
            </a:fld>
            <a:endParaRPr/>
          </a:p>
        </p:txBody>
      </p:sp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Support #4: Particip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Support #4: Participation</a:t>
            </a:r>
          </a:p>
        </p:txBody>
      </p:sp>
      <p:sp>
        <p:nvSpPr>
          <p:cNvPr id="583" name="Identity Theory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58328" marR="40639" indent="-417688" defTabSz="914400">
              <a:spcBef>
                <a:spcPts val="700"/>
              </a:spcBef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   </a:t>
            </a:r>
            <a:r>
              <a:rPr sz="4100" dirty="0"/>
              <a:t>Identity Theory:  </a:t>
            </a:r>
          </a:p>
          <a:p>
            <a:pPr marL="993492" marR="40639" lvl="1" indent="-482952" defTabSz="914400">
              <a:spcBef>
                <a:spcPts val="600"/>
              </a:spcBef>
              <a:defRPr sz="3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err="1"/>
              <a:t>ahány</a:t>
            </a:r>
            <a:r>
              <a:rPr dirty="0"/>
              <a:t> </a:t>
            </a:r>
            <a:r>
              <a:rPr dirty="0" err="1"/>
              <a:t>nyelv</a:t>
            </a:r>
            <a:r>
              <a:rPr dirty="0"/>
              <a:t>, </a:t>
            </a:r>
            <a:r>
              <a:rPr dirty="0" err="1"/>
              <a:t>annyi</a:t>
            </a:r>
            <a:r>
              <a:rPr dirty="0"/>
              <a:t> ember</a:t>
            </a:r>
          </a:p>
          <a:p>
            <a:pPr marL="993492" marR="40639" lvl="1" indent="-482952" defTabSz="914400">
              <a:spcBef>
                <a:spcPts val="600"/>
              </a:spcBef>
              <a:defRPr sz="3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so many languages, that many people</a:t>
            </a:r>
          </a:p>
          <a:p>
            <a:pPr marL="993492" marR="40639" lvl="1" indent="-482952" defTabSz="914400">
              <a:spcBef>
                <a:spcPts val="600"/>
              </a:spcBef>
              <a:defRPr sz="3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identifying with particular L2 members</a:t>
            </a:r>
          </a:p>
          <a:p>
            <a:pPr marL="575803" marR="40639" indent="-535163" defTabSz="914400">
              <a:spcBef>
                <a:spcPts val="700"/>
              </a:spcBef>
              <a:defRPr sz="4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   </a:t>
            </a:r>
            <a:r>
              <a:rPr lang="en-US" dirty="0"/>
              <a:t>e</a:t>
            </a:r>
            <a:r>
              <a:rPr dirty="0"/>
              <a:t>xtroversion/</a:t>
            </a:r>
            <a:r>
              <a:rPr lang="en-US" dirty="0"/>
              <a:t>i</a:t>
            </a:r>
            <a:r>
              <a:rPr dirty="0"/>
              <a:t>ntroversion</a:t>
            </a:r>
          </a:p>
          <a:p>
            <a:pPr marL="575803" marR="40639" indent="-535163" defTabSz="914400">
              <a:spcBef>
                <a:spcPts val="700"/>
              </a:spcBef>
              <a:defRPr sz="4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   </a:t>
            </a:r>
            <a:r>
              <a:rPr lang="en-US" dirty="0"/>
              <a:t>f</a:t>
            </a:r>
            <a:r>
              <a:rPr dirty="0"/>
              <a:t>ocus on form vs. focus on communication</a:t>
            </a:r>
          </a:p>
          <a:p>
            <a:pPr marL="575803" marR="40639" indent="-535163" defTabSz="914400">
              <a:spcBef>
                <a:spcPts val="700"/>
              </a:spcBef>
              <a:defRPr sz="4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   </a:t>
            </a:r>
            <a:r>
              <a:rPr lang="en-US" dirty="0"/>
              <a:t>g</a:t>
            </a:r>
            <a:r>
              <a:rPr dirty="0"/>
              <a:t>roup alignment:  code-switching and  language management</a:t>
            </a:r>
          </a:p>
        </p:txBody>
      </p:sp>
      <p:sp>
        <p:nvSpPr>
          <p:cNvPr id="5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65</a:t>
            </a:fld>
            <a:endParaRPr/>
          </a:p>
        </p:txBody>
      </p:sp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Risk #5: Opportunity Cos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Risk #5: Opportunity Costs</a:t>
            </a:r>
          </a:p>
        </p:txBody>
      </p:sp>
      <p:sp>
        <p:nvSpPr>
          <p:cNvPr id="587" name="For children, learning to communicate is the most important thing in their lif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For children, learning to communicate is the most important thing in their life</a:t>
            </a:r>
          </a:p>
          <a:p>
            <a:r>
              <a:rPr dirty="0"/>
              <a:t>Children don’t have to go to meetings</a:t>
            </a:r>
            <a:r>
              <a:rPr lang="en-US" dirty="0"/>
              <a:t>.</a:t>
            </a:r>
            <a:endParaRPr dirty="0"/>
          </a:p>
          <a:p>
            <a:r>
              <a:rPr dirty="0"/>
              <a:t>Children don’t have to answer email</a:t>
            </a:r>
            <a:r>
              <a:rPr lang="en-US" dirty="0"/>
              <a:t>.</a:t>
            </a:r>
            <a:endParaRPr dirty="0"/>
          </a:p>
          <a:p>
            <a:r>
              <a:rPr dirty="0"/>
              <a:t>Children don’t have to file tax returns</a:t>
            </a:r>
            <a:r>
              <a:rPr lang="en-US" dirty="0"/>
              <a:t>.</a:t>
            </a:r>
            <a:endParaRPr dirty="0"/>
          </a:p>
          <a:p>
            <a:r>
              <a:rPr dirty="0"/>
              <a:t>Children get immediate rewards</a:t>
            </a:r>
            <a:r>
              <a:rPr lang="en-US" dirty="0"/>
              <a:t>;</a:t>
            </a:r>
            <a:r>
              <a:rPr dirty="0"/>
              <a:t> adults don’t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5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66</a:t>
            </a:fld>
            <a:endParaRPr/>
          </a:p>
        </p:txBody>
      </p:sp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Time on Tas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t</a:t>
            </a:r>
            <a:r>
              <a:rPr dirty="0"/>
              <a:t>ime on </a:t>
            </a:r>
            <a:r>
              <a:rPr lang="en-US" dirty="0"/>
              <a:t>t</a:t>
            </a:r>
            <a:r>
              <a:rPr dirty="0"/>
              <a:t>ask</a:t>
            </a:r>
            <a:r>
              <a:rPr lang="en-US" dirty="0"/>
              <a:t>, lack of time</a:t>
            </a:r>
            <a:endParaRPr dirty="0"/>
          </a:p>
        </p:txBody>
      </p:sp>
      <p:sp>
        <p:nvSpPr>
          <p:cNvPr id="591" name="Children can devote 12 hours a day to language learning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Children can devote 12 hours a day to language learning</a:t>
            </a:r>
          </a:p>
          <a:p>
            <a:r>
              <a:t>Adults may only have 3 hours/week</a:t>
            </a:r>
          </a:p>
          <a:p>
            <a:r>
              <a:t>So, L2 adult learning must be TIME-EFFICIENT</a:t>
            </a:r>
          </a:p>
          <a:p>
            <a:r>
              <a:t>Most research has ignored this issue, but it is crucial.</a:t>
            </a:r>
          </a:p>
        </p:txBody>
      </p:sp>
      <p:sp>
        <p:nvSpPr>
          <p:cNvPr id="5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67</a:t>
            </a:fld>
            <a:endParaRPr/>
          </a:p>
        </p:txBody>
      </p:sp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Support #5: Executive Contro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Support #5: Executive Control</a:t>
            </a:r>
          </a:p>
        </p:txBody>
      </p:sp>
      <p:sp>
        <p:nvSpPr>
          <p:cNvPr id="595" name="Inner Locus of Control:  Adults have to overcome disappointment with low rewards and low immediacy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Inner Locus of Control:  Adults have to overcome disappointment with low rewards and low immediacy</a:t>
            </a:r>
            <a:r>
              <a:rPr lang="en-US" dirty="0"/>
              <a:t>.</a:t>
            </a:r>
            <a:endParaRPr dirty="0"/>
          </a:p>
          <a:p>
            <a:r>
              <a:rPr dirty="0"/>
              <a:t>Goal Hierarchy:  Adults have to maintain the top level goal of achieving proficiency despite the barriers</a:t>
            </a:r>
            <a:r>
              <a:rPr lang="en-US" dirty="0"/>
              <a:t>.</a:t>
            </a:r>
            <a:endParaRPr dirty="0"/>
          </a:p>
          <a:p>
            <a:r>
              <a:rPr dirty="0"/>
              <a:t>Opportunity Costs: Adults need to organize things so that conflicting demands don’t interfere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5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68</a:t>
            </a:fld>
            <a:endParaRPr/>
          </a:p>
        </p:txBody>
      </p:sp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Risk #6: Resourc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Risk #6: Resources</a:t>
            </a:r>
          </a:p>
        </p:txBody>
      </p:sp>
      <p:sp>
        <p:nvSpPr>
          <p:cNvPr id="599" name="It’s hard to learn Pirahã when there is no grammar and no dictionary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It’s hard to learn </a:t>
            </a:r>
            <a:r>
              <a:rPr dirty="0" err="1"/>
              <a:t>Pirahã</a:t>
            </a:r>
            <a:r>
              <a:rPr dirty="0"/>
              <a:t> when there is no grammar and no dictionary.</a:t>
            </a:r>
          </a:p>
          <a:p>
            <a:r>
              <a:rPr dirty="0"/>
              <a:t>Danish children </a:t>
            </a:r>
            <a:r>
              <a:rPr lang="en-US" dirty="0"/>
              <a:t>can easily </a:t>
            </a:r>
            <a:r>
              <a:rPr dirty="0"/>
              <a:t>learn English from online chat and video games.  It’s hard to use these to learn Danish.</a:t>
            </a:r>
          </a:p>
        </p:txBody>
      </p:sp>
      <p:sp>
        <p:nvSpPr>
          <p:cNvPr id="6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69</a:t>
            </a:fld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5"/>
          <p:cNvSpPr txBox="1"/>
          <p:nvPr/>
        </p:nvSpPr>
        <p:spPr>
          <a:xfrm>
            <a:off x="12515314" y="8994986"/>
            <a:ext cx="346795" cy="487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300480">
              <a:buClr>
                <a:srgbClr val="432EE8"/>
              </a:buClr>
              <a:buFont typeface="Times Roman"/>
              <a:defRPr sz="1800">
                <a:solidFill>
                  <a:srgbClr val="432EE8"/>
                </a:solidFill>
                <a:uFill>
                  <a:solidFill>
                    <a:srgbClr val="432EE8"/>
                  </a:solidFill>
                </a:uFill>
              </a:defRPr>
            </a:lvl1pPr>
          </a:lstStyle>
          <a:p>
            <a:r>
              <a:t>5</a:t>
            </a:r>
          </a:p>
        </p:txBody>
      </p:sp>
      <p:sp>
        <p:nvSpPr>
          <p:cNvPr id="193" name="Ten Pillars of U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indent="39687" defTabSz="1300480"/>
          </a:lstStyle>
          <a:p>
            <a:r>
              <a:t>Ten Pillars of UG</a:t>
            </a:r>
          </a:p>
        </p:txBody>
      </p:sp>
      <p:sp>
        <p:nvSpPr>
          <p:cNvPr id="194" name="Sudden evolution of language       -&gt; Gradual evolution of languag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lvl="2" algn="ctr" defTabSz="897331">
              <a:spcBef>
                <a:spcPts val="1600"/>
              </a:spcBef>
              <a:buClr>
                <a:srgbClr val="002161"/>
              </a:buClr>
              <a:buSzPct val="99000"/>
              <a:buNone/>
              <a:defRPr sz="2484"/>
            </a:pPr>
            <a:r>
              <a:rPr lang="en-US" b="1" dirty="0"/>
              <a:t>UG	</a:t>
            </a:r>
            <a:r>
              <a:rPr lang="en-US" dirty="0"/>
              <a:t>				</a:t>
            </a:r>
            <a:r>
              <a:rPr lang="en-US" b="1" dirty="0" err="1"/>
              <a:t>Emergentism</a:t>
            </a:r>
            <a:endParaRPr lang="en-US" b="1" dirty="0"/>
          </a:p>
          <a:p>
            <a:pPr marL="473201" lvl="2" indent="-473201" defTabSz="897331">
              <a:spcBef>
                <a:spcPts val="1600"/>
              </a:spcBef>
              <a:buClr>
                <a:srgbClr val="002161"/>
              </a:buClr>
              <a:buSzPct val="99000"/>
              <a:buAutoNum type="arabicPeriod"/>
              <a:defRPr sz="2484"/>
            </a:pPr>
            <a:r>
              <a:rPr dirty="0"/>
              <a:t>Sudden evolution of language       -&gt; Gradual evolution of language</a:t>
            </a:r>
          </a:p>
          <a:p>
            <a:pPr marL="473201" lvl="2" indent="-473201" defTabSz="897331">
              <a:spcBef>
                <a:spcPts val="1600"/>
              </a:spcBef>
              <a:buClr>
                <a:srgbClr val="002161"/>
              </a:buClr>
              <a:buSzPct val="99000"/>
              <a:buAutoNum type="arabicPeriod"/>
              <a:defRPr sz="2484"/>
            </a:pPr>
            <a:r>
              <a:rPr dirty="0"/>
              <a:t>Simple genetic determination         -&gt; Complex genetic determination</a:t>
            </a:r>
          </a:p>
          <a:p>
            <a:pPr marL="473201" lvl="2" indent="-473201" defTabSz="897331">
              <a:spcBef>
                <a:spcPts val="1600"/>
              </a:spcBef>
              <a:buClr>
                <a:srgbClr val="002161"/>
              </a:buClr>
              <a:buSzPct val="99000"/>
              <a:buAutoNum type="arabicPeriod"/>
              <a:defRPr sz="2484"/>
            </a:pPr>
            <a:r>
              <a:rPr dirty="0"/>
              <a:t>Speech is special                               -&gt; </a:t>
            </a:r>
            <a:r>
              <a:rPr lang="en-US" dirty="0"/>
              <a:t>Perceptual theory of audition</a:t>
            </a:r>
            <a:endParaRPr dirty="0"/>
          </a:p>
          <a:p>
            <a:pPr marL="473201" lvl="2" indent="-473201" defTabSz="897331">
              <a:spcBef>
                <a:spcPts val="1600"/>
              </a:spcBef>
              <a:buClr>
                <a:srgbClr val="002161"/>
              </a:buClr>
              <a:buSzPct val="99000"/>
              <a:buAutoNum type="arabicPeriod"/>
              <a:defRPr sz="2484"/>
            </a:pPr>
            <a:r>
              <a:rPr dirty="0"/>
              <a:t>***Critical Period Hypothesis         -&gt; Age effects due to risk factor</a:t>
            </a:r>
            <a:r>
              <a:rPr lang="en-US" dirty="0"/>
              <a:t>s</a:t>
            </a:r>
            <a:endParaRPr dirty="0"/>
          </a:p>
          <a:p>
            <a:pPr marL="473201" lvl="2" indent="-473201" defTabSz="897331">
              <a:spcBef>
                <a:spcPts val="1600"/>
              </a:spcBef>
              <a:buClr>
                <a:srgbClr val="002161"/>
              </a:buClr>
              <a:buSzPct val="99000"/>
              <a:buAutoNum type="arabicPeriod"/>
              <a:defRPr sz="2484"/>
            </a:pPr>
            <a:r>
              <a:rPr dirty="0"/>
              <a:t>Language as clausal syntax            -&gt; Language involves all levels</a:t>
            </a:r>
          </a:p>
          <a:p>
            <a:pPr marL="473201" lvl="2" indent="-473201" defTabSz="897331">
              <a:spcBef>
                <a:spcPts val="1600"/>
              </a:spcBef>
              <a:buClr>
                <a:srgbClr val="002161"/>
              </a:buClr>
              <a:buSzPct val="99000"/>
              <a:buAutoNum type="arabicPeriod"/>
              <a:defRPr sz="2484"/>
            </a:pPr>
            <a:r>
              <a:rPr dirty="0"/>
              <a:t>I-Language / E-Language               -&gt; I-language emerges from E-language</a:t>
            </a:r>
          </a:p>
          <a:p>
            <a:pPr marL="473201" lvl="2" indent="-473201" defTabSz="897331">
              <a:spcBef>
                <a:spcPts val="1600"/>
              </a:spcBef>
              <a:buClr>
                <a:srgbClr val="002161"/>
              </a:buClr>
              <a:buSzPct val="99000"/>
              <a:buAutoNum type="arabicPeriod"/>
              <a:defRPr sz="2484"/>
            </a:pPr>
            <a:r>
              <a:rPr dirty="0"/>
              <a:t>Rules                                                   -&gt; Cues and constructions</a:t>
            </a:r>
          </a:p>
          <a:p>
            <a:pPr marL="473201" lvl="2" indent="-473201" defTabSz="897331">
              <a:spcBef>
                <a:spcPts val="1600"/>
              </a:spcBef>
              <a:buClr>
                <a:srgbClr val="002161"/>
              </a:buClr>
              <a:buSzPct val="99000"/>
              <a:buAutoNum type="arabicPeriod"/>
              <a:defRPr sz="2484"/>
            </a:pPr>
            <a:r>
              <a:rPr dirty="0"/>
              <a:t>Uniqueness of recursion                  -&gt; Recursion emerges from action</a:t>
            </a:r>
          </a:p>
          <a:p>
            <a:pPr marL="473201" lvl="2" indent="-473201" defTabSz="897331">
              <a:spcBef>
                <a:spcPts val="1600"/>
              </a:spcBef>
              <a:buClr>
                <a:srgbClr val="002161"/>
              </a:buClr>
              <a:buSzPct val="99000"/>
              <a:buAutoNum type="arabicPeriod"/>
              <a:defRPr sz="2484"/>
            </a:pPr>
            <a:r>
              <a:rPr dirty="0"/>
              <a:t>Modularity of mind                         -&gt; Levels are not modules</a:t>
            </a:r>
          </a:p>
          <a:p>
            <a:pPr marL="473201" lvl="2" indent="-473201" defTabSz="897331">
              <a:spcBef>
                <a:spcPts val="1600"/>
              </a:spcBef>
              <a:buClr>
                <a:srgbClr val="002161"/>
              </a:buClr>
              <a:buSzPct val="99000"/>
              <a:buAutoNum type="arabicPeriod"/>
              <a:defRPr sz="2484"/>
            </a:pPr>
            <a:r>
              <a:rPr dirty="0"/>
              <a:t>Poverty of the Stimulus                  -&gt; The stimulus is complete</a:t>
            </a:r>
          </a:p>
        </p:txBody>
      </p:sp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Support #6: Find resourc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Support #6: Find resources</a:t>
            </a:r>
          </a:p>
        </p:txBody>
      </p:sp>
      <p:sp>
        <p:nvSpPr>
          <p:cNvPr id="603" name="Challenge yourself to master current material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Challenge yourself to master current materials</a:t>
            </a:r>
          </a:p>
          <a:p>
            <a:r>
              <a:rPr dirty="0"/>
              <a:t>Maximize comprehensible input</a:t>
            </a:r>
          </a:p>
          <a:p>
            <a:r>
              <a:rPr dirty="0"/>
              <a:t>Set goals for consistently moving up levels</a:t>
            </a:r>
          </a:p>
          <a:p>
            <a:r>
              <a:rPr dirty="0"/>
              <a:t>Find and use materials just above your current level</a:t>
            </a:r>
          </a:p>
        </p:txBody>
      </p:sp>
      <p:sp>
        <p:nvSpPr>
          <p:cNvPr id="6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70</a:t>
            </a:fld>
            <a:endParaRPr/>
          </a:p>
        </p:txBody>
      </p:sp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Summ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300480"/>
          </a:lstStyle>
          <a:p>
            <a:r>
              <a:t>Summary</a:t>
            </a:r>
          </a:p>
        </p:txBody>
      </p:sp>
      <p:graphicFrame>
        <p:nvGraphicFramePr>
          <p:cNvPr id="607" name="Table"/>
          <p:cNvGraphicFramePr/>
          <p:nvPr/>
        </p:nvGraphicFramePr>
        <p:xfrm>
          <a:off x="730616" y="2730782"/>
          <a:ext cx="10468863" cy="5107992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1487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12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91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28442">
                <a:tc>
                  <a:txBody>
                    <a:bodyPr/>
                    <a:lstStyle/>
                    <a:p>
                      <a:pPr defTabSz="914400">
                        <a:defRPr sz="3300" b="1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300" b="1">
                          <a:solidFill>
                            <a:srgbClr val="414141"/>
                          </a:solidFill>
                        </a:rPr>
                        <a:t>Risks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300" b="1">
                          <a:solidFill>
                            <a:srgbClr val="414141"/>
                          </a:solidFill>
                        </a:rPr>
                        <a:t>Supports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2449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414141"/>
                          </a:solidFill>
                        </a:rPr>
                        <a:t>1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414141"/>
                          </a:solidFill>
                        </a:rPr>
                        <a:t>Entrenchment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414141"/>
                          </a:solidFill>
                        </a:rPr>
                        <a:t>Resonance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2449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414141"/>
                          </a:solidFill>
                        </a:rPr>
                        <a:t>2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414141"/>
                          </a:solidFill>
                        </a:rPr>
                        <a:t>Transfer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414141"/>
                          </a:solidFill>
                        </a:rPr>
                        <a:t>Decoupling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2449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414141"/>
                          </a:solidFill>
                        </a:rPr>
                        <a:t>3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414141"/>
                          </a:solidFill>
                        </a:rPr>
                        <a:t>Overanalysis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414141"/>
                          </a:solidFill>
                        </a:rPr>
                        <a:t>Chunking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2449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414141"/>
                          </a:solidFill>
                        </a:rPr>
                        <a:t>4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414141"/>
                          </a:solidFill>
                        </a:rPr>
                        <a:t>Isolation/Pride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414141"/>
                          </a:solidFill>
                        </a:rPr>
                        <a:t>Participation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7305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414141"/>
                          </a:solidFill>
                        </a:rPr>
                        <a:t>5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414141"/>
                          </a:solidFill>
                        </a:rPr>
                        <a:t>Costs, Rewards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414141"/>
                          </a:solidFill>
                        </a:rPr>
                        <a:t>Exec. Control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2449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414141"/>
                          </a:solidFill>
                        </a:rPr>
                        <a:t>6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414141"/>
                          </a:solidFill>
                        </a:rPr>
                        <a:t>Resource Scarcity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414141"/>
                          </a:solidFill>
                        </a:rPr>
                        <a:t>Create/Find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defTabSz="830862"/>
          </a:lstStyle>
          <a:p>
            <a:fld id="{86CB4B4D-7CA3-9044-876B-883B54F8677D}" type="slidenum">
              <a:t>71</a:t>
            </a:fld>
            <a:endParaRPr/>
          </a:p>
        </p:txBody>
      </p:sp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Emergentist Accou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Emergentist Account</a:t>
            </a:r>
          </a:p>
        </p:txBody>
      </p:sp>
      <p:sp>
        <p:nvSpPr>
          <p:cNvPr id="611" name="Complex systems (like language) involv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Complex systems (like language) involve</a:t>
            </a:r>
          </a:p>
          <a:p>
            <a:pPr lvl="1"/>
            <a:r>
              <a:rPr dirty="0"/>
              <a:t>Competition and Selection</a:t>
            </a:r>
            <a:r>
              <a:rPr lang="en-US" dirty="0"/>
              <a:t>  (Darwin)</a:t>
            </a:r>
            <a:endParaRPr dirty="0"/>
          </a:p>
          <a:p>
            <a:pPr lvl="1"/>
            <a:r>
              <a:rPr dirty="0"/>
              <a:t>Levels of Structure</a:t>
            </a:r>
            <a:r>
              <a:rPr lang="en-US" dirty="0"/>
              <a:t>	(Linguistics and Simon)</a:t>
            </a:r>
            <a:endParaRPr dirty="0"/>
          </a:p>
          <a:p>
            <a:pPr lvl="1"/>
            <a:r>
              <a:rPr dirty="0"/>
              <a:t>Time/Process Scales</a:t>
            </a:r>
            <a:r>
              <a:rPr lang="en-US" dirty="0"/>
              <a:t>  (</a:t>
            </a:r>
            <a:r>
              <a:rPr lang="en-US" dirty="0" err="1"/>
              <a:t>MacWhinney</a:t>
            </a:r>
            <a:r>
              <a:rPr lang="en-US" dirty="0"/>
              <a:t>)</a:t>
            </a:r>
            <a:endParaRPr dirty="0"/>
          </a:p>
          <a:p>
            <a:r>
              <a:rPr lang="en-US" dirty="0"/>
              <a:t>The </a:t>
            </a:r>
            <a:r>
              <a:rPr dirty="0"/>
              <a:t>constraints operative across these dimensions shape the patterns of language learning across ages, languages, and learner types</a:t>
            </a:r>
          </a:p>
        </p:txBody>
      </p:sp>
      <p:sp>
        <p:nvSpPr>
          <p:cNvPr id="6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72</a:t>
            </a:fld>
            <a:endParaRPr/>
          </a:p>
        </p:txBody>
      </p:sp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In Conclusion"/>
          <p:cNvSpPr txBox="1">
            <a:spLocks noGrp="1"/>
          </p:cNvSpPr>
          <p:nvPr>
            <p:ph type="title"/>
          </p:nvPr>
        </p:nvSpPr>
        <p:spPr>
          <a:xfrm>
            <a:off x="508000" y="876300"/>
            <a:ext cx="11988800" cy="1219200"/>
          </a:xfrm>
          <a:prstGeom prst="rect">
            <a:avLst/>
          </a:prstGeom>
        </p:spPr>
        <p:txBody>
          <a:bodyPr/>
          <a:lstStyle/>
          <a:p>
            <a:r>
              <a:t>In Conclusion</a:t>
            </a:r>
          </a:p>
        </p:txBody>
      </p:sp>
      <p:sp>
        <p:nvSpPr>
          <p:cNvPr id="615" name="Together, the risks explain age-related effects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Together, the risks explain age-related effects.</a:t>
            </a:r>
          </a:p>
          <a:p>
            <a:r>
              <a:rPr dirty="0"/>
              <a:t>Language learning is not easy</a:t>
            </a:r>
            <a:r>
              <a:rPr lang="en-US" dirty="0"/>
              <a:t>,</a:t>
            </a:r>
            <a:r>
              <a:rPr dirty="0"/>
              <a:t> and life has many other demands</a:t>
            </a:r>
            <a:r>
              <a:rPr lang="en-US" dirty="0"/>
              <a:t>.</a:t>
            </a:r>
            <a:endParaRPr dirty="0"/>
          </a:p>
          <a:p>
            <a:r>
              <a:rPr dirty="0"/>
              <a:t>None of the risks are biological, except for old age</a:t>
            </a:r>
            <a:r>
              <a:rPr lang="en-US" dirty="0"/>
              <a:t>.</a:t>
            </a:r>
            <a:endParaRPr dirty="0"/>
          </a:p>
          <a:p>
            <a:r>
              <a:rPr dirty="0"/>
              <a:t>Even sensory entrenchment can be reversed</a:t>
            </a:r>
            <a:r>
              <a:rPr lang="en-US" dirty="0"/>
              <a:t>.</a:t>
            </a:r>
            <a:endParaRPr dirty="0"/>
          </a:p>
          <a:p>
            <a:r>
              <a:rPr lang="en-US" dirty="0"/>
              <a:t>The </a:t>
            </a:r>
            <a:r>
              <a:rPr dirty="0"/>
              <a:t>Emergentist account should replace the CPH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6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73</a:t>
            </a:fld>
            <a:endParaRPr/>
          </a:p>
        </p:txBody>
      </p:sp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Thanks to all my colleagues"/>
          <p:cNvSpPr txBox="1">
            <a:spLocks noGrp="1"/>
          </p:cNvSpPr>
          <p:nvPr>
            <p:ph type="title"/>
          </p:nvPr>
        </p:nvSpPr>
        <p:spPr>
          <a:xfrm>
            <a:off x="508000" y="793750"/>
            <a:ext cx="11988800" cy="1219200"/>
          </a:xfrm>
          <a:prstGeom prst="rect">
            <a:avLst/>
          </a:prstGeom>
        </p:spPr>
        <p:txBody>
          <a:bodyPr/>
          <a:lstStyle/>
          <a:p>
            <a:r>
              <a:rPr u="sng" dirty="0">
                <a:hlinkClick r:id="rId2"/>
              </a:rPr>
              <a:t>Thanks to all my collea</a:t>
            </a:r>
            <a:r>
              <a:rPr lang="en-US" u="sng" dirty="0">
                <a:hlinkClick r:id="rId2"/>
              </a:rPr>
              <a:t>gues</a:t>
            </a:r>
            <a:endParaRPr dirty="0"/>
          </a:p>
        </p:txBody>
      </p:sp>
      <p:sp>
        <p:nvSpPr>
          <p:cNvPr id="6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74</a:t>
            </a:fld>
            <a:endParaRPr/>
          </a:p>
        </p:txBody>
      </p:sp>
      <p:pic>
        <p:nvPicPr>
          <p:cNvPr id="630" name="Group.jpg" descr="Grou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2171700"/>
            <a:ext cx="11585936" cy="92700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Rectangle"/>
          <p:cNvSpPr/>
          <p:nvPr/>
        </p:nvSpPr>
        <p:spPr>
          <a:xfrm>
            <a:off x="0" y="0"/>
            <a:ext cx="13004800" cy="9753600"/>
          </a:xfrm>
          <a:prstGeom prst="roundRect">
            <a:avLst>
              <a:gd name="adj" fmla="val 0"/>
            </a:avLst>
          </a:prstGeom>
          <a:solidFill>
            <a:srgbClr val="FEFDDE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619" name="2"/>
          <p:cNvSpPr txBox="1"/>
          <p:nvPr/>
        </p:nvSpPr>
        <p:spPr>
          <a:xfrm>
            <a:off x="10654905" y="8984121"/>
            <a:ext cx="346795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buClr>
                <a:srgbClr val="000000"/>
              </a:buClr>
              <a:buFont typeface="Times New Roman"/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2</a:t>
            </a:r>
          </a:p>
        </p:txBody>
      </p:sp>
      <p:sp>
        <p:nvSpPr>
          <p:cNvPr id="620" name="Language Partner and SLAWeb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39687" marR="81279" defTabSz="914400">
              <a:lnSpc>
                <a:spcPct val="100000"/>
              </a:lnSpc>
              <a:spcBef>
                <a:spcPts val="0"/>
              </a:spcBef>
              <a:defRPr sz="6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Language Partner and SLAWeb</a:t>
            </a:r>
          </a:p>
        </p:txBody>
      </p:sp>
      <p:pic>
        <p:nvPicPr>
          <p:cNvPr id="621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484" y="2673208"/>
            <a:ext cx="10981832" cy="5472855"/>
          </a:xfrm>
          <a:prstGeom prst="rect">
            <a:avLst/>
          </a:prstGeom>
          <a:ln w="12700"/>
        </p:spPr>
      </p:pic>
      <p:sp>
        <p:nvSpPr>
          <p:cNvPr id="6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599" y="9258300"/>
            <a:ext cx="342901" cy="35858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defTabSz="830862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75</a:t>
            </a:fld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udden or Gradual Los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Sudden</a:t>
            </a:r>
            <a:r>
              <a:rPr lang="en-US" dirty="0"/>
              <a:t> Drop</a:t>
            </a:r>
            <a:r>
              <a:rPr dirty="0"/>
              <a:t> or Gradual Loss</a:t>
            </a:r>
            <a:r>
              <a:rPr lang="en-US" dirty="0"/>
              <a:t>?</a:t>
            </a:r>
            <a:endParaRPr dirty="0"/>
          </a:p>
        </p:txBody>
      </p:sp>
      <p:sp>
        <p:nvSpPr>
          <p:cNvPr id="197" name="Both Johnson and Newport 1989 and Hakuta et al (2003) shows a smooth gradual decline in Language Learning Attainment (LLA) across AoA.  No sharp drop at puberty.…"/>
          <p:cNvSpPr txBox="1">
            <a:spLocks noGrp="1"/>
          </p:cNvSpPr>
          <p:nvPr>
            <p:ph type="body" sz="half" idx="1"/>
          </p:nvPr>
        </p:nvSpPr>
        <p:spPr>
          <a:xfrm>
            <a:off x="794642" y="2549525"/>
            <a:ext cx="11000649" cy="297722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18211" indent="-418211" defTabSz="519937">
              <a:spcBef>
                <a:spcPts val="2100"/>
              </a:spcBef>
              <a:defRPr sz="3204"/>
            </a:pPr>
            <a:r>
              <a:rPr dirty="0"/>
              <a:t>Johnson </a:t>
            </a:r>
            <a:r>
              <a:rPr lang="en-US" dirty="0"/>
              <a:t>&amp;</a:t>
            </a:r>
            <a:r>
              <a:rPr dirty="0"/>
              <a:t> Newport </a:t>
            </a:r>
            <a:r>
              <a:rPr lang="en-US" dirty="0"/>
              <a:t>(</a:t>
            </a:r>
            <a:r>
              <a:rPr dirty="0"/>
              <a:t>1989</a:t>
            </a:r>
            <a:r>
              <a:rPr lang="en-US" dirty="0"/>
              <a:t>)</a:t>
            </a:r>
            <a:r>
              <a:rPr dirty="0"/>
              <a:t> and </a:t>
            </a:r>
            <a:r>
              <a:rPr dirty="0" err="1"/>
              <a:t>Hakuta</a:t>
            </a:r>
            <a:r>
              <a:rPr dirty="0"/>
              <a:t> et al (2003) show a smooth gradual decline in </a:t>
            </a:r>
            <a:r>
              <a:rPr lang="en-US" dirty="0"/>
              <a:t>l</a:t>
            </a:r>
            <a:r>
              <a:rPr dirty="0"/>
              <a:t>anguage </a:t>
            </a:r>
            <a:r>
              <a:rPr lang="en-US" dirty="0"/>
              <a:t>l</a:t>
            </a:r>
            <a:r>
              <a:rPr dirty="0"/>
              <a:t>earning </a:t>
            </a:r>
            <a:r>
              <a:rPr lang="en-US" dirty="0"/>
              <a:t>a</a:t>
            </a:r>
            <a:r>
              <a:rPr dirty="0"/>
              <a:t>ttainment (LLA) across </a:t>
            </a:r>
            <a:r>
              <a:rPr lang="en-US" dirty="0"/>
              <a:t>age of arrival (</a:t>
            </a:r>
            <a:r>
              <a:rPr dirty="0" err="1"/>
              <a:t>AoA</a:t>
            </a:r>
            <a:r>
              <a:rPr lang="en-US" dirty="0"/>
              <a:t>)</a:t>
            </a:r>
            <a:r>
              <a:rPr dirty="0"/>
              <a:t>.  No sharp drop at puberty</a:t>
            </a:r>
            <a:r>
              <a:rPr lang="en-US" dirty="0"/>
              <a:t>, although J&amp;N say there is a “plateau”</a:t>
            </a:r>
            <a:r>
              <a:rPr dirty="0"/>
              <a:t>.</a:t>
            </a:r>
          </a:p>
          <a:p>
            <a:pPr marL="418211" indent="-418211" defTabSz="519937">
              <a:spcBef>
                <a:spcPts val="2100"/>
              </a:spcBef>
              <a:defRPr sz="3204"/>
            </a:pPr>
            <a:r>
              <a:rPr dirty="0"/>
              <a:t>Educational level is just as important as </a:t>
            </a:r>
            <a:r>
              <a:rPr dirty="0" err="1"/>
              <a:t>AoA</a:t>
            </a:r>
            <a:r>
              <a:rPr dirty="0"/>
              <a:t>.</a:t>
            </a:r>
          </a:p>
        </p:txBody>
      </p:sp>
      <p:sp>
        <p:nvSpPr>
          <p:cNvPr id="1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81749" y="9258300"/>
            <a:ext cx="228601" cy="4064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pic>
        <p:nvPicPr>
          <p:cNvPr id="199" name="Screen Shot 2020-09-29 at 11.43.14 AM.png" descr="Screen Shot 2020-09-29 at 11.43.1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183" y="5745824"/>
            <a:ext cx="5816601" cy="3581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11974-4DB4-B96B-1E4C-DE54B5D7E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Flege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647CA0-0CE3-5BE3-3B53-A8E30B3B3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000" y="2628900"/>
            <a:ext cx="11128188" cy="1799665"/>
          </a:xfrm>
        </p:spPr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media.talkbank.org</a:t>
            </a:r>
            <a:r>
              <a:rPr lang="en-US" dirty="0"/>
              <a:t>/open/E*3/Flege.mp4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0C0646-7F3B-A7C5-4D33-68D8CE71D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158" y="4298203"/>
            <a:ext cx="3886200" cy="5016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662A4D-7614-586E-6BEC-420BFA92F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618" y="4254500"/>
            <a:ext cx="5105400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40357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4">
  <a:themeElements>
    <a:clrScheme name="New_Template4">
      <a:dk1>
        <a:srgbClr val="414141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3466</Words>
  <Application>Microsoft Macintosh PowerPoint</Application>
  <PresentationFormat>Custom</PresentationFormat>
  <Paragraphs>564</Paragraphs>
  <Slides>75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5" baseType="lpstr">
      <vt:lpstr>Avenir</vt:lpstr>
      <vt:lpstr>Bodoni SvtyTwo ITC TT-Book</vt:lpstr>
      <vt:lpstr>Calibri</vt:lpstr>
      <vt:lpstr>Gill Sans</vt:lpstr>
      <vt:lpstr>Helvetica</vt:lpstr>
      <vt:lpstr>Palatino</vt:lpstr>
      <vt:lpstr>Times New Roman</vt:lpstr>
      <vt:lpstr>Times Roman</vt:lpstr>
      <vt:lpstr>Zapf Dingbats</vt:lpstr>
      <vt:lpstr>New_Template4</vt:lpstr>
      <vt:lpstr>(Biological ?) Limits on Success in Second Language Learning</vt:lpstr>
      <vt:lpstr>Science: 125 big questions</vt:lpstr>
      <vt:lpstr>Consensus</vt:lpstr>
      <vt:lpstr>So why is this still an open question?</vt:lpstr>
      <vt:lpstr>Critical Periods</vt:lpstr>
      <vt:lpstr>Is Language an Instinct?</vt:lpstr>
      <vt:lpstr>Ten Pillars of UG</vt:lpstr>
      <vt:lpstr>Sudden Drop or Gradual Loss?</vt:lpstr>
      <vt:lpstr>Flege Data</vt:lpstr>
      <vt:lpstr>Problems</vt:lpstr>
      <vt:lpstr>Adult Success</vt:lpstr>
      <vt:lpstr>By levels</vt:lpstr>
      <vt:lpstr>Proposed mechanisms</vt:lpstr>
      <vt:lpstr>Problems with these accounts</vt:lpstr>
      <vt:lpstr>More problems</vt:lpstr>
      <vt:lpstr>More problems</vt:lpstr>
      <vt:lpstr>Entrenchment?</vt:lpstr>
      <vt:lpstr>Lexical/Category Entrenchment</vt:lpstr>
      <vt:lpstr>50, 100, 250, and 500 words</vt:lpstr>
      <vt:lpstr>English first</vt:lpstr>
      <vt:lpstr>Chinese first</vt:lpstr>
      <vt:lpstr>Auditory Entrenchment</vt:lpstr>
      <vt:lpstr>Articulatory Entrenchment</vt:lpstr>
      <vt:lpstr>CP as a  window- Werker &amp; Hensch</vt:lpstr>
      <vt:lpstr>Entrenchment through neurotransmitters</vt:lpstr>
      <vt:lpstr>Controllers</vt:lpstr>
      <vt:lpstr>Back to behavior</vt:lpstr>
      <vt:lpstr>Werker - Cascading Sensitive Periods</vt:lpstr>
      <vt:lpstr>Adoptee Attrition</vt:lpstr>
      <vt:lpstr>Emergentism as an alternative</vt:lpstr>
      <vt:lpstr>Darwinism</vt:lpstr>
      <vt:lpstr>Levels (Linguistics, Simon)</vt:lpstr>
      <vt:lpstr>Time/Process Frames</vt:lpstr>
      <vt:lpstr>Cognitive Risks and Supports</vt:lpstr>
      <vt:lpstr>Motivational Risks and Supports</vt:lpstr>
      <vt:lpstr>Children’s motivational supports</vt:lpstr>
      <vt:lpstr>A fundamental difference?</vt:lpstr>
      <vt:lpstr>Risk #1: Entrenchment</vt:lpstr>
      <vt:lpstr>Support #1: Resonance</vt:lpstr>
      <vt:lpstr>Two systems for recombination</vt:lpstr>
      <vt:lpstr>Recombination through resonance: Schichtling</vt:lpstr>
      <vt:lpstr>Neural Basis</vt:lpstr>
      <vt:lpstr>Graduated interval recall</vt:lpstr>
      <vt:lpstr>Resonance = Making Sense</vt:lpstr>
      <vt:lpstr>Timescales for Consolidation</vt:lpstr>
      <vt:lpstr>Risk #2: Transfer</vt:lpstr>
      <vt:lpstr>What transfers?</vt:lpstr>
      <vt:lpstr>English Learners of Dutch</vt:lpstr>
      <vt:lpstr>Dutch Learners of English</vt:lpstr>
      <vt:lpstr>Tokowicz &amp; MacWhinney 2005</vt:lpstr>
      <vt:lpstr>Transfer leads to Parasitism</vt:lpstr>
      <vt:lpstr>Support #2:  Decoupling</vt:lpstr>
      <vt:lpstr>Risk #3: Overanalysis</vt:lpstr>
      <vt:lpstr>Support #3: Chunking</vt:lpstr>
      <vt:lpstr>Recombination through chunking</vt:lpstr>
      <vt:lpstr>Learning to skip steps</vt:lpstr>
      <vt:lpstr>With practice</vt:lpstr>
      <vt:lpstr>Presson: Teaching with Time Pressure</vt:lpstr>
      <vt:lpstr>Risk #4: Isolation across timeframes</vt:lpstr>
      <vt:lpstr>Age Effects</vt:lpstr>
      <vt:lpstr>Lindsay’s Analysis</vt:lpstr>
      <vt:lpstr>Is 3rd Grade the Critical Period for Holding a Pencil? </vt:lpstr>
      <vt:lpstr>But what about Chopsticks? Acquired at age 56</vt:lpstr>
      <vt:lpstr>Confounded facts</vt:lpstr>
      <vt:lpstr>Support #4: Participation</vt:lpstr>
      <vt:lpstr>Risk #5: Opportunity Costs</vt:lpstr>
      <vt:lpstr>time on task, lack of time</vt:lpstr>
      <vt:lpstr>Support #5: Executive Control</vt:lpstr>
      <vt:lpstr>Risk #6: Resources</vt:lpstr>
      <vt:lpstr>Support #6: Find resources</vt:lpstr>
      <vt:lpstr>Summary</vt:lpstr>
      <vt:lpstr>Emergentist Account</vt:lpstr>
      <vt:lpstr>In Conclusion</vt:lpstr>
      <vt:lpstr>Thanks to all my colleagues</vt:lpstr>
      <vt:lpstr>Language Partner and SLAWeb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Biological (?)Limits on Success in Second Language Learning</dc:title>
  <cp:lastModifiedBy>Brian Macwhinney</cp:lastModifiedBy>
  <cp:revision>27</cp:revision>
  <dcterms:modified xsi:type="dcterms:W3CDTF">2026-05-14T03:23:59Z</dcterms:modified>
</cp:coreProperties>
</file>