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300" r:id="rId15"/>
    <p:sldId id="269" r:id="rId16"/>
    <p:sldId id="270" r:id="rId17"/>
    <p:sldId id="271" r:id="rId18"/>
    <p:sldId id="273" r:id="rId19"/>
    <p:sldId id="274" r:id="rId20"/>
    <p:sldId id="275" r:id="rId21"/>
    <p:sldId id="276" r:id="rId22"/>
    <p:sldId id="277" r:id="rId23"/>
    <p:sldId id="278" r:id="rId24"/>
    <p:sldId id="302" r:id="rId25"/>
    <p:sldId id="280" r:id="rId26"/>
    <p:sldId id="301" r:id="rId27"/>
    <p:sldId id="281" r:id="rId28"/>
    <p:sldId id="303" r:id="rId29"/>
    <p:sldId id="283" r:id="rId30"/>
    <p:sldId id="284" r:id="rId31"/>
    <p:sldId id="285" r:id="rId32"/>
    <p:sldId id="286" r:id="rId33"/>
    <p:sldId id="304" r:id="rId34"/>
    <p:sldId id="287" r:id="rId35"/>
    <p:sldId id="288" r:id="rId36"/>
    <p:sldId id="289" r:id="rId37"/>
    <p:sldId id="290" r:id="rId38"/>
    <p:sldId id="291" r:id="rId39"/>
    <p:sldId id="292" r:id="rId40"/>
    <p:sldId id="293" r:id="rId41"/>
    <p:sldId id="294" r:id="rId42"/>
    <p:sldId id="295" r:id="rId43"/>
    <p:sldId id="305" r:id="rId44"/>
    <p:sldId id="296" r:id="rId45"/>
    <p:sldId id="297" r:id="rId46"/>
    <p:sldId id="298" r:id="rId47"/>
    <p:sldId id="299" r:id="rId4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94672"/>
  </p:normalViewPr>
  <p:slideViewPr>
    <p:cSldViewPr snapToGrid="0">
      <p:cViewPr varScale="1">
        <p:scale>
          <a:sx n="94" d="100"/>
          <a:sy n="94" d="100"/>
        </p:scale>
        <p:origin x="6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31" name="Triangle"/>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2" name="Triangle"/>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3" name="Title Text"/>
          <p:cNvSpPr txBox="1">
            <a:spLocks noGrp="1"/>
          </p:cNvSpPr>
          <p:nvPr>
            <p:ph type="title"/>
          </p:nvPr>
        </p:nvSpPr>
        <p:spPr>
          <a:prstGeom prst="rect">
            <a:avLst/>
          </a:prstGeom>
        </p:spPr>
        <p:txBody>
          <a:bodyPr/>
          <a:lstStyle/>
          <a:p>
            <a:r>
              <a:t>Title Text</a:t>
            </a:r>
          </a:p>
        </p:txBody>
      </p:sp>
      <p:sp>
        <p:nvSpPr>
          <p:cNvPr id="1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42" name="Triangle"/>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3" name="Triangle"/>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4"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145"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146"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147"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prstGeom prst="rect">
            <a:avLst/>
          </a:prstGeom>
        </p:spPr>
        <p:txBody>
          <a:bodyPr>
            <a:normAutofit/>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5" name="Triangle"/>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6" name="Triangle"/>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7" name="Title Text"/>
          <p:cNvSpPr txBox="1">
            <a:spLocks noGrp="1"/>
          </p:cNvSpPr>
          <p:nvPr>
            <p:ph type="title"/>
          </p:nvPr>
        </p:nvSpPr>
        <p:spPr>
          <a:prstGeom prst="rect">
            <a:avLst/>
          </a:prstGeom>
        </p:spPr>
        <p:txBody>
          <a:bodyPr/>
          <a:lstStyle/>
          <a:p>
            <a:r>
              <a:t>Title Text</a:t>
            </a:r>
          </a:p>
        </p:txBody>
      </p:sp>
      <p:sp>
        <p:nvSpPr>
          <p:cNvPr id="158" name="Body Level One…"/>
          <p:cNvSpPr txBox="1">
            <a:spLocks noGrp="1"/>
          </p:cNvSpPr>
          <p:nvPr>
            <p:ph type="body" idx="1"/>
          </p:nvPr>
        </p:nvSpPr>
        <p:spPr>
          <a:prstGeom prst="rect">
            <a:avLst/>
          </a:prstGeom>
        </p:spPr>
        <p:txBody>
          <a:bodyPr/>
          <a:lstStyle>
            <a:lvl1pPr>
              <a:buClrTx/>
              <a:buSzPct val="100000"/>
              <a:buFontTx/>
              <a:buChar char="•"/>
            </a:lvl1pPr>
            <a:lvl2pPr>
              <a:spcBef>
                <a:spcPts val="600"/>
              </a:spcBef>
              <a:buClrTx/>
              <a:buSzPct val="80000"/>
              <a:buFontTx/>
              <a:buChar char="•"/>
              <a:defRPr sz="2800"/>
            </a:lvl2pPr>
            <a:lvl3pPr>
              <a:spcBef>
                <a:spcPts val="600"/>
              </a:spcBef>
              <a:buClrTx/>
              <a:buSzPct val="75000"/>
              <a:buFontTx/>
              <a:buChar char="•"/>
              <a:defRPr sz="2200"/>
            </a:lvl3pPr>
            <a:lvl4pPr>
              <a:spcBef>
                <a:spcPts val="600"/>
              </a:spcBef>
              <a:buClrTx/>
              <a:buSzPct val="50000"/>
              <a:buFontTx/>
              <a:buChar char="•"/>
              <a:defRPr sz="2200"/>
            </a:lvl4pPr>
            <a:lvl5pPr>
              <a:spcBef>
                <a:spcPts val="600"/>
              </a:spcBef>
              <a:buClrTx/>
              <a:buSzPct val="35000"/>
              <a:buFontTx/>
              <a:buChar char="•"/>
              <a:defRPr sz="2200"/>
            </a:lvl5p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66" name="Triangle"/>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7" name="Triangle"/>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8" name="Title Text"/>
          <p:cNvSpPr txBox="1">
            <a:spLocks noGrp="1"/>
          </p:cNvSpPr>
          <p:nvPr>
            <p:ph type="title"/>
          </p:nvPr>
        </p:nvSpPr>
        <p:spPr>
          <a:prstGeom prst="rect">
            <a:avLst/>
          </a:prstGeom>
        </p:spPr>
        <p:txBody>
          <a:bodyPr/>
          <a:lstStyle/>
          <a:p>
            <a:r>
              <a:t>Title Text</a:t>
            </a:r>
          </a:p>
        </p:txBody>
      </p:sp>
      <p:sp>
        <p:nvSpPr>
          <p:cNvPr id="16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77" name="Triangle"/>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78" name="Triangle"/>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79" name="Title Text"/>
          <p:cNvSpPr txBox="1">
            <a:spLocks noGrp="1"/>
          </p:cNvSpPr>
          <p:nvPr>
            <p:ph type="title"/>
          </p:nvPr>
        </p:nvSpPr>
        <p:spPr>
          <a:prstGeom prst="rect">
            <a:avLst/>
          </a:prstGeom>
        </p:spPr>
        <p:txBody>
          <a:bodyPr/>
          <a:lstStyle/>
          <a:p>
            <a:r>
              <a:t>Title Text</a:t>
            </a:r>
          </a:p>
        </p:txBody>
      </p:sp>
      <p:sp>
        <p:nvSpPr>
          <p:cNvPr id="18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prstGeom prst="rect">
            <a:avLst/>
          </a:prstGeom>
        </p:spPr>
        <p:txBody>
          <a:bodyPr>
            <a:normAutofit/>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asic">
    <p:bg>
      <p:bgPr>
        <a:solidFill>
          <a:srgbClr val="FEFDDE"/>
        </a:solidFill>
        <a:effectLst/>
      </p:bgPr>
    </p:bg>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975359" y="108373"/>
            <a:ext cx="11054082" cy="1914596"/>
          </a:xfrm>
          <a:prstGeom prst="rect">
            <a:avLst/>
          </a:prstGeom>
        </p:spPr>
        <p:txBody>
          <a:bodyPr lIns="72248" tIns="72248" rIns="72248" bIns="72248">
            <a:noAutofit/>
          </a:bodyPr>
          <a:lstStyle>
            <a:lvl1pPr marL="57799" marR="57799" defTabSz="1300480">
              <a:lnSpc>
                <a:spcPct val="100000"/>
              </a:lnSpc>
              <a:spcBef>
                <a:spcPts val="0"/>
              </a:spcBef>
              <a:defRPr sz="6200">
                <a:solidFill>
                  <a:srgbClr val="000000"/>
                </a:solidFill>
                <a:uFill>
                  <a:solidFill>
                    <a:srgbClr val="000000"/>
                  </a:solidFill>
                </a:uFill>
                <a:latin typeface="Times New Roman"/>
                <a:ea typeface="Times New Roman"/>
                <a:cs typeface="Times New Roman"/>
                <a:sym typeface="Times New Roman"/>
              </a:defRPr>
            </a:lvl1pPr>
          </a:lstStyle>
          <a:p>
            <a:r>
              <a:t>Title Text</a:t>
            </a:r>
          </a:p>
        </p:txBody>
      </p:sp>
      <p:sp>
        <p:nvSpPr>
          <p:cNvPr id="189" name="Body Level One…"/>
          <p:cNvSpPr txBox="1">
            <a:spLocks noGrp="1"/>
          </p:cNvSpPr>
          <p:nvPr>
            <p:ph type="body" idx="1"/>
          </p:nvPr>
        </p:nvSpPr>
        <p:spPr>
          <a:xfrm>
            <a:off x="975359" y="2077155"/>
            <a:ext cx="11054082" cy="6881708"/>
          </a:xfrm>
          <a:prstGeom prst="rect">
            <a:avLst/>
          </a:prstGeom>
        </p:spPr>
        <p:txBody>
          <a:bodyPr lIns="72248" tIns="72248" rIns="72248" bIns="72248" anchor="t">
            <a:noAutofit/>
          </a:bodyPr>
          <a:lstStyle>
            <a:lvl1pPr marL="512127" marR="57799" indent="-471487" defTabSz="1300480">
              <a:spcBef>
                <a:spcPts val="1000"/>
              </a:spcBef>
              <a:buClr>
                <a:srgbClr val="000000"/>
              </a:buClr>
              <a:buSzPct val="75000"/>
              <a:buFont typeface="Times Roman"/>
              <a:buChar char="•"/>
              <a:defRPr sz="4400">
                <a:solidFill>
                  <a:srgbClr val="000000"/>
                </a:solidFill>
                <a:uFill>
                  <a:solidFill>
                    <a:srgbClr val="000000"/>
                  </a:solidFill>
                </a:uFill>
                <a:latin typeface="Times New Roman"/>
                <a:ea typeface="Times New Roman"/>
                <a:cs typeface="Times New Roman"/>
                <a:sym typeface="Times New Roman"/>
              </a:defRPr>
            </a:lvl1pPr>
            <a:lvl2pPr marL="885643" marR="57799" indent="-387803" defTabSz="1300480">
              <a:spcBef>
                <a:spcPts val="900"/>
              </a:spcBef>
              <a:buClr>
                <a:srgbClr val="CCAD5C"/>
              </a:buClr>
              <a:buSzPct val="104999"/>
              <a:buFont typeface="Times New Roman"/>
              <a:buChar char="•"/>
              <a:defRPr sz="3800">
                <a:solidFill>
                  <a:srgbClr val="000000"/>
                </a:solidFill>
                <a:uFill>
                  <a:solidFill>
                    <a:srgbClr val="000000"/>
                  </a:solidFill>
                </a:uFill>
                <a:latin typeface="Times New Roman"/>
                <a:ea typeface="Times New Roman"/>
                <a:cs typeface="Times New Roman"/>
                <a:sym typeface="Times New Roman"/>
              </a:defRPr>
            </a:lvl2pPr>
            <a:lvl3pPr marL="1278889" marR="57799" indent="-323850" defTabSz="1300480">
              <a:spcBef>
                <a:spcPts val="700"/>
              </a:spcBef>
              <a:buClr>
                <a:srgbClr val="797BAA"/>
              </a:buClr>
              <a:buSzPct val="104999"/>
              <a:buFont typeface="Times New Roman"/>
              <a:buChar char="•"/>
              <a:defRPr sz="3400">
                <a:solidFill>
                  <a:srgbClr val="000000"/>
                </a:solidFill>
                <a:uFill>
                  <a:solidFill>
                    <a:srgbClr val="000000"/>
                  </a:solidFill>
                </a:uFill>
                <a:latin typeface="Times New Roman"/>
                <a:ea typeface="Times New Roman"/>
                <a:cs typeface="Times New Roman"/>
                <a:sym typeface="Times New Roman"/>
              </a:defRPr>
            </a:lvl3pPr>
            <a:lvl4pPr marL="1732279" marR="57799" indent="-320039" defTabSz="1300480">
              <a:spcBef>
                <a:spcPts val="600"/>
              </a:spcBef>
              <a:buClr>
                <a:srgbClr val="007879"/>
              </a:buClr>
              <a:buSzPct val="104999"/>
              <a:buFont typeface="Times New Roman"/>
              <a:buChar char="•"/>
              <a:defRPr sz="2800">
                <a:solidFill>
                  <a:srgbClr val="000000"/>
                </a:solidFill>
                <a:uFill>
                  <a:solidFill>
                    <a:srgbClr val="000000"/>
                  </a:solidFill>
                </a:uFill>
                <a:latin typeface="Times New Roman"/>
                <a:ea typeface="Times New Roman"/>
                <a:cs typeface="Times New Roman"/>
                <a:sym typeface="Times New Roman"/>
              </a:defRPr>
            </a:lvl4pPr>
            <a:lvl5pPr marL="2189479" marR="57799" indent="-320039" defTabSz="1300480">
              <a:spcBef>
                <a:spcPts val="600"/>
              </a:spcBef>
              <a:buClrTx/>
              <a:buSzPct val="104999"/>
              <a:buFontTx/>
              <a:buChar char="•"/>
              <a:defRPr sz="2800">
                <a:solidFill>
                  <a:srgbClr val="000000"/>
                </a:solidFill>
                <a:uFill>
                  <a:solidFill>
                    <a:srgbClr val="000000"/>
                  </a:solidFill>
                </a:u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10626372" y="9193671"/>
            <a:ext cx="385799" cy="401488"/>
          </a:xfrm>
          <a:prstGeom prst="rect">
            <a:avLst/>
          </a:prstGeom>
        </p:spPr>
        <p:txBody>
          <a:bodyPr lIns="72248" tIns="72248" rIns="72248" bIns="72248"/>
          <a:lstStyle>
            <a:lvl1pPr defTabSz="830862">
              <a:defRPr>
                <a:solidFill>
                  <a:srgbClr val="000000"/>
                </a:solidFill>
                <a:uFill>
                  <a:solidFill>
                    <a:srgbClr val="9597BB"/>
                  </a:solidFill>
                </a:u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22"/>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
        <p:nvSpPr>
          <p:cNvPr id="6"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psyling.talkbank.org/guides/CM.html"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om the Competition Model to Emergentism"/>
          <p:cNvSpPr txBox="1">
            <a:spLocks noGrp="1"/>
          </p:cNvSpPr>
          <p:nvPr>
            <p:ph type="ctrTitle"/>
          </p:nvPr>
        </p:nvSpPr>
        <p:spPr>
          <a:prstGeom prst="rect">
            <a:avLst/>
          </a:prstGeom>
        </p:spPr>
        <p:txBody>
          <a:bodyPr/>
          <a:lstStyle>
            <a:lvl1pPr defTabSz="543305">
              <a:spcBef>
                <a:spcPts val="1400"/>
              </a:spcBef>
              <a:defRPr sz="6510"/>
            </a:lvl1pPr>
          </a:lstStyle>
          <a:p>
            <a:r>
              <a:t>From the Competition Model to Emergentism</a:t>
            </a:r>
          </a:p>
        </p:txBody>
      </p:sp>
      <p:sp>
        <p:nvSpPr>
          <p:cNvPr id="200" name="Brian MacWhinney…"/>
          <p:cNvSpPr txBox="1">
            <a:spLocks noGrp="1"/>
          </p:cNvSpPr>
          <p:nvPr>
            <p:ph type="subTitle" sz="quarter" idx="1"/>
          </p:nvPr>
        </p:nvSpPr>
        <p:spPr>
          <a:prstGeom prst="rect">
            <a:avLst/>
          </a:prstGeom>
        </p:spPr>
        <p:txBody>
          <a:bodyPr/>
          <a:lstStyle/>
          <a:p>
            <a:r>
              <a:t>Brian MacWhinney</a:t>
            </a:r>
          </a:p>
          <a:p>
            <a:r>
              <a:t>CMU - Psychology</a:t>
            </a:r>
          </a:p>
        </p:txBody>
      </p:sp>
      <p:sp>
        <p:nvSpPr>
          <p:cNvPr id="201"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trength measured in experiments"/>
          <p:cNvSpPr txBox="1">
            <a:spLocks noGrp="1"/>
          </p:cNvSpPr>
          <p:nvPr>
            <p:ph type="title"/>
          </p:nvPr>
        </p:nvSpPr>
        <p:spPr>
          <a:prstGeom prst="rect">
            <a:avLst/>
          </a:prstGeom>
        </p:spPr>
        <p:txBody>
          <a:bodyPr/>
          <a:lstStyle>
            <a:lvl1pPr marL="71437" marR="30479" defTabSz="1300480"/>
          </a:lstStyle>
          <a:p>
            <a:r>
              <a:t>Strength measured in experiments</a:t>
            </a:r>
          </a:p>
        </p:txBody>
      </p:sp>
      <p:pic>
        <p:nvPicPr>
          <p:cNvPr id="290" name="image.png" descr="image.png"/>
          <p:cNvPicPr>
            <a:picLocks/>
          </p:cNvPicPr>
          <p:nvPr/>
        </p:nvPicPr>
        <p:blipFill>
          <a:blip r:embed="rId2"/>
          <a:stretch>
            <a:fillRect/>
          </a:stretch>
        </p:blipFill>
        <p:spPr>
          <a:xfrm>
            <a:off x="5797973" y="3251200"/>
            <a:ext cx="6592712" cy="5689600"/>
          </a:xfrm>
          <a:prstGeom prst="rect">
            <a:avLst/>
          </a:prstGeom>
          <a:ln w="12700">
            <a:miter lim="400000"/>
          </a:ln>
        </p:spPr>
      </p:pic>
      <p:pic>
        <p:nvPicPr>
          <p:cNvPr id="291" name="image.png" descr="image.png"/>
          <p:cNvPicPr>
            <a:picLocks/>
          </p:cNvPicPr>
          <p:nvPr/>
        </p:nvPicPr>
        <p:blipFill>
          <a:blip r:embed="rId3"/>
          <a:stretch>
            <a:fillRect/>
          </a:stretch>
        </p:blipFill>
        <p:spPr>
          <a:xfrm>
            <a:off x="614115" y="3251200"/>
            <a:ext cx="7008144" cy="56896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mpeting Roles"/>
          <p:cNvSpPr txBox="1">
            <a:spLocks noGrp="1"/>
          </p:cNvSpPr>
          <p:nvPr>
            <p:ph type="title"/>
          </p:nvPr>
        </p:nvSpPr>
        <p:spPr>
          <a:prstGeom prst="rect">
            <a:avLst/>
          </a:prstGeom>
        </p:spPr>
        <p:txBody>
          <a:bodyPr/>
          <a:lstStyle>
            <a:lvl1pPr defTabSz="1300480"/>
          </a:lstStyle>
          <a:p>
            <a:r>
              <a:t>Competing Roles</a:t>
            </a:r>
          </a:p>
        </p:txBody>
      </p:sp>
      <p:grpSp>
        <p:nvGrpSpPr>
          <p:cNvPr id="240" name="Group"/>
          <p:cNvGrpSpPr/>
          <p:nvPr/>
        </p:nvGrpSpPr>
        <p:grpSpPr>
          <a:xfrm>
            <a:off x="2698044" y="3567288"/>
            <a:ext cx="2362765" cy="2146019"/>
            <a:chOff x="0" y="0"/>
            <a:chExt cx="2362764" cy="2146017"/>
          </a:xfrm>
        </p:grpSpPr>
        <p:sp>
          <p:nvSpPr>
            <p:cNvPr id="238" name="Oval"/>
            <p:cNvSpPr/>
            <p:nvPr/>
          </p:nvSpPr>
          <p:spPr>
            <a:xfrm>
              <a:off x="0" y="0"/>
              <a:ext cx="2185529" cy="1752036"/>
            </a:xfrm>
            <a:prstGeom prst="ellipse">
              <a:avLst/>
            </a:prstGeom>
            <a:blipFill rotWithShape="1">
              <a:blip r:embed="rId2"/>
              <a:srcRect/>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39" name="bear - agent"/>
            <p:cNvSpPr/>
            <p:nvPr/>
          </p:nvSpPr>
          <p:spPr>
            <a:xfrm>
              <a:off x="1092764" y="87601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9137" marR="39137" defTabSz="1300480">
                <a:buClr>
                  <a:srgbClr val="000000"/>
                </a:buClr>
                <a:buFont typeface="Times Roman"/>
                <a:defRPr>
                  <a:solidFill>
                    <a:srgbClr val="000000"/>
                  </a:solidFill>
                  <a:uFill>
                    <a:solidFill>
                      <a:srgbClr val="000000"/>
                    </a:solidFill>
                  </a:uFill>
                </a:defRPr>
              </a:lvl1pPr>
            </a:lstStyle>
            <a:p>
              <a:r>
                <a:t>bear - agent</a:t>
              </a:r>
            </a:p>
          </p:txBody>
        </p:sp>
      </p:grpSp>
      <p:grpSp>
        <p:nvGrpSpPr>
          <p:cNvPr id="243" name="Group"/>
          <p:cNvGrpSpPr/>
          <p:nvPr/>
        </p:nvGrpSpPr>
        <p:grpSpPr>
          <a:xfrm>
            <a:off x="8660835" y="3567288"/>
            <a:ext cx="2358250" cy="2200206"/>
            <a:chOff x="0" y="0"/>
            <a:chExt cx="2358248" cy="2200204"/>
          </a:xfrm>
        </p:grpSpPr>
        <p:sp>
          <p:nvSpPr>
            <p:cNvPr id="241" name="Oval"/>
            <p:cNvSpPr/>
            <p:nvPr/>
          </p:nvSpPr>
          <p:spPr>
            <a:xfrm>
              <a:off x="0" y="0"/>
              <a:ext cx="2176498" cy="1860409"/>
            </a:xfrm>
            <a:prstGeom prst="ellipse">
              <a:avLst/>
            </a:prstGeom>
            <a:blipFill rotWithShape="1">
              <a:blip r:embed="rId2"/>
              <a:srcRect/>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42" name="tiger - agent"/>
            <p:cNvSpPr/>
            <p:nvPr/>
          </p:nvSpPr>
          <p:spPr>
            <a:xfrm>
              <a:off x="1088248" y="93020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9137" marR="39137" defTabSz="1300480">
                <a:buClr>
                  <a:srgbClr val="000000"/>
                </a:buClr>
                <a:buFont typeface="Times Roman"/>
                <a:defRPr>
                  <a:solidFill>
                    <a:srgbClr val="000000"/>
                  </a:solidFill>
                  <a:uFill>
                    <a:solidFill>
                      <a:srgbClr val="000000"/>
                    </a:solidFill>
                  </a:uFill>
                </a:defRPr>
              </a:lvl1pPr>
            </a:lstStyle>
            <a:p>
              <a:r>
                <a:t>tiger - agent</a:t>
              </a:r>
            </a:p>
          </p:txBody>
        </p:sp>
      </p:grpSp>
      <p:sp>
        <p:nvSpPr>
          <p:cNvPr id="244" name="Line"/>
          <p:cNvSpPr/>
          <p:nvPr/>
        </p:nvSpPr>
        <p:spPr>
          <a:xfrm>
            <a:off x="4985173" y="4443306"/>
            <a:ext cx="3574063" cy="2259"/>
          </a:xfrm>
          <a:prstGeom prst="line">
            <a:avLst/>
          </a:prstGeom>
          <a:ln w="25400">
            <a:solidFill>
              <a:srgbClr val="414141"/>
            </a:solidFill>
            <a:miter lim="400000"/>
            <a:headEnd type="triangle"/>
            <a:tailEnd type="triangle"/>
          </a:ln>
        </p:spPr>
        <p:txBody>
          <a:bodyPr lIns="50800" tIns="50800" rIns="50800" bIns="50800" anchor="ctr"/>
          <a:lstStyle/>
          <a:p>
            <a:pPr>
              <a:defRPr sz="3200"/>
            </a:pPr>
            <a:endParaRPr/>
          </a:p>
        </p:txBody>
      </p:sp>
      <p:sp>
        <p:nvSpPr>
          <p:cNvPr id="245" name="competition"/>
          <p:cNvSpPr txBox="1"/>
          <p:nvPr/>
        </p:nvSpPr>
        <p:spPr>
          <a:xfrm>
            <a:off x="5371076" y="3456516"/>
            <a:ext cx="2289741"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9688" marR="39688" defTabSz="1300480">
              <a:buClr>
                <a:srgbClr val="000000"/>
              </a:buClr>
              <a:buFont typeface="Times Roman"/>
              <a:defRPr>
                <a:solidFill>
                  <a:srgbClr val="000000"/>
                </a:solidFill>
                <a:uFill>
                  <a:solidFill>
                    <a:srgbClr val="000000"/>
                  </a:solidFill>
                </a:uFill>
              </a:defRPr>
            </a:lvl1pPr>
          </a:lstStyle>
          <a:p>
            <a:r>
              <a:t>competition</a:t>
            </a:r>
          </a:p>
        </p:txBody>
      </p:sp>
      <p:grpSp>
        <p:nvGrpSpPr>
          <p:cNvPr id="248" name="Group"/>
          <p:cNvGrpSpPr/>
          <p:nvPr/>
        </p:nvGrpSpPr>
        <p:grpSpPr>
          <a:xfrm>
            <a:off x="2709333" y="6159217"/>
            <a:ext cx="2362765" cy="2146019"/>
            <a:chOff x="0" y="0"/>
            <a:chExt cx="2362764" cy="2146017"/>
          </a:xfrm>
        </p:grpSpPr>
        <p:sp>
          <p:nvSpPr>
            <p:cNvPr id="246" name="Oval"/>
            <p:cNvSpPr/>
            <p:nvPr/>
          </p:nvSpPr>
          <p:spPr>
            <a:xfrm>
              <a:off x="0" y="0"/>
              <a:ext cx="2185529" cy="1752036"/>
            </a:xfrm>
            <a:prstGeom prst="ellipse">
              <a:avLst/>
            </a:prstGeom>
            <a:blipFill rotWithShape="1">
              <a:blip r:embed="rId2"/>
              <a:srcRect/>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47" name="bear - patient"/>
            <p:cNvSpPr/>
            <p:nvPr/>
          </p:nvSpPr>
          <p:spPr>
            <a:xfrm>
              <a:off x="1092764" y="87601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9137" marR="39137" defTabSz="1300480">
                <a:buClr>
                  <a:srgbClr val="000000"/>
                </a:buClr>
                <a:buFont typeface="Times Roman"/>
                <a:defRPr>
                  <a:solidFill>
                    <a:srgbClr val="000000"/>
                  </a:solidFill>
                  <a:uFill>
                    <a:solidFill>
                      <a:srgbClr val="000000"/>
                    </a:solidFill>
                  </a:uFill>
                </a:defRPr>
              </a:lvl1pPr>
            </a:lstStyle>
            <a:p>
              <a:r>
                <a:t>bear - patient</a:t>
              </a:r>
            </a:p>
          </p:txBody>
        </p:sp>
      </p:grpSp>
      <p:grpSp>
        <p:nvGrpSpPr>
          <p:cNvPr id="251" name="Group"/>
          <p:cNvGrpSpPr/>
          <p:nvPr/>
        </p:nvGrpSpPr>
        <p:grpSpPr>
          <a:xfrm>
            <a:off x="8672124" y="6159217"/>
            <a:ext cx="2406793" cy="2200206"/>
            <a:chOff x="0" y="0"/>
            <a:chExt cx="2406791" cy="2200204"/>
          </a:xfrm>
        </p:grpSpPr>
        <p:sp>
          <p:nvSpPr>
            <p:cNvPr id="249" name="Oval"/>
            <p:cNvSpPr/>
            <p:nvPr/>
          </p:nvSpPr>
          <p:spPr>
            <a:xfrm>
              <a:off x="0" y="0"/>
              <a:ext cx="2273583" cy="1860409"/>
            </a:xfrm>
            <a:prstGeom prst="ellipse">
              <a:avLst/>
            </a:prstGeom>
            <a:blipFill rotWithShape="1">
              <a:blip r:embed="rId2"/>
              <a:srcRect/>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50" name="tiger - patient"/>
            <p:cNvSpPr/>
            <p:nvPr/>
          </p:nvSpPr>
          <p:spPr>
            <a:xfrm>
              <a:off x="1136791" y="93020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9137" marR="39137" defTabSz="1300480">
                <a:buClr>
                  <a:srgbClr val="000000"/>
                </a:buClr>
                <a:buFont typeface="Times Roman"/>
                <a:defRPr>
                  <a:solidFill>
                    <a:srgbClr val="000000"/>
                  </a:solidFill>
                  <a:uFill>
                    <a:solidFill>
                      <a:srgbClr val="000000"/>
                    </a:solidFill>
                  </a:uFill>
                </a:defRPr>
              </a:lvl1pPr>
            </a:lstStyle>
            <a:p>
              <a:r>
                <a:t>tiger - patient</a:t>
              </a:r>
            </a:p>
          </p:txBody>
        </p:sp>
      </p:grpSp>
      <p:sp>
        <p:nvSpPr>
          <p:cNvPr id="252" name="Line"/>
          <p:cNvSpPr/>
          <p:nvPr/>
        </p:nvSpPr>
        <p:spPr>
          <a:xfrm>
            <a:off x="4996462" y="7035235"/>
            <a:ext cx="3574063" cy="2259"/>
          </a:xfrm>
          <a:prstGeom prst="line">
            <a:avLst/>
          </a:prstGeom>
          <a:ln w="25400">
            <a:solidFill>
              <a:srgbClr val="414141"/>
            </a:solidFill>
            <a:miter lim="400000"/>
            <a:headEnd type="triangle"/>
            <a:tailEnd type="triangle"/>
          </a:ln>
        </p:spPr>
        <p:txBody>
          <a:bodyPr lIns="50800" tIns="50800" rIns="50800" bIns="50800" anchor="ctr"/>
          <a:lstStyle/>
          <a:p>
            <a:pPr>
              <a:defRPr sz="3200"/>
            </a:pPr>
            <a:endParaRPr/>
          </a:p>
        </p:txBody>
      </p:sp>
      <p:sp>
        <p:nvSpPr>
          <p:cNvPr id="253" name="competition"/>
          <p:cNvSpPr txBox="1"/>
          <p:nvPr/>
        </p:nvSpPr>
        <p:spPr>
          <a:xfrm>
            <a:off x="5382365" y="6057476"/>
            <a:ext cx="2289741"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9688" marR="39688" defTabSz="1300480">
              <a:buClr>
                <a:srgbClr val="000000"/>
              </a:buClr>
              <a:buFont typeface="Times Roman"/>
              <a:defRPr>
                <a:solidFill>
                  <a:srgbClr val="000000"/>
                </a:solidFill>
                <a:uFill>
                  <a:solidFill>
                    <a:srgbClr val="000000"/>
                  </a:solidFill>
                </a:uFill>
              </a:defRPr>
            </a:lvl1pPr>
          </a:lstStyle>
          <a:p>
            <a:r>
              <a:t>competition</a:t>
            </a:r>
          </a:p>
        </p:txBody>
      </p:sp>
      <p:sp>
        <p:nvSpPr>
          <p:cNvPr id="254" name="Line"/>
          <p:cNvSpPr/>
          <p:nvPr/>
        </p:nvSpPr>
        <p:spPr>
          <a:xfrm>
            <a:off x="3793066" y="5310293"/>
            <a:ext cx="2259" cy="866987"/>
          </a:xfrm>
          <a:prstGeom prst="line">
            <a:avLst/>
          </a:prstGeom>
          <a:ln w="25400">
            <a:solidFill>
              <a:srgbClr val="414141"/>
            </a:solidFill>
            <a:miter lim="400000"/>
            <a:headEnd type="triangle"/>
            <a:tailEnd type="triangle"/>
          </a:ln>
        </p:spPr>
        <p:txBody>
          <a:bodyPr lIns="50800" tIns="50800" rIns="50800" bIns="50800" anchor="ctr"/>
          <a:lstStyle/>
          <a:p>
            <a:pPr>
              <a:defRPr sz="3200"/>
            </a:pPr>
            <a:endParaRPr/>
          </a:p>
        </p:txBody>
      </p:sp>
      <p:sp>
        <p:nvSpPr>
          <p:cNvPr id="255" name="Line"/>
          <p:cNvSpPr/>
          <p:nvPr/>
        </p:nvSpPr>
        <p:spPr>
          <a:xfrm>
            <a:off x="9753600" y="5418666"/>
            <a:ext cx="2258" cy="758614"/>
          </a:xfrm>
          <a:prstGeom prst="line">
            <a:avLst/>
          </a:prstGeom>
          <a:ln w="25400">
            <a:solidFill>
              <a:srgbClr val="414141"/>
            </a:solidFill>
            <a:miter lim="400000"/>
            <a:headEnd type="triangle"/>
            <a:tailEnd type="triangle"/>
          </a:ln>
        </p:spPr>
        <p:txBody>
          <a:bodyPr lIns="50800" tIns="50800" rIns="50800" bIns="50800" anchor="ctr"/>
          <a:lstStyle/>
          <a:p>
            <a:pPr>
              <a:defRPr sz="3200"/>
            </a:pPr>
            <a:endParaRPr/>
          </a:p>
        </p:txBody>
      </p:sp>
      <p:sp>
        <p:nvSpPr>
          <p:cNvPr id="256" name="competition"/>
          <p:cNvSpPr txBox="1"/>
          <p:nvPr/>
        </p:nvSpPr>
        <p:spPr>
          <a:xfrm>
            <a:off x="1604708" y="5384800"/>
            <a:ext cx="2043982"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9688" marR="39688" defTabSz="1300480">
              <a:buClr>
                <a:srgbClr val="000000"/>
              </a:buClr>
              <a:buFont typeface="Times Roman"/>
              <a:defRPr sz="2800">
                <a:solidFill>
                  <a:srgbClr val="000000"/>
                </a:solidFill>
                <a:uFill>
                  <a:solidFill>
                    <a:srgbClr val="000000"/>
                  </a:solidFill>
                </a:uFill>
              </a:defRPr>
            </a:lvl1pPr>
          </a:lstStyle>
          <a:p>
            <a:r>
              <a:t>competition</a:t>
            </a:r>
          </a:p>
        </p:txBody>
      </p:sp>
      <p:sp>
        <p:nvSpPr>
          <p:cNvPr id="257" name="competition"/>
          <p:cNvSpPr txBox="1"/>
          <p:nvPr/>
        </p:nvSpPr>
        <p:spPr>
          <a:xfrm>
            <a:off x="10205035" y="5384800"/>
            <a:ext cx="2043982"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9688" marR="39688" defTabSz="1300480">
              <a:buClr>
                <a:srgbClr val="000000"/>
              </a:buClr>
              <a:buFont typeface="Times Roman"/>
              <a:defRPr sz="2800">
                <a:solidFill>
                  <a:srgbClr val="000000"/>
                </a:solidFill>
                <a:uFill>
                  <a:solidFill>
                    <a:srgbClr val="000000"/>
                  </a:solidFill>
                </a:uFill>
              </a:defRPr>
            </a:lvl1pPr>
          </a:lstStyle>
          <a:p>
            <a:r>
              <a:t>competition</a:t>
            </a:r>
          </a:p>
        </p:txBody>
      </p:sp>
      <p:grpSp>
        <p:nvGrpSpPr>
          <p:cNvPr id="260" name="Group"/>
          <p:cNvGrpSpPr/>
          <p:nvPr/>
        </p:nvGrpSpPr>
        <p:grpSpPr>
          <a:xfrm>
            <a:off x="1408853" y="6610773"/>
            <a:ext cx="866987" cy="975361"/>
            <a:chOff x="0" y="0"/>
            <a:chExt cx="866986" cy="975360"/>
          </a:xfrm>
        </p:grpSpPr>
        <p:sp>
          <p:nvSpPr>
            <p:cNvPr id="258" name="Polygon"/>
            <p:cNvSpPr/>
            <p:nvPr/>
          </p:nvSpPr>
          <p:spPr>
            <a:xfrm>
              <a:off x="0" y="0"/>
              <a:ext cx="866987" cy="975361"/>
            </a:xfrm>
            <a:prstGeom prst="diamond">
              <a:avLst/>
            </a:prstGeom>
            <a:blipFill rotWithShape="1">
              <a:blip r:embed="rId2"/>
              <a:srcRect/>
              <a:tile tx="0" ty="0" sx="100000" sy="100000" flip="none" algn="tl"/>
            </a:blipFill>
            <a:ln w="12700" cap="flat">
              <a:solidFill>
                <a:srgbClr val="9597BB"/>
              </a:solidFill>
              <a:prstDash val="solid"/>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59" name="cues"/>
            <p:cNvSpPr txBox="1"/>
            <p:nvPr/>
          </p:nvSpPr>
          <p:spPr>
            <a:xfrm>
              <a:off x="63968" y="233680"/>
              <a:ext cx="739051"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0480" marR="30480" defTabSz="1300480">
                <a:buClr>
                  <a:srgbClr val="000000"/>
                </a:buClr>
                <a:buFont typeface="Times Roman"/>
                <a:defRPr>
                  <a:solidFill>
                    <a:srgbClr val="000000"/>
                  </a:solidFill>
                  <a:uFill>
                    <a:solidFill>
                      <a:srgbClr val="000000"/>
                    </a:solidFill>
                  </a:uFill>
                </a:defRPr>
              </a:lvl1pPr>
            </a:lstStyle>
            <a:p>
              <a:r>
                <a:t>cues</a:t>
              </a:r>
            </a:p>
          </p:txBody>
        </p:sp>
      </p:grpSp>
      <p:grpSp>
        <p:nvGrpSpPr>
          <p:cNvPr id="263" name="Group"/>
          <p:cNvGrpSpPr/>
          <p:nvPr/>
        </p:nvGrpSpPr>
        <p:grpSpPr>
          <a:xfrm>
            <a:off x="11162453" y="4009813"/>
            <a:ext cx="866988" cy="975361"/>
            <a:chOff x="0" y="0"/>
            <a:chExt cx="866986" cy="975360"/>
          </a:xfrm>
        </p:grpSpPr>
        <p:sp>
          <p:nvSpPr>
            <p:cNvPr id="261" name="Polygon"/>
            <p:cNvSpPr/>
            <p:nvPr/>
          </p:nvSpPr>
          <p:spPr>
            <a:xfrm>
              <a:off x="0" y="0"/>
              <a:ext cx="866987" cy="975361"/>
            </a:xfrm>
            <a:prstGeom prst="diamond">
              <a:avLst/>
            </a:prstGeom>
            <a:blipFill rotWithShape="1">
              <a:blip r:embed="rId2"/>
              <a:srcRect/>
              <a:tile tx="0" ty="0" sx="100000" sy="100000" flip="none" algn="tl"/>
            </a:blipFill>
            <a:ln w="12700" cap="flat">
              <a:solidFill>
                <a:srgbClr val="9597BB"/>
              </a:solidFill>
              <a:prstDash val="solid"/>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62" name="cues"/>
            <p:cNvSpPr txBox="1"/>
            <p:nvPr/>
          </p:nvSpPr>
          <p:spPr>
            <a:xfrm>
              <a:off x="63967" y="233680"/>
              <a:ext cx="739052"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0480" marR="30480" defTabSz="1300480">
                <a:buClr>
                  <a:srgbClr val="000000"/>
                </a:buClr>
                <a:buFont typeface="Times Roman"/>
                <a:defRPr>
                  <a:solidFill>
                    <a:srgbClr val="000000"/>
                  </a:solidFill>
                  <a:uFill>
                    <a:solidFill>
                      <a:srgbClr val="000000"/>
                    </a:solidFill>
                  </a:uFill>
                </a:defRPr>
              </a:lvl1pPr>
            </a:lstStyle>
            <a:p>
              <a:r>
                <a:t>cues</a:t>
              </a:r>
            </a:p>
          </p:txBody>
        </p:sp>
      </p:grpSp>
      <p:grpSp>
        <p:nvGrpSpPr>
          <p:cNvPr id="266" name="Group"/>
          <p:cNvGrpSpPr/>
          <p:nvPr/>
        </p:nvGrpSpPr>
        <p:grpSpPr>
          <a:xfrm>
            <a:off x="1517226" y="4009813"/>
            <a:ext cx="866988" cy="975361"/>
            <a:chOff x="0" y="0"/>
            <a:chExt cx="866986" cy="975360"/>
          </a:xfrm>
        </p:grpSpPr>
        <p:sp>
          <p:nvSpPr>
            <p:cNvPr id="264" name="Polygon"/>
            <p:cNvSpPr/>
            <p:nvPr/>
          </p:nvSpPr>
          <p:spPr>
            <a:xfrm>
              <a:off x="0" y="0"/>
              <a:ext cx="866987" cy="975361"/>
            </a:xfrm>
            <a:prstGeom prst="diamond">
              <a:avLst/>
            </a:prstGeom>
            <a:blipFill rotWithShape="1">
              <a:blip r:embed="rId2"/>
              <a:srcRect/>
              <a:tile tx="0" ty="0" sx="100000" sy="100000" flip="none" algn="tl"/>
            </a:blipFill>
            <a:ln w="12700" cap="flat">
              <a:solidFill>
                <a:srgbClr val="9597BB"/>
              </a:solidFill>
              <a:prstDash val="solid"/>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65" name="cues"/>
            <p:cNvSpPr txBox="1"/>
            <p:nvPr/>
          </p:nvSpPr>
          <p:spPr>
            <a:xfrm>
              <a:off x="63968" y="233680"/>
              <a:ext cx="739051"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0480" marR="30480" defTabSz="1300480">
                <a:buClr>
                  <a:srgbClr val="000000"/>
                </a:buClr>
                <a:buFont typeface="Times Roman"/>
                <a:defRPr>
                  <a:solidFill>
                    <a:srgbClr val="000000"/>
                  </a:solidFill>
                  <a:uFill>
                    <a:solidFill>
                      <a:srgbClr val="000000"/>
                    </a:solidFill>
                  </a:uFill>
                </a:defRPr>
              </a:lvl1pPr>
            </a:lstStyle>
            <a:p>
              <a:r>
                <a:t>cues</a:t>
              </a:r>
            </a:p>
          </p:txBody>
        </p:sp>
      </p:grpSp>
      <p:grpSp>
        <p:nvGrpSpPr>
          <p:cNvPr id="269" name="Group"/>
          <p:cNvGrpSpPr/>
          <p:nvPr/>
        </p:nvGrpSpPr>
        <p:grpSpPr>
          <a:xfrm>
            <a:off x="11270826" y="6502400"/>
            <a:ext cx="866988" cy="975361"/>
            <a:chOff x="0" y="0"/>
            <a:chExt cx="866986" cy="975360"/>
          </a:xfrm>
        </p:grpSpPr>
        <p:sp>
          <p:nvSpPr>
            <p:cNvPr id="267" name="Polygon"/>
            <p:cNvSpPr/>
            <p:nvPr/>
          </p:nvSpPr>
          <p:spPr>
            <a:xfrm>
              <a:off x="0" y="0"/>
              <a:ext cx="866987" cy="975361"/>
            </a:xfrm>
            <a:prstGeom prst="diamond">
              <a:avLst/>
            </a:prstGeom>
            <a:blipFill rotWithShape="1">
              <a:blip r:embed="rId2"/>
              <a:srcRect/>
              <a:tile tx="0" ty="0" sx="100000" sy="100000" flip="none" algn="tl"/>
            </a:blipFill>
            <a:ln w="12700" cap="flat">
              <a:solidFill>
                <a:srgbClr val="9597BB"/>
              </a:solidFill>
              <a:prstDash val="solid"/>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68" name="cues"/>
            <p:cNvSpPr txBox="1"/>
            <p:nvPr/>
          </p:nvSpPr>
          <p:spPr>
            <a:xfrm>
              <a:off x="63967" y="233680"/>
              <a:ext cx="739052"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30480" marR="30480" defTabSz="1300480">
                <a:buClr>
                  <a:srgbClr val="000000"/>
                </a:buClr>
                <a:buFont typeface="Times Roman"/>
                <a:defRPr>
                  <a:solidFill>
                    <a:srgbClr val="000000"/>
                  </a:solidFill>
                  <a:uFill>
                    <a:solidFill>
                      <a:srgbClr val="000000"/>
                    </a:solidFill>
                  </a:uFill>
                </a:defRPr>
              </a:lvl1pPr>
            </a:lstStyle>
            <a:p>
              <a:r>
                <a:t>cues</a:t>
              </a:r>
            </a:p>
          </p:txBody>
        </p:sp>
      </p:grpSp>
      <p:sp>
        <p:nvSpPr>
          <p:cNvPr id="270" name="The bear chases the tiger."/>
          <p:cNvSpPr txBox="1"/>
          <p:nvPr/>
        </p:nvSpPr>
        <p:spPr>
          <a:xfrm>
            <a:off x="3738879" y="2128943"/>
            <a:ext cx="5527042" cy="67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1300480">
              <a:defRPr>
                <a:solidFill>
                  <a:srgbClr val="1D1D27"/>
                </a:solidFill>
                <a:uFill>
                  <a:solidFill>
                    <a:srgbClr val="1D1D27"/>
                  </a:solidFill>
                </a:uFill>
              </a:defRPr>
            </a:lvl1pPr>
          </a:lstStyle>
          <a:p>
            <a:r>
              <a:t>The bear chases the tiger.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e Weights"/>
          <p:cNvSpPr txBox="1">
            <a:spLocks noGrp="1"/>
          </p:cNvSpPr>
          <p:nvPr>
            <p:ph type="title"/>
          </p:nvPr>
        </p:nvSpPr>
        <p:spPr>
          <a:prstGeom prst="rect">
            <a:avLst/>
          </a:prstGeom>
        </p:spPr>
        <p:txBody>
          <a:bodyPr/>
          <a:lstStyle>
            <a:lvl1pPr defTabSz="1300480"/>
          </a:lstStyle>
          <a:p>
            <a:r>
              <a:t>Cue Weights</a:t>
            </a:r>
          </a:p>
        </p:txBody>
      </p:sp>
      <p:sp>
        <p:nvSpPr>
          <p:cNvPr id="273" name="“Tigers”-as-Agent"/>
          <p:cNvSpPr txBox="1"/>
          <p:nvPr/>
        </p:nvSpPr>
        <p:spPr>
          <a:xfrm>
            <a:off x="1625599" y="3767102"/>
            <a:ext cx="3215077"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3000">
                <a:solidFill>
                  <a:srgbClr val="000000"/>
                </a:solidFill>
                <a:uFill>
                  <a:solidFill>
                    <a:srgbClr val="000000"/>
                  </a:solidFill>
                </a:uFill>
              </a:defRPr>
            </a:lvl1pPr>
          </a:lstStyle>
          <a:p>
            <a:r>
              <a:t>“Tigers”-as-Agent</a:t>
            </a:r>
          </a:p>
        </p:txBody>
      </p:sp>
      <p:sp>
        <p:nvSpPr>
          <p:cNvPr id="274" name="“Bear”-as-Agent"/>
          <p:cNvSpPr txBox="1"/>
          <p:nvPr/>
        </p:nvSpPr>
        <p:spPr>
          <a:xfrm>
            <a:off x="8669866" y="3767102"/>
            <a:ext cx="2944144"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3000">
                <a:solidFill>
                  <a:srgbClr val="000000"/>
                </a:solidFill>
                <a:uFill>
                  <a:solidFill>
                    <a:srgbClr val="000000"/>
                  </a:solidFill>
                </a:uFill>
              </a:defRPr>
            </a:lvl1pPr>
          </a:lstStyle>
          <a:p>
            <a:r>
              <a:t>“Bear”-as-Agent</a:t>
            </a:r>
          </a:p>
        </p:txBody>
      </p:sp>
      <p:sp>
        <p:nvSpPr>
          <p:cNvPr id="275" name="competes"/>
          <p:cNvSpPr txBox="1"/>
          <p:nvPr/>
        </p:nvSpPr>
        <p:spPr>
          <a:xfrm>
            <a:off x="5653475" y="3784035"/>
            <a:ext cx="1950721" cy="523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a:solidFill>
                  <a:srgbClr val="000000"/>
                </a:solidFill>
                <a:uFill>
                  <a:solidFill>
                    <a:srgbClr val="000000"/>
                  </a:solidFill>
                </a:uFill>
              </a:defRPr>
            </a:lvl1pPr>
          </a:lstStyle>
          <a:p>
            <a:r>
              <a:t>competes</a:t>
            </a:r>
          </a:p>
        </p:txBody>
      </p:sp>
      <p:sp>
        <p:nvSpPr>
          <p:cNvPr id="276" name="The bear the tigers chases."/>
          <p:cNvSpPr txBox="1"/>
          <p:nvPr/>
        </p:nvSpPr>
        <p:spPr>
          <a:xfrm>
            <a:off x="3142826" y="2750303"/>
            <a:ext cx="6845583" cy="748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4200">
                <a:solidFill>
                  <a:srgbClr val="000000"/>
                </a:solidFill>
                <a:uFill>
                  <a:solidFill>
                    <a:srgbClr val="000000"/>
                  </a:solidFill>
                </a:uFill>
              </a:defRPr>
            </a:lvl1pPr>
          </a:lstStyle>
          <a:p>
            <a:r>
              <a:rPr dirty="0"/>
              <a:t>The bear the </a:t>
            </a:r>
            <a:r>
              <a:rPr lang="en-US" dirty="0"/>
              <a:t>*</a:t>
            </a:r>
            <a:r>
              <a:rPr dirty="0"/>
              <a:t>tigers chases.</a:t>
            </a:r>
          </a:p>
        </p:txBody>
      </p:sp>
      <p:sp>
        <p:nvSpPr>
          <p:cNvPr id="277" name="preverbal position"/>
          <p:cNvSpPr txBox="1"/>
          <p:nvPr/>
        </p:nvSpPr>
        <p:spPr>
          <a:xfrm>
            <a:off x="1754293" y="6801556"/>
            <a:ext cx="3178952"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3000">
                <a:solidFill>
                  <a:srgbClr val="000000"/>
                </a:solidFill>
                <a:uFill>
                  <a:solidFill>
                    <a:srgbClr val="000000"/>
                  </a:solidFill>
                </a:uFill>
              </a:defRPr>
            </a:lvl1pPr>
          </a:lstStyle>
          <a:p>
            <a:r>
              <a:t>preverbal position</a:t>
            </a:r>
          </a:p>
        </p:txBody>
      </p:sp>
      <p:sp>
        <p:nvSpPr>
          <p:cNvPr id="278" name="Arrow"/>
          <p:cNvSpPr/>
          <p:nvPr/>
        </p:nvSpPr>
        <p:spPr>
          <a:xfrm rot="16200000">
            <a:off x="2454204" y="4806808"/>
            <a:ext cx="1697850" cy="1932659"/>
          </a:xfrm>
          <a:prstGeom prst="rightArrow">
            <a:avLst>
              <a:gd name="adj1" fmla="val 32000"/>
              <a:gd name="adj2" fmla="val 58584"/>
            </a:avLst>
          </a:prstGeom>
          <a:blipFill>
            <a:blip r:embed="rId2"/>
          </a:blipFill>
          <a:ln w="12700">
            <a:solidFill>
              <a:srgbClr val="000000"/>
            </a:solidFill>
            <a:miter lim="400000"/>
          </a:ln>
        </p:spPr>
        <p:txBody>
          <a:bodyPr lIns="50800" tIns="50800" rIns="50800" bIns="50800" anchor="ctr"/>
          <a:lstStyle/>
          <a:p>
            <a:pPr>
              <a:defRPr sz="3200">
                <a:solidFill>
                  <a:srgbClr val="FFFFFF"/>
                </a:solidFill>
                <a:effectLst>
                  <a:outerShdw blurRad="25400" dist="33948" dir="2700000" rotWithShape="0">
                    <a:srgbClr val="3B3936"/>
                  </a:outerShdw>
                </a:effectLst>
              </a:defRPr>
            </a:pPr>
            <a:endParaRPr/>
          </a:p>
        </p:txBody>
      </p:sp>
      <p:sp>
        <p:nvSpPr>
          <p:cNvPr id="279" name="SV agreement"/>
          <p:cNvSpPr txBox="1"/>
          <p:nvPr/>
        </p:nvSpPr>
        <p:spPr>
          <a:xfrm>
            <a:off x="6628835" y="6513689"/>
            <a:ext cx="252871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3000">
                <a:solidFill>
                  <a:srgbClr val="000000"/>
                </a:solidFill>
                <a:uFill>
                  <a:solidFill>
                    <a:srgbClr val="000000"/>
                  </a:solidFill>
                </a:uFill>
              </a:defRPr>
            </a:lvl1pPr>
          </a:lstStyle>
          <a:p>
            <a:r>
              <a:t>SV agreement</a:t>
            </a:r>
          </a:p>
        </p:txBody>
      </p:sp>
      <p:sp>
        <p:nvSpPr>
          <p:cNvPr id="280" name="Initial Position"/>
          <p:cNvSpPr txBox="1"/>
          <p:nvPr/>
        </p:nvSpPr>
        <p:spPr>
          <a:xfrm>
            <a:off x="9518791" y="6259689"/>
            <a:ext cx="2619023"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6512" marR="38099" defTabSz="1300480">
              <a:buClr>
                <a:srgbClr val="000000"/>
              </a:buClr>
              <a:buFont typeface="Times Roman"/>
              <a:defRPr sz="3000">
                <a:solidFill>
                  <a:srgbClr val="000000"/>
                </a:solidFill>
                <a:uFill>
                  <a:solidFill>
                    <a:srgbClr val="000000"/>
                  </a:solidFill>
                </a:uFill>
              </a:defRPr>
            </a:lvl1pPr>
          </a:lstStyle>
          <a:p>
            <a:r>
              <a:t>Initial Position</a:t>
            </a:r>
          </a:p>
        </p:txBody>
      </p:sp>
      <p:sp>
        <p:nvSpPr>
          <p:cNvPr id="281" name="Arrow"/>
          <p:cNvSpPr/>
          <p:nvPr/>
        </p:nvSpPr>
        <p:spPr>
          <a:xfrm rot="16200000">
            <a:off x="7728373" y="5391573"/>
            <a:ext cx="1535290" cy="379307"/>
          </a:xfrm>
          <a:prstGeom prst="rightArrow">
            <a:avLst>
              <a:gd name="adj1" fmla="val 32000"/>
              <a:gd name="adj2" fmla="val 238667"/>
            </a:avLst>
          </a:prstGeom>
          <a:blipFill>
            <a:blip r:embed="rId2"/>
          </a:blipFill>
          <a:ln w="12700">
            <a:solidFill>
              <a:srgbClr val="000000"/>
            </a:solidFill>
            <a:miter lim="400000"/>
          </a:ln>
        </p:spPr>
        <p:txBody>
          <a:bodyPr lIns="50800" tIns="50800" rIns="50800" bIns="50800" anchor="ctr"/>
          <a:lstStyle/>
          <a:p>
            <a:pPr>
              <a:defRPr sz="3200">
                <a:solidFill>
                  <a:srgbClr val="FFFFFF"/>
                </a:solidFill>
                <a:effectLst>
                  <a:outerShdw blurRad="25400" dist="33948" dir="2700000" rotWithShape="0">
                    <a:srgbClr val="3B3936"/>
                  </a:outerShdw>
                </a:effectLst>
              </a:defRPr>
            </a:pPr>
            <a:endParaRPr/>
          </a:p>
        </p:txBody>
      </p:sp>
      <p:sp>
        <p:nvSpPr>
          <p:cNvPr id="282" name="Arrow"/>
          <p:cNvSpPr/>
          <p:nvPr/>
        </p:nvSpPr>
        <p:spPr>
          <a:xfrm rot="16200000">
            <a:off x="9096586" y="5466079"/>
            <a:ext cx="1517228" cy="216748"/>
          </a:xfrm>
          <a:prstGeom prst="rightArrow">
            <a:avLst>
              <a:gd name="adj1" fmla="val 32000"/>
              <a:gd name="adj2" fmla="val 412526"/>
            </a:avLst>
          </a:prstGeom>
          <a:blipFill>
            <a:blip r:embed="rId2"/>
          </a:blipFill>
          <a:ln w="12700">
            <a:solidFill>
              <a:srgbClr val="000000"/>
            </a:solidFill>
            <a:miter lim="400000"/>
          </a:ln>
        </p:spPr>
        <p:txBody>
          <a:bodyPr lIns="50800" tIns="50800" rIns="50800" bIns="50800" anchor="ctr"/>
          <a:lstStyle/>
          <a:p>
            <a:pPr>
              <a:defRPr sz="3200">
                <a:solidFill>
                  <a:srgbClr val="FFFFFF"/>
                </a:solidFill>
                <a:effectLst>
                  <a:outerShdw blurRad="25400" dist="33948" dir="2700000" rotWithShape="0">
                    <a:srgbClr val="3B3936"/>
                  </a:outerShdw>
                </a:effectLst>
              </a:defRPr>
            </a:pPr>
            <a:endParaRPr/>
          </a:p>
        </p:txBody>
      </p:sp>
      <p:sp>
        <p:nvSpPr>
          <p:cNvPr id="283" name="Line"/>
          <p:cNvSpPr/>
          <p:nvPr/>
        </p:nvSpPr>
        <p:spPr>
          <a:xfrm>
            <a:off x="4876800" y="4334933"/>
            <a:ext cx="3576321" cy="108374"/>
          </a:xfrm>
          <a:prstGeom prst="leftRightArrow">
            <a:avLst>
              <a:gd name="adj1" fmla="val 0"/>
              <a:gd name="adj2" fmla="val 688467"/>
            </a:avLst>
          </a:prstGeom>
          <a:blipFill>
            <a:blip r:embed="rId2"/>
          </a:blipFill>
          <a:ln w="12700">
            <a:solidFill>
              <a:srgbClr val="000000"/>
            </a:solidFill>
            <a:miter lim="400000"/>
          </a:ln>
        </p:spPr>
        <p:txBody>
          <a:bodyPr lIns="50800" tIns="50800" rIns="50800" bIns="50800" anchor="ctr"/>
          <a:lstStyle/>
          <a:p>
            <a:pPr>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es"/>
          <p:cNvSpPr txBox="1">
            <a:spLocks noGrp="1"/>
          </p:cNvSpPr>
          <p:nvPr>
            <p:ph type="title"/>
          </p:nvPr>
        </p:nvSpPr>
        <p:spPr>
          <a:xfrm>
            <a:off x="508000" y="876300"/>
            <a:ext cx="11988800" cy="1219200"/>
          </a:xfrm>
          <a:prstGeom prst="rect">
            <a:avLst/>
          </a:prstGeom>
        </p:spPr>
        <p:txBody>
          <a:bodyPr/>
          <a:lstStyle/>
          <a:p>
            <a:r>
              <a:t>Cues</a:t>
            </a:r>
          </a:p>
        </p:txBody>
      </p:sp>
      <p:sp>
        <p:nvSpPr>
          <p:cNvPr id="286" name="Case Marking:  many forms…"/>
          <p:cNvSpPr txBox="1">
            <a:spLocks noGrp="1"/>
          </p:cNvSpPr>
          <p:nvPr>
            <p:ph type="body" idx="1"/>
          </p:nvPr>
        </p:nvSpPr>
        <p:spPr>
          <a:prstGeom prst="rect">
            <a:avLst/>
          </a:prstGeom>
        </p:spPr>
        <p:txBody>
          <a:bodyPr>
            <a:normAutofit fontScale="92500" lnSpcReduction="20000"/>
          </a:bodyPr>
          <a:lstStyle/>
          <a:p>
            <a:pPr marL="399415" indent="-399415" defTabSz="496570">
              <a:spcBef>
                <a:spcPts val="2000"/>
              </a:spcBef>
              <a:defRPr sz="3060"/>
            </a:pPr>
            <a:r>
              <a:rPr dirty="0"/>
              <a:t>Case Marking:  </a:t>
            </a:r>
            <a:r>
              <a:rPr lang="en-US" dirty="0"/>
              <a:t>many forms, many studies</a:t>
            </a:r>
            <a:endParaRPr dirty="0"/>
          </a:p>
          <a:p>
            <a:pPr marL="399415" indent="-399415" defTabSz="496570">
              <a:spcBef>
                <a:spcPts val="2000"/>
              </a:spcBef>
              <a:defRPr sz="3060"/>
            </a:pPr>
            <a:r>
              <a:rPr dirty="0"/>
              <a:t>Adjuncts:  by-clause</a:t>
            </a:r>
            <a:r>
              <a:rPr lang="en-US" dirty="0"/>
              <a:t> / MacDonald</a:t>
            </a:r>
            <a:endParaRPr dirty="0"/>
          </a:p>
          <a:p>
            <a:pPr marL="399415" indent="-399415" defTabSz="496570">
              <a:spcBef>
                <a:spcPts val="2000"/>
              </a:spcBef>
              <a:defRPr sz="3060"/>
            </a:pPr>
            <a:r>
              <a:rPr lang="en-US" dirty="0"/>
              <a:t>SV </a:t>
            </a:r>
            <a:r>
              <a:rPr dirty="0"/>
              <a:t>Agreement </a:t>
            </a:r>
            <a:r>
              <a:rPr lang="en-US" dirty="0"/>
              <a:t>– Italian/</a:t>
            </a:r>
            <a:r>
              <a:rPr lang="en-US" dirty="0" err="1"/>
              <a:t>deVescovi</a:t>
            </a:r>
            <a:endParaRPr lang="en-US" dirty="0"/>
          </a:p>
          <a:p>
            <a:pPr marL="399415" indent="-399415" defTabSz="496570">
              <a:spcBef>
                <a:spcPts val="2000"/>
              </a:spcBef>
              <a:defRPr sz="3060"/>
            </a:pPr>
            <a:r>
              <a:rPr lang="en-US" dirty="0"/>
              <a:t>VO Agreement – Hungarian/ </a:t>
            </a:r>
            <a:r>
              <a:rPr lang="en-US" dirty="0" err="1"/>
              <a:t>Pléh</a:t>
            </a:r>
            <a:endParaRPr lang="en-US" dirty="0"/>
          </a:p>
          <a:p>
            <a:pPr marL="399415" indent="-399415" defTabSz="496570">
              <a:spcBef>
                <a:spcPts val="2000"/>
              </a:spcBef>
              <a:defRPr sz="3060"/>
            </a:pPr>
            <a:r>
              <a:rPr dirty="0"/>
              <a:t>Adj-No</a:t>
            </a:r>
            <a:r>
              <a:rPr lang="en-US" dirty="0"/>
              <a:t>un Agreement – Warlpiri / </a:t>
            </a:r>
            <a:r>
              <a:rPr lang="en-US" dirty="0" err="1"/>
              <a:t>Bavin</a:t>
            </a:r>
            <a:endParaRPr dirty="0"/>
          </a:p>
          <a:p>
            <a:pPr marL="399415" indent="-399415" defTabSz="496570">
              <a:spcBef>
                <a:spcPts val="2000"/>
              </a:spcBef>
              <a:defRPr sz="3060"/>
            </a:pPr>
            <a:r>
              <a:rPr dirty="0"/>
              <a:t>Animacy, other noun features</a:t>
            </a:r>
            <a:r>
              <a:rPr lang="en-US" dirty="0"/>
              <a:t> – German/</a:t>
            </a:r>
            <a:r>
              <a:rPr lang="en-US" dirty="0" err="1"/>
              <a:t>Friederici</a:t>
            </a:r>
            <a:endParaRPr dirty="0"/>
          </a:p>
          <a:p>
            <a:pPr marL="399415" indent="-399415" defTabSz="496570">
              <a:spcBef>
                <a:spcPts val="2000"/>
              </a:spcBef>
              <a:defRPr sz="3060"/>
            </a:pPr>
            <a:r>
              <a:rPr dirty="0"/>
              <a:t>Implicit causality</a:t>
            </a:r>
            <a:r>
              <a:rPr lang="en-US" dirty="0"/>
              <a:t> – English / McDonald</a:t>
            </a:r>
            <a:endParaRPr dirty="0"/>
          </a:p>
          <a:p>
            <a:pPr marL="399415" indent="-399415" defTabSz="496570">
              <a:spcBef>
                <a:spcPts val="2000"/>
              </a:spcBef>
              <a:defRPr sz="3060"/>
            </a:pPr>
            <a:r>
              <a:rPr dirty="0"/>
              <a:t>Honorifics</a:t>
            </a:r>
            <a:r>
              <a:rPr lang="en-US" dirty="0"/>
              <a:t> – Japanese/Yoshimura</a:t>
            </a:r>
            <a:endParaRPr dirty="0"/>
          </a:p>
          <a:p>
            <a:pPr marL="399415" indent="-399415" defTabSz="496570">
              <a:spcBef>
                <a:spcPts val="2000"/>
              </a:spcBef>
              <a:defRPr sz="3060"/>
            </a:pPr>
            <a:r>
              <a:rPr dirty="0"/>
              <a:t>Stress, pauses (minor)</a:t>
            </a:r>
            <a:r>
              <a:rPr lang="en-US" dirty="0"/>
              <a:t> – Italian/Bates</a:t>
            </a:r>
          </a:p>
          <a:p>
            <a:pPr marL="399415" indent="-399415" defTabSz="496570">
              <a:spcBef>
                <a:spcPts val="2000"/>
              </a:spcBef>
              <a:defRPr sz="3060"/>
            </a:pPr>
            <a:r>
              <a:rPr lang="en-US" dirty="0"/>
              <a:t>Switch reference – Navajo / not yet</a:t>
            </a:r>
          </a:p>
        </p:txBody>
      </p:sp>
      <p:sp>
        <p:nvSpPr>
          <p:cNvPr id="2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1AD3-96C1-67CD-82CA-8D1864F45A3C}"/>
              </a:ext>
            </a:extLst>
          </p:cNvPr>
          <p:cNvSpPr>
            <a:spLocks noGrp="1"/>
          </p:cNvSpPr>
          <p:nvPr>
            <p:ph type="title"/>
          </p:nvPr>
        </p:nvSpPr>
        <p:spPr/>
        <p:txBody>
          <a:bodyPr/>
          <a:lstStyle/>
          <a:p>
            <a:r>
              <a:rPr lang="en-US" dirty="0"/>
              <a:t>Constraints</a:t>
            </a:r>
          </a:p>
        </p:txBody>
      </p:sp>
      <p:sp>
        <p:nvSpPr>
          <p:cNvPr id="3" name="Text Placeholder 2">
            <a:extLst>
              <a:ext uri="{FF2B5EF4-FFF2-40B4-BE49-F238E27FC236}">
                <a16:creationId xmlns:a16="http://schemas.microsoft.com/office/drawing/2014/main" id="{4A45CE86-A075-7FB9-3BE6-7119A9838E7D}"/>
              </a:ext>
            </a:extLst>
          </p:cNvPr>
          <p:cNvSpPr>
            <a:spLocks noGrp="1"/>
          </p:cNvSpPr>
          <p:nvPr>
            <p:ph type="body" idx="1"/>
          </p:nvPr>
        </p:nvSpPr>
        <p:spPr/>
        <p:txBody>
          <a:bodyPr/>
          <a:lstStyle/>
          <a:p>
            <a:r>
              <a:rPr lang="en-US" dirty="0"/>
              <a:t>In Comprehension:  Forms / Cues</a:t>
            </a:r>
          </a:p>
          <a:p>
            <a:r>
              <a:rPr lang="en-US" dirty="0"/>
              <a:t>In Production: Functions / Motives</a:t>
            </a:r>
          </a:p>
          <a:p>
            <a:r>
              <a:rPr lang="en-US" dirty="0"/>
              <a:t>Forms/Cues are constraints during comprehension</a:t>
            </a:r>
          </a:p>
          <a:p>
            <a:r>
              <a:rPr lang="en-US" dirty="0"/>
              <a:t>Functions/Motives are the constraints during production</a:t>
            </a:r>
          </a:p>
          <a:p>
            <a:r>
              <a:rPr lang="en-US" dirty="0"/>
              <a:t>Constraints serve to constrain choices</a:t>
            </a:r>
          </a:p>
          <a:p>
            <a:r>
              <a:rPr lang="en-US" dirty="0"/>
              <a:t>Constraints are embedded within Mechanisms</a:t>
            </a:r>
          </a:p>
        </p:txBody>
      </p:sp>
    </p:spTree>
    <p:extLst>
      <p:ext uri="{BB962C8B-B14F-4D97-AF65-F5344CB8AC3E}">
        <p14:creationId xmlns:p14="http://schemas.microsoft.com/office/powerpoint/2010/main" val="15099016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hoices in comprehension"/>
          <p:cNvSpPr txBox="1">
            <a:spLocks noGrp="1"/>
          </p:cNvSpPr>
          <p:nvPr>
            <p:ph type="title"/>
          </p:nvPr>
        </p:nvSpPr>
        <p:spPr>
          <a:xfrm>
            <a:off x="508000" y="793750"/>
            <a:ext cx="11988800" cy="1219200"/>
          </a:xfrm>
          <a:prstGeom prst="rect">
            <a:avLst/>
          </a:prstGeom>
        </p:spPr>
        <p:txBody>
          <a:bodyPr/>
          <a:lstStyle/>
          <a:p>
            <a:r>
              <a:rPr lang="en-US" dirty="0"/>
              <a:t>Sample choices</a:t>
            </a:r>
            <a:r>
              <a:rPr dirty="0"/>
              <a:t> in comprehension</a:t>
            </a:r>
          </a:p>
        </p:txBody>
      </p:sp>
      <p:sp>
        <p:nvSpPr>
          <p:cNvPr id="294" name="Role assignment:  Agent, Dative…"/>
          <p:cNvSpPr txBox="1">
            <a:spLocks noGrp="1"/>
          </p:cNvSpPr>
          <p:nvPr>
            <p:ph type="body" idx="1"/>
          </p:nvPr>
        </p:nvSpPr>
        <p:spPr>
          <a:prstGeom prst="rect">
            <a:avLst/>
          </a:prstGeom>
        </p:spPr>
        <p:txBody>
          <a:bodyPr/>
          <a:lstStyle/>
          <a:p>
            <a:r>
              <a:rPr dirty="0"/>
              <a:t>Role assignment:  Agent</a:t>
            </a:r>
            <a:r>
              <a:rPr lang="en-US" dirty="0"/>
              <a:t> vs.</a:t>
            </a:r>
            <a:r>
              <a:rPr dirty="0"/>
              <a:t> </a:t>
            </a:r>
            <a:r>
              <a:rPr lang="en-US" dirty="0"/>
              <a:t>Patient vs. Oblique</a:t>
            </a:r>
            <a:endParaRPr dirty="0"/>
          </a:p>
          <a:p>
            <a:r>
              <a:rPr dirty="0"/>
              <a:t>Coreference</a:t>
            </a:r>
            <a:r>
              <a:rPr lang="en-US" dirty="0"/>
              <a:t>: local vs. distal vs. cataphoric </a:t>
            </a:r>
            <a:endParaRPr dirty="0"/>
          </a:p>
          <a:p>
            <a:r>
              <a:rPr lang="en-US" dirty="0"/>
              <a:t>PP </a:t>
            </a:r>
            <a:r>
              <a:rPr dirty="0"/>
              <a:t>Attachment</a:t>
            </a:r>
            <a:r>
              <a:rPr lang="en-US" dirty="0"/>
              <a:t>:</a:t>
            </a:r>
            <a:r>
              <a:rPr dirty="0"/>
              <a:t> </a:t>
            </a:r>
            <a:r>
              <a:rPr lang="en-US" dirty="0"/>
              <a:t>verb vs. local</a:t>
            </a:r>
            <a:endParaRPr dirty="0"/>
          </a:p>
          <a:p>
            <a:r>
              <a:rPr dirty="0"/>
              <a:t>Scope</a:t>
            </a:r>
            <a:r>
              <a:rPr lang="en-US" dirty="0"/>
              <a:t>: wide vs. narrow</a:t>
            </a:r>
            <a:endParaRPr dirty="0"/>
          </a:p>
          <a:p>
            <a:r>
              <a:rPr dirty="0"/>
              <a:t>Polysemy</a:t>
            </a:r>
            <a:r>
              <a:rPr lang="en-US" dirty="0"/>
              <a:t>: 5 readings of “back”</a:t>
            </a:r>
            <a:endParaRPr dirty="0"/>
          </a:p>
        </p:txBody>
      </p:sp>
      <p:sp>
        <p:nvSpPr>
          <p:cNvPr id="2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hoices in production"/>
          <p:cNvSpPr txBox="1">
            <a:spLocks noGrp="1"/>
          </p:cNvSpPr>
          <p:nvPr>
            <p:ph type="title"/>
          </p:nvPr>
        </p:nvSpPr>
        <p:spPr>
          <a:prstGeom prst="rect">
            <a:avLst/>
          </a:prstGeom>
        </p:spPr>
        <p:txBody>
          <a:bodyPr/>
          <a:lstStyle/>
          <a:p>
            <a:r>
              <a:rPr lang="en-US" dirty="0"/>
              <a:t>Sample c</a:t>
            </a:r>
            <a:r>
              <a:rPr dirty="0"/>
              <a:t>hoices in production</a:t>
            </a:r>
          </a:p>
        </p:txBody>
      </p:sp>
      <p:sp>
        <p:nvSpPr>
          <p:cNvPr id="298" name="English: datives, comparatives…"/>
          <p:cNvSpPr txBox="1">
            <a:spLocks noGrp="1"/>
          </p:cNvSpPr>
          <p:nvPr>
            <p:ph type="body" idx="1"/>
          </p:nvPr>
        </p:nvSpPr>
        <p:spPr>
          <a:prstGeom prst="rect">
            <a:avLst/>
          </a:prstGeom>
        </p:spPr>
        <p:txBody>
          <a:bodyPr>
            <a:normAutofit/>
          </a:bodyPr>
          <a:lstStyle/>
          <a:p>
            <a:pPr marL="455802" indent="-455802" defTabSz="566674">
              <a:spcBef>
                <a:spcPts val="2300"/>
              </a:spcBef>
              <a:defRPr sz="3492"/>
            </a:pPr>
            <a:r>
              <a:rPr dirty="0"/>
              <a:t>English</a:t>
            </a:r>
            <a:r>
              <a:rPr lang="en-US" dirty="0"/>
              <a:t> – give John the ball, give the ball to John</a:t>
            </a:r>
            <a:endParaRPr dirty="0"/>
          </a:p>
          <a:p>
            <a:pPr marL="455802" indent="-455802" defTabSz="566674">
              <a:spcBef>
                <a:spcPts val="2300"/>
              </a:spcBef>
              <a:defRPr sz="3492"/>
            </a:pPr>
            <a:r>
              <a:rPr dirty="0"/>
              <a:t>German</a:t>
            </a:r>
            <a:r>
              <a:rPr lang="en-US" dirty="0"/>
              <a:t> case in PP – </a:t>
            </a:r>
            <a:r>
              <a:rPr dirty="0"/>
              <a:t>Dat</a:t>
            </a:r>
            <a:r>
              <a:rPr lang="en-US" dirty="0"/>
              <a:t>ive</a:t>
            </a:r>
            <a:r>
              <a:rPr dirty="0"/>
              <a:t> vs Acc</a:t>
            </a:r>
            <a:r>
              <a:rPr lang="en-US" dirty="0"/>
              <a:t>usative</a:t>
            </a:r>
            <a:endParaRPr dirty="0"/>
          </a:p>
          <a:p>
            <a:pPr marL="455802" indent="-455802" defTabSz="566674">
              <a:spcBef>
                <a:spcPts val="2300"/>
              </a:spcBef>
              <a:defRPr sz="3492"/>
            </a:pPr>
            <a:r>
              <a:rPr dirty="0"/>
              <a:t>DOM differential object marking</a:t>
            </a:r>
            <a:r>
              <a:rPr lang="en-US" dirty="0"/>
              <a:t> – </a:t>
            </a:r>
            <a:r>
              <a:rPr lang="en-US" dirty="0" err="1"/>
              <a:t>Malchukov</a:t>
            </a:r>
            <a:endParaRPr dirty="0"/>
          </a:p>
          <a:p>
            <a:pPr marL="455802" indent="-455802" defTabSz="566674">
              <a:spcBef>
                <a:spcPts val="2300"/>
              </a:spcBef>
              <a:defRPr sz="3492"/>
            </a:pPr>
            <a:r>
              <a:rPr dirty="0"/>
              <a:t>Ergative </a:t>
            </a:r>
            <a:r>
              <a:rPr lang="en-US" dirty="0"/>
              <a:t>marking</a:t>
            </a:r>
            <a:r>
              <a:rPr dirty="0"/>
              <a:t>: case, person, tense</a:t>
            </a:r>
            <a:r>
              <a:rPr lang="en-US" dirty="0"/>
              <a:t> – </a:t>
            </a:r>
            <a:r>
              <a:rPr lang="en-US" dirty="0" err="1"/>
              <a:t>Givon</a:t>
            </a:r>
            <a:endParaRPr dirty="0"/>
          </a:p>
          <a:p>
            <a:pPr marL="455802" indent="-455802" defTabSz="566674">
              <a:spcBef>
                <a:spcPts val="2300"/>
              </a:spcBef>
              <a:defRPr sz="3492"/>
            </a:pPr>
            <a:r>
              <a:rPr dirty="0"/>
              <a:t>Code-switching</a:t>
            </a:r>
            <a:r>
              <a:rPr lang="en-US" dirty="0"/>
              <a:t> – Bangor corpus in </a:t>
            </a:r>
            <a:r>
              <a:rPr lang="en-US" dirty="0" err="1"/>
              <a:t>BilingBank</a:t>
            </a:r>
            <a:endParaRPr lang="en-US" dirty="0"/>
          </a:p>
        </p:txBody>
      </p:sp>
      <p:sp>
        <p:nvSpPr>
          <p:cNvPr id="2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Examples of Competitions"/>
          <p:cNvSpPr txBox="1">
            <a:spLocks noGrp="1"/>
          </p:cNvSpPr>
          <p:nvPr>
            <p:ph type="title"/>
          </p:nvPr>
        </p:nvSpPr>
        <p:spPr>
          <a:prstGeom prst="rect">
            <a:avLst/>
          </a:prstGeom>
        </p:spPr>
        <p:txBody>
          <a:bodyPr/>
          <a:lstStyle/>
          <a:p>
            <a:r>
              <a:rPr lang="en-US" dirty="0"/>
              <a:t>Multiple Cues (Production)</a:t>
            </a:r>
            <a:endParaRPr dirty="0"/>
          </a:p>
        </p:txBody>
      </p:sp>
      <p:sp>
        <p:nvSpPr>
          <p:cNvPr id="302" name="Is this an animal or a dog?  (mutual exclusivity, contrast)…"/>
          <p:cNvSpPr txBox="1">
            <a:spLocks noGrp="1"/>
          </p:cNvSpPr>
          <p:nvPr>
            <p:ph type="body" idx="1"/>
          </p:nvPr>
        </p:nvSpPr>
        <p:spPr>
          <a:prstGeom prst="rect">
            <a:avLst/>
          </a:prstGeom>
        </p:spPr>
        <p:txBody>
          <a:bodyPr/>
          <a:lstStyle/>
          <a:p>
            <a:r>
              <a:rPr i="1" dirty="0"/>
              <a:t>animal</a:t>
            </a:r>
            <a:r>
              <a:rPr dirty="0"/>
              <a:t> </a:t>
            </a:r>
            <a:r>
              <a:rPr lang="en-US" dirty="0"/>
              <a:t>vs.</a:t>
            </a:r>
            <a:r>
              <a:rPr dirty="0"/>
              <a:t> </a:t>
            </a:r>
            <a:r>
              <a:rPr i="1" dirty="0"/>
              <a:t>dog</a:t>
            </a:r>
            <a:r>
              <a:rPr dirty="0"/>
              <a:t>?  </a:t>
            </a:r>
            <a:r>
              <a:rPr lang="en-US" dirty="0"/>
              <a:t>ME</a:t>
            </a:r>
            <a:r>
              <a:rPr dirty="0"/>
              <a:t>, contrast</a:t>
            </a:r>
            <a:r>
              <a:rPr lang="en-US" dirty="0"/>
              <a:t>, hierarchy, visibility</a:t>
            </a:r>
            <a:endParaRPr dirty="0"/>
          </a:p>
          <a:p>
            <a:r>
              <a:rPr i="1" dirty="0"/>
              <a:t>I gave John the book</a:t>
            </a:r>
            <a:r>
              <a:rPr dirty="0"/>
              <a:t> </a:t>
            </a:r>
            <a:r>
              <a:rPr lang="en-US" dirty="0"/>
              <a:t>vs.</a:t>
            </a:r>
            <a:r>
              <a:rPr dirty="0"/>
              <a:t> </a:t>
            </a:r>
            <a:r>
              <a:rPr i="1" dirty="0"/>
              <a:t>I gave the book to John </a:t>
            </a:r>
            <a:r>
              <a:rPr dirty="0"/>
              <a:t>Bresnan - 8 </a:t>
            </a:r>
            <a:r>
              <a:rPr lang="en-US" dirty="0"/>
              <a:t>cues</a:t>
            </a:r>
            <a:endParaRPr dirty="0"/>
          </a:p>
          <a:p>
            <a:r>
              <a:rPr i="1" dirty="0"/>
              <a:t>fuller</a:t>
            </a:r>
            <a:r>
              <a:rPr dirty="0"/>
              <a:t> vs. </a:t>
            </a:r>
            <a:r>
              <a:rPr i="1" dirty="0"/>
              <a:t>more full</a:t>
            </a:r>
            <a:r>
              <a:rPr dirty="0"/>
              <a:t> — </a:t>
            </a:r>
            <a:r>
              <a:rPr dirty="0" err="1"/>
              <a:t>Mondorf</a:t>
            </a:r>
            <a:r>
              <a:rPr dirty="0"/>
              <a:t> 21 </a:t>
            </a:r>
            <a:r>
              <a:rPr lang="en-US" dirty="0"/>
              <a:t>cues</a:t>
            </a:r>
            <a:endParaRPr i="1" dirty="0"/>
          </a:p>
          <a:p>
            <a:r>
              <a:rPr dirty="0"/>
              <a:t>Can I talk now, or do I have to wait? </a:t>
            </a:r>
            <a:r>
              <a:rPr lang="en-US" dirty="0"/>
              <a:t>–</a:t>
            </a:r>
            <a:r>
              <a:rPr dirty="0"/>
              <a:t> </a:t>
            </a:r>
            <a:r>
              <a:rPr dirty="0" err="1"/>
              <a:t>Schegloff</a:t>
            </a:r>
            <a:r>
              <a:rPr lang="en-US" dirty="0"/>
              <a:t>, 5 cues</a:t>
            </a:r>
            <a:endParaRPr dirty="0"/>
          </a:p>
          <a:p>
            <a:r>
              <a:rPr dirty="0"/>
              <a:t>I start talking in English </a:t>
            </a:r>
            <a:r>
              <a:rPr i="1" dirty="0"/>
              <a:t>y </a:t>
            </a:r>
            <a:r>
              <a:rPr i="1" dirty="0" err="1"/>
              <a:t>termino</a:t>
            </a:r>
            <a:r>
              <a:rPr i="1" dirty="0"/>
              <a:t> </a:t>
            </a:r>
            <a:r>
              <a:rPr i="1" dirty="0" err="1"/>
              <a:t>en</a:t>
            </a:r>
            <a:r>
              <a:rPr i="1" dirty="0"/>
              <a:t> </a:t>
            </a:r>
            <a:r>
              <a:rPr i="1" dirty="0" err="1"/>
              <a:t>español</a:t>
            </a:r>
            <a:r>
              <a:rPr i="1" dirty="0"/>
              <a:t> </a:t>
            </a:r>
            <a:r>
              <a:rPr lang="en-US" i="1" dirty="0"/>
              <a:t>–</a:t>
            </a:r>
            <a:r>
              <a:rPr i="1" dirty="0"/>
              <a:t> </a:t>
            </a:r>
            <a:r>
              <a:rPr dirty="0" err="1"/>
              <a:t>Poplack</a:t>
            </a:r>
            <a:r>
              <a:rPr lang="en-US" dirty="0"/>
              <a:t>, 4 cue types</a:t>
            </a:r>
            <a:endParaRPr dirty="0"/>
          </a:p>
        </p:txBody>
      </p:sp>
      <p:sp>
        <p:nvSpPr>
          <p:cNvPr id="3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Methods"/>
          <p:cNvSpPr txBox="1">
            <a:spLocks noGrp="1"/>
          </p:cNvSpPr>
          <p:nvPr>
            <p:ph type="title"/>
          </p:nvPr>
        </p:nvSpPr>
        <p:spPr>
          <a:prstGeom prst="rect">
            <a:avLst/>
          </a:prstGeom>
        </p:spPr>
        <p:txBody>
          <a:bodyPr/>
          <a:lstStyle/>
          <a:p>
            <a:r>
              <a:t>Methods</a:t>
            </a:r>
          </a:p>
        </p:txBody>
      </p:sp>
      <p:sp>
        <p:nvSpPr>
          <p:cNvPr id="310" name="End of sentence choice…"/>
          <p:cNvSpPr txBox="1">
            <a:spLocks noGrp="1"/>
          </p:cNvSpPr>
          <p:nvPr>
            <p:ph type="body" idx="1"/>
          </p:nvPr>
        </p:nvSpPr>
        <p:spPr>
          <a:prstGeom prst="rect">
            <a:avLst/>
          </a:prstGeom>
        </p:spPr>
        <p:txBody>
          <a:bodyPr>
            <a:normAutofit fontScale="85000" lnSpcReduction="20000"/>
          </a:bodyPr>
          <a:lstStyle/>
          <a:p>
            <a:r>
              <a:rPr dirty="0"/>
              <a:t>End of sentence choice</a:t>
            </a:r>
          </a:p>
          <a:p>
            <a:r>
              <a:rPr dirty="0"/>
              <a:t>Online choice - joystick</a:t>
            </a:r>
          </a:p>
          <a:p>
            <a:r>
              <a:rPr dirty="0"/>
              <a:t>Cross-modal priming</a:t>
            </a:r>
          </a:p>
          <a:p>
            <a:r>
              <a:rPr dirty="0"/>
              <a:t>ERP</a:t>
            </a:r>
          </a:p>
          <a:p>
            <a:r>
              <a:rPr dirty="0"/>
              <a:t>fMRI</a:t>
            </a:r>
          </a:p>
          <a:p>
            <a:r>
              <a:rPr dirty="0"/>
              <a:t>Recall</a:t>
            </a:r>
            <a:endParaRPr lang="en-US" dirty="0"/>
          </a:p>
          <a:p>
            <a:r>
              <a:rPr lang="en-US" dirty="0"/>
              <a:t>Corpus Analysis</a:t>
            </a:r>
          </a:p>
          <a:p>
            <a:r>
              <a:rPr lang="en-US" dirty="0"/>
              <a:t>Collaborative Commentary</a:t>
            </a:r>
          </a:p>
          <a:p>
            <a:r>
              <a:rPr lang="en-US" dirty="0"/>
              <a:t>Motives in parent-child interactions</a:t>
            </a:r>
            <a:endParaRPr dirty="0"/>
          </a:p>
        </p:txBody>
      </p:sp>
      <p:sp>
        <p:nvSpPr>
          <p:cNvPr id="3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Models"/>
          <p:cNvSpPr txBox="1">
            <a:spLocks noGrp="1"/>
          </p:cNvSpPr>
          <p:nvPr>
            <p:ph type="title"/>
          </p:nvPr>
        </p:nvSpPr>
        <p:spPr>
          <a:prstGeom prst="rect">
            <a:avLst/>
          </a:prstGeom>
        </p:spPr>
        <p:txBody>
          <a:bodyPr/>
          <a:lstStyle/>
          <a:p>
            <a:r>
              <a:t>Models</a:t>
            </a:r>
          </a:p>
        </p:txBody>
      </p:sp>
      <p:sp>
        <p:nvSpPr>
          <p:cNvPr id="314" name="Models are based on input from TalkBank corpora…"/>
          <p:cNvSpPr txBox="1">
            <a:spLocks noGrp="1"/>
          </p:cNvSpPr>
          <p:nvPr>
            <p:ph type="body" idx="1"/>
          </p:nvPr>
        </p:nvSpPr>
        <p:spPr>
          <a:prstGeom prst="rect">
            <a:avLst/>
          </a:prstGeom>
        </p:spPr>
        <p:txBody>
          <a:bodyPr/>
          <a:lstStyle/>
          <a:p>
            <a:r>
              <a:rPr dirty="0"/>
              <a:t>Models are based on input from TalkBank corpora</a:t>
            </a:r>
          </a:p>
          <a:p>
            <a:r>
              <a:rPr dirty="0" err="1"/>
              <a:t>Strength</a:t>
            </a:r>
            <a:r>
              <a:rPr baseline="-5999" dirty="0" err="1"/>
              <a:t>x</a:t>
            </a:r>
            <a:r>
              <a:rPr dirty="0"/>
              <a:t>= ∑ cue</a:t>
            </a:r>
            <a:r>
              <a:rPr lang="en-US" dirty="0"/>
              <a:t>s</a:t>
            </a:r>
            <a:r>
              <a:rPr dirty="0"/>
              <a:t>-for-x  ;   Choice = Max (</a:t>
            </a:r>
            <a:r>
              <a:rPr dirty="0" err="1"/>
              <a:t>S</a:t>
            </a:r>
            <a:r>
              <a:rPr lang="en-US" dirty="0" err="1"/>
              <a:t>trength</a:t>
            </a:r>
            <a:r>
              <a:rPr baseline="-5999" dirty="0" err="1"/>
              <a:t>x</a:t>
            </a:r>
            <a:r>
              <a:rPr baseline="-5999" dirty="0"/>
              <a:t>)</a:t>
            </a:r>
          </a:p>
          <a:p>
            <a:r>
              <a:rPr dirty="0"/>
              <a:t>MLE models - (McDonald and MacWhinney)</a:t>
            </a:r>
          </a:p>
          <a:p>
            <a:r>
              <a:rPr dirty="0"/>
              <a:t>PDP  (MacWhinney &amp; </a:t>
            </a:r>
            <a:r>
              <a:rPr dirty="0" err="1"/>
              <a:t>Leinbach</a:t>
            </a:r>
            <a:r>
              <a:rPr dirty="0"/>
              <a:t>); Naive Bayes (</a:t>
            </a:r>
            <a:r>
              <a:rPr dirty="0" err="1"/>
              <a:t>Taraban</a:t>
            </a:r>
            <a:r>
              <a:rPr dirty="0"/>
              <a:t>)</a:t>
            </a:r>
          </a:p>
          <a:p>
            <a:r>
              <a:rPr dirty="0"/>
              <a:t>SOFM  (Li, Farkas, MacWhinney)</a:t>
            </a:r>
          </a:p>
          <a:p>
            <a:r>
              <a:rPr lang="en-US" dirty="0"/>
              <a:t>Universal </a:t>
            </a:r>
            <a:r>
              <a:rPr dirty="0"/>
              <a:t>Dependency </a:t>
            </a:r>
            <a:r>
              <a:rPr lang="en-US" dirty="0"/>
              <a:t>(UD) Stanza </a:t>
            </a:r>
            <a:r>
              <a:rPr dirty="0"/>
              <a:t>Parsers</a:t>
            </a:r>
            <a:r>
              <a:rPr lang="en-US" dirty="0"/>
              <a:t> </a:t>
            </a:r>
            <a:endParaRPr dirty="0"/>
          </a:p>
        </p:txBody>
      </p:sp>
      <p:sp>
        <p:nvSpPr>
          <p:cNvPr id="31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pic>
        <p:nvPicPr>
          <p:cNvPr id="3" name="Picture 2" descr="A person in a suit sitting at a desk&#10;&#10;Description automatically generated">
            <a:extLst>
              <a:ext uri="{FF2B5EF4-FFF2-40B4-BE49-F238E27FC236}">
                <a16:creationId xmlns:a16="http://schemas.microsoft.com/office/drawing/2014/main" id="{75687001-A2A0-651F-F2ED-290D0BECF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164" y="5942767"/>
            <a:ext cx="1603948" cy="224552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Overview"/>
          <p:cNvSpPr txBox="1">
            <a:spLocks noGrp="1"/>
          </p:cNvSpPr>
          <p:nvPr>
            <p:ph type="title"/>
          </p:nvPr>
        </p:nvSpPr>
        <p:spPr>
          <a:prstGeom prst="rect">
            <a:avLst/>
          </a:prstGeom>
        </p:spPr>
        <p:txBody>
          <a:bodyPr/>
          <a:lstStyle/>
          <a:p>
            <a:r>
              <a:t>Overview</a:t>
            </a:r>
          </a:p>
        </p:txBody>
      </p:sp>
      <p:sp>
        <p:nvSpPr>
          <p:cNvPr id="204" name="Core Competition Model (1982-1995)…"/>
          <p:cNvSpPr txBox="1">
            <a:spLocks noGrp="1"/>
          </p:cNvSpPr>
          <p:nvPr>
            <p:ph type="body" idx="1"/>
          </p:nvPr>
        </p:nvSpPr>
        <p:spPr>
          <a:prstGeom prst="rect">
            <a:avLst/>
          </a:prstGeom>
        </p:spPr>
        <p:txBody>
          <a:bodyPr/>
          <a:lstStyle/>
          <a:p>
            <a:pPr marL="742950" indent="-742950">
              <a:buFont typeface="+mj-lt"/>
              <a:buAutoNum type="arabicPeriod"/>
            </a:pPr>
            <a:r>
              <a:rPr lang="en-US" dirty="0"/>
              <a:t>Classic</a:t>
            </a:r>
            <a:r>
              <a:rPr dirty="0"/>
              <a:t> Competition Model (1982-1995)</a:t>
            </a:r>
          </a:p>
          <a:p>
            <a:pPr marL="742950" indent="-742950">
              <a:buFont typeface="+mj-lt"/>
              <a:buAutoNum type="arabicPeriod"/>
            </a:pPr>
            <a:r>
              <a:rPr dirty="0"/>
              <a:t>Item-based patterns, Perspective, Cost</a:t>
            </a:r>
          </a:p>
          <a:p>
            <a:pPr marL="742950" indent="-742950">
              <a:buFont typeface="+mj-lt"/>
              <a:buAutoNum type="arabicPeriod"/>
            </a:pPr>
            <a:r>
              <a:rPr dirty="0"/>
              <a:t>Unified Competition Model (1995-2017)</a:t>
            </a:r>
          </a:p>
          <a:p>
            <a:pPr marL="742950" indent="-742950">
              <a:buFont typeface="+mj-lt"/>
              <a:buAutoNum type="arabicPeriod"/>
            </a:pPr>
            <a:r>
              <a:rPr dirty="0" err="1"/>
              <a:t>Emergentism</a:t>
            </a:r>
            <a:r>
              <a:rPr dirty="0"/>
              <a:t>: competition, levels, frames</a:t>
            </a:r>
            <a:endParaRPr lang="en-US" dirty="0"/>
          </a:p>
          <a:p>
            <a:pPr marL="0" indent="0">
              <a:buNone/>
            </a:pPr>
            <a:r>
              <a:rPr lang="en-US" dirty="0"/>
              <a:t>Theory changes through extension, not replacement.</a:t>
            </a:r>
            <a:endParaRPr dirty="0"/>
          </a:p>
        </p:txBody>
      </p:sp>
      <p:sp>
        <p:nvSpPr>
          <p:cNvPr id="205"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Findings - Adults"/>
          <p:cNvSpPr txBox="1">
            <a:spLocks noGrp="1"/>
          </p:cNvSpPr>
          <p:nvPr>
            <p:ph type="title"/>
          </p:nvPr>
        </p:nvSpPr>
        <p:spPr>
          <a:prstGeom prst="rect">
            <a:avLst/>
          </a:prstGeom>
        </p:spPr>
        <p:txBody>
          <a:bodyPr/>
          <a:lstStyle/>
          <a:p>
            <a:r>
              <a:t>Findings - Adults</a:t>
            </a:r>
          </a:p>
        </p:txBody>
      </p:sp>
      <p:sp>
        <p:nvSpPr>
          <p:cNvPr id="318" name="Cue strength is based on reliability…"/>
          <p:cNvSpPr txBox="1">
            <a:spLocks noGrp="1"/>
          </p:cNvSpPr>
          <p:nvPr>
            <p:ph type="body" idx="1"/>
          </p:nvPr>
        </p:nvSpPr>
        <p:spPr>
          <a:prstGeom prst="rect">
            <a:avLst/>
          </a:prstGeom>
        </p:spPr>
        <p:txBody>
          <a:bodyPr/>
          <a:lstStyle/>
          <a:p>
            <a:r>
              <a:rPr dirty="0"/>
              <a:t>Cue strength is based on reliability</a:t>
            </a:r>
          </a:p>
          <a:p>
            <a:r>
              <a:rPr dirty="0"/>
              <a:t>Individuals match group</a:t>
            </a:r>
          </a:p>
          <a:p>
            <a:r>
              <a:rPr dirty="0"/>
              <a:t>Online responses based on strongest cue. </a:t>
            </a:r>
          </a:p>
          <a:p>
            <a:r>
              <a:rPr dirty="0"/>
              <a:t>Final responses use cue summation - optimization</a:t>
            </a:r>
          </a:p>
          <a:p>
            <a:r>
              <a:rPr dirty="0"/>
              <a:t>Choice </a:t>
            </a:r>
            <a:r>
              <a:rPr dirty="0" err="1"/>
              <a:t>r.t.</a:t>
            </a:r>
            <a:r>
              <a:rPr dirty="0"/>
              <a:t> fastest when cues all agree</a:t>
            </a:r>
          </a:p>
          <a:p>
            <a:r>
              <a:rPr dirty="0"/>
              <a:t>Main effects and interactions always highly significant</a:t>
            </a:r>
          </a:p>
        </p:txBody>
      </p:sp>
      <p:sp>
        <p:nvSpPr>
          <p:cNvPr id="3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pic>
        <p:nvPicPr>
          <p:cNvPr id="3" name="Picture 2" descr="A green book cover with black text&#10;&#10;Description automatically generated">
            <a:extLst>
              <a:ext uri="{FF2B5EF4-FFF2-40B4-BE49-F238E27FC236}">
                <a16:creationId xmlns:a16="http://schemas.microsoft.com/office/drawing/2014/main" id="{83D9C043-1F45-BB0C-75C7-89E4835FE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850" y="2628900"/>
            <a:ext cx="1892300" cy="27686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indings - Development"/>
          <p:cNvSpPr txBox="1">
            <a:spLocks noGrp="1"/>
          </p:cNvSpPr>
          <p:nvPr>
            <p:ph type="title"/>
          </p:nvPr>
        </p:nvSpPr>
        <p:spPr>
          <a:prstGeom prst="rect">
            <a:avLst/>
          </a:prstGeom>
        </p:spPr>
        <p:txBody>
          <a:bodyPr/>
          <a:lstStyle/>
          <a:p>
            <a:r>
              <a:t>Findings - Development</a:t>
            </a:r>
          </a:p>
        </p:txBody>
      </p:sp>
      <p:sp>
        <p:nvSpPr>
          <p:cNvPr id="322" name="Children begin with the most available and detectable cue; adults too (Matessa &amp; Anderson)…"/>
          <p:cNvSpPr txBox="1">
            <a:spLocks noGrp="1"/>
          </p:cNvSpPr>
          <p:nvPr>
            <p:ph type="body" idx="1"/>
          </p:nvPr>
        </p:nvSpPr>
        <p:spPr>
          <a:prstGeom prst="rect">
            <a:avLst/>
          </a:prstGeom>
        </p:spPr>
        <p:txBody>
          <a:bodyPr/>
          <a:lstStyle/>
          <a:p>
            <a:pPr marL="418211" indent="-418211" defTabSz="519937">
              <a:spcBef>
                <a:spcPts val="2100"/>
              </a:spcBef>
              <a:defRPr sz="3204"/>
            </a:pPr>
            <a:r>
              <a:rPr dirty="0"/>
              <a:t>Children begin with the most </a:t>
            </a:r>
            <a:r>
              <a:rPr b="1" dirty="0"/>
              <a:t>available</a:t>
            </a:r>
            <a:r>
              <a:rPr dirty="0"/>
              <a:t> and </a:t>
            </a:r>
            <a:r>
              <a:rPr b="1" dirty="0"/>
              <a:t>detectable</a:t>
            </a:r>
            <a:r>
              <a:rPr dirty="0"/>
              <a:t> cue; adults </a:t>
            </a:r>
            <a:r>
              <a:rPr lang="en-US" dirty="0"/>
              <a:t>do </a:t>
            </a:r>
            <a:r>
              <a:rPr dirty="0"/>
              <a:t>too (</a:t>
            </a:r>
            <a:r>
              <a:rPr dirty="0" err="1"/>
              <a:t>Matessa</a:t>
            </a:r>
            <a:r>
              <a:rPr dirty="0"/>
              <a:t> &amp; Anderson)</a:t>
            </a:r>
          </a:p>
          <a:p>
            <a:pPr marL="418211" indent="-418211" defTabSz="519937">
              <a:spcBef>
                <a:spcPts val="2100"/>
              </a:spcBef>
              <a:defRPr sz="3204"/>
            </a:pPr>
            <a:r>
              <a:rPr dirty="0"/>
              <a:t>But they </a:t>
            </a:r>
            <a:r>
              <a:rPr lang="en-US" dirty="0"/>
              <a:t>are most consistent </a:t>
            </a:r>
            <a:r>
              <a:rPr dirty="0"/>
              <a:t>when these cues are configured as </a:t>
            </a:r>
            <a:r>
              <a:rPr b="1" dirty="0"/>
              <a:t>prototypes</a:t>
            </a:r>
            <a:r>
              <a:rPr dirty="0"/>
              <a:t> </a:t>
            </a:r>
          </a:p>
          <a:p>
            <a:pPr marL="418211" indent="-418211" defTabSz="519937">
              <a:spcBef>
                <a:spcPts val="2100"/>
              </a:spcBef>
              <a:defRPr sz="3204"/>
            </a:pPr>
            <a:r>
              <a:rPr dirty="0"/>
              <a:t>Cue cost (agreement, long distance) impacts youngest learners most </a:t>
            </a:r>
          </a:p>
          <a:p>
            <a:pPr marL="418211" indent="-418211" defTabSz="519937">
              <a:spcBef>
                <a:spcPts val="2100"/>
              </a:spcBef>
              <a:defRPr sz="3204"/>
            </a:pPr>
            <a:r>
              <a:rPr dirty="0"/>
              <a:t>Models (PDP, SOFM) capture course of development</a:t>
            </a:r>
          </a:p>
          <a:p>
            <a:pPr marL="418211" indent="-418211" defTabSz="519937">
              <a:spcBef>
                <a:spcPts val="2100"/>
              </a:spcBef>
              <a:defRPr sz="3204"/>
            </a:pPr>
            <a:r>
              <a:rPr dirty="0"/>
              <a:t>Cue strengths </a:t>
            </a:r>
            <a:r>
              <a:rPr lang="en-US" dirty="0"/>
              <a:t>shift</a:t>
            </a:r>
            <a:r>
              <a:rPr dirty="0"/>
              <a:t> from </a:t>
            </a:r>
            <a:r>
              <a:rPr b="1" dirty="0"/>
              <a:t>availability</a:t>
            </a:r>
            <a:r>
              <a:rPr dirty="0"/>
              <a:t> to </a:t>
            </a:r>
            <a:r>
              <a:rPr b="1" dirty="0"/>
              <a:t>reliability</a:t>
            </a:r>
          </a:p>
          <a:p>
            <a:pPr marL="418211" indent="-418211" defTabSz="519937">
              <a:spcBef>
                <a:spcPts val="2100"/>
              </a:spcBef>
              <a:defRPr sz="3204"/>
            </a:pPr>
            <a:r>
              <a:rPr dirty="0"/>
              <a:t>L2 learners follow similar paths, but </a:t>
            </a:r>
            <a:r>
              <a:rPr lang="en-US" dirty="0"/>
              <a:t>are impacted by </a:t>
            </a:r>
            <a:r>
              <a:rPr b="1" dirty="0"/>
              <a:t>transfer</a:t>
            </a:r>
          </a:p>
        </p:txBody>
      </p:sp>
      <p:sp>
        <p:nvSpPr>
          <p:cNvPr id="3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Beyond Cues"/>
          <p:cNvSpPr txBox="1">
            <a:spLocks noGrp="1"/>
          </p:cNvSpPr>
          <p:nvPr>
            <p:ph type="title"/>
          </p:nvPr>
        </p:nvSpPr>
        <p:spPr>
          <a:prstGeom prst="rect">
            <a:avLst/>
          </a:prstGeom>
        </p:spPr>
        <p:txBody>
          <a:bodyPr/>
          <a:lstStyle/>
          <a:p>
            <a:r>
              <a:t>Beyond Cues</a:t>
            </a:r>
          </a:p>
        </p:txBody>
      </p:sp>
      <p:sp>
        <p:nvSpPr>
          <p:cNvPr id="326" name="Item-based patterns (IBP) and lexical specificity…"/>
          <p:cNvSpPr txBox="1">
            <a:spLocks noGrp="1"/>
          </p:cNvSpPr>
          <p:nvPr>
            <p:ph type="body" idx="1"/>
          </p:nvPr>
        </p:nvSpPr>
        <p:spPr>
          <a:prstGeom prst="rect">
            <a:avLst/>
          </a:prstGeom>
        </p:spPr>
        <p:txBody>
          <a:bodyPr/>
          <a:lstStyle/>
          <a:p>
            <a:pPr marL="660400" indent="-660400">
              <a:buClrTx/>
              <a:buSzPct val="100000"/>
              <a:buFontTx/>
              <a:buAutoNum type="arabicPeriod"/>
            </a:pPr>
            <a:r>
              <a:t>Item-based patterns (IBP) and lexical specificity</a:t>
            </a:r>
          </a:p>
          <a:p>
            <a:pPr marL="660400" indent="-660400">
              <a:buClrTx/>
              <a:buSzPct val="100000"/>
              <a:buFontTx/>
              <a:buAutoNum type="arabicPeriod"/>
            </a:pPr>
            <a:r>
              <a:t>Perspective-tracking</a:t>
            </a:r>
          </a:p>
          <a:p>
            <a:pPr marL="660400" indent="-660400">
              <a:buClrTx/>
              <a:buSzPct val="100000"/>
              <a:buFontTx/>
              <a:buAutoNum type="arabicPeriod"/>
            </a:pPr>
            <a:r>
              <a:t>Cost analysis; Information bottleneck</a:t>
            </a:r>
          </a:p>
        </p:txBody>
      </p:sp>
      <p:sp>
        <p:nvSpPr>
          <p:cNvPr id="3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1. Item-based patterns"/>
          <p:cNvSpPr txBox="1">
            <a:spLocks noGrp="1"/>
          </p:cNvSpPr>
          <p:nvPr>
            <p:ph type="title"/>
          </p:nvPr>
        </p:nvSpPr>
        <p:spPr>
          <a:prstGeom prst="rect">
            <a:avLst/>
          </a:prstGeom>
        </p:spPr>
        <p:txBody>
          <a:bodyPr/>
          <a:lstStyle/>
          <a:p>
            <a:r>
              <a:t>1. Item-based patterns</a:t>
            </a:r>
          </a:p>
        </p:txBody>
      </p:sp>
      <p:sp>
        <p:nvSpPr>
          <p:cNvPr id="330" name="Braine (1973): pivot grammar…"/>
          <p:cNvSpPr txBox="1">
            <a:spLocks noGrp="1"/>
          </p:cNvSpPr>
          <p:nvPr>
            <p:ph type="body" idx="1"/>
          </p:nvPr>
        </p:nvSpPr>
        <p:spPr>
          <a:prstGeom prst="rect">
            <a:avLst/>
          </a:prstGeom>
        </p:spPr>
        <p:txBody>
          <a:bodyPr/>
          <a:lstStyle/>
          <a:p>
            <a:pPr marL="465201" indent="-465201" defTabSz="578358">
              <a:spcBef>
                <a:spcPts val="2300"/>
              </a:spcBef>
              <a:defRPr sz="3564"/>
            </a:pPr>
            <a:r>
              <a:rPr dirty="0"/>
              <a:t>MacWhinney (1976): item-based grammar</a:t>
            </a:r>
            <a:endParaRPr lang="en-US" dirty="0"/>
          </a:p>
          <a:p>
            <a:pPr marL="465201" indent="-465201" defTabSz="578358">
              <a:spcBef>
                <a:spcPts val="2300"/>
              </a:spcBef>
              <a:defRPr sz="3564"/>
            </a:pPr>
            <a:r>
              <a:rPr lang="en-US" dirty="0" err="1"/>
              <a:t>Tomasello</a:t>
            </a:r>
            <a:r>
              <a:rPr lang="en-US" dirty="0"/>
              <a:t> (1992) : verb islands; Lieven usage-based</a:t>
            </a:r>
            <a:endParaRPr lang="en-US" b="1" dirty="0"/>
          </a:p>
          <a:p>
            <a:pPr marL="465201" indent="-465201" defTabSz="578358">
              <a:spcBef>
                <a:spcPts val="2300"/>
              </a:spcBef>
              <a:defRPr sz="3564"/>
            </a:pPr>
            <a:r>
              <a:rPr lang="en-US" dirty="0"/>
              <a:t>IBP =&gt; FBP  Goldberg/Fillmore Construction Grammar</a:t>
            </a:r>
            <a:endParaRPr dirty="0"/>
          </a:p>
          <a:p>
            <a:pPr marL="0" indent="0" defTabSz="578358">
              <a:spcBef>
                <a:spcPts val="2300"/>
              </a:spcBef>
              <a:buNone/>
              <a:defRPr sz="3564"/>
            </a:pPr>
            <a:endParaRPr dirty="0"/>
          </a:p>
        </p:txBody>
      </p:sp>
      <p:sp>
        <p:nvSpPr>
          <p:cNvPr id="3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018B-A358-0F00-F727-6AA637226624}"/>
              </a:ext>
            </a:extLst>
          </p:cNvPr>
          <p:cNvSpPr>
            <a:spLocks noGrp="1"/>
          </p:cNvSpPr>
          <p:nvPr>
            <p:ph type="title"/>
          </p:nvPr>
        </p:nvSpPr>
        <p:spPr/>
        <p:txBody>
          <a:bodyPr/>
          <a:lstStyle/>
          <a:p>
            <a:r>
              <a:rPr lang="en-US" dirty="0"/>
              <a:t>Lexical specificity</a:t>
            </a:r>
          </a:p>
        </p:txBody>
      </p:sp>
      <p:sp>
        <p:nvSpPr>
          <p:cNvPr id="3" name="Text Placeholder 2">
            <a:extLst>
              <a:ext uri="{FF2B5EF4-FFF2-40B4-BE49-F238E27FC236}">
                <a16:creationId xmlns:a16="http://schemas.microsoft.com/office/drawing/2014/main" id="{355E1A2A-EBF4-B5DF-F141-E32F9DCA1C9E}"/>
              </a:ext>
            </a:extLst>
          </p:cNvPr>
          <p:cNvSpPr>
            <a:spLocks noGrp="1"/>
          </p:cNvSpPr>
          <p:nvPr>
            <p:ph type="body" idx="1"/>
          </p:nvPr>
        </p:nvSpPr>
        <p:spPr>
          <a:xfrm>
            <a:off x="508000" y="2526155"/>
            <a:ext cx="11988800" cy="4701290"/>
          </a:xfrm>
        </p:spPr>
        <p:txBody>
          <a:bodyPr/>
          <a:lstStyle/>
          <a:p>
            <a:pPr marL="465201" indent="-465201" defTabSz="578358">
              <a:spcBef>
                <a:spcPts val="2300"/>
              </a:spcBef>
              <a:defRPr sz="3564"/>
            </a:pPr>
            <a:r>
              <a:rPr lang="en-US" dirty="0"/>
              <a:t>Most Competition Model experiments only used transitive actions with impact on Patient  (hit, push, kiss)</a:t>
            </a:r>
          </a:p>
          <a:p>
            <a:pPr marL="465201" indent="-465201" defTabSz="578358">
              <a:spcBef>
                <a:spcPts val="2300"/>
              </a:spcBef>
              <a:defRPr sz="3564"/>
            </a:pPr>
            <a:r>
              <a:rPr lang="en-US" dirty="0"/>
              <a:t>Corrigan (1982, 1988, 2001): each verb carries unique causal expectations (Bowerman, Goldberg)</a:t>
            </a:r>
          </a:p>
          <a:p>
            <a:pPr marL="465201" indent="-465201" defTabSz="578358">
              <a:spcBef>
                <a:spcPts val="2300"/>
              </a:spcBef>
              <a:defRPr sz="3564"/>
            </a:pPr>
            <a:r>
              <a:rPr lang="en-US" dirty="0"/>
              <a:t>Word2Vec embedding analyses, much like </a:t>
            </a:r>
            <a:r>
              <a:rPr lang="en-US" dirty="0" err="1"/>
              <a:t>DevLex</a:t>
            </a:r>
            <a:r>
              <a:rPr lang="en-US" dirty="0"/>
              <a:t> </a:t>
            </a:r>
          </a:p>
          <a:p>
            <a:endParaRPr lang="en-US" dirty="0"/>
          </a:p>
        </p:txBody>
      </p:sp>
      <p:pic>
        <p:nvPicPr>
          <p:cNvPr id="5" name="Picture 4" descr="A close-up of a person smiling&#10;&#10;Description automatically generated">
            <a:extLst>
              <a:ext uri="{FF2B5EF4-FFF2-40B4-BE49-F238E27FC236}">
                <a16:creationId xmlns:a16="http://schemas.microsoft.com/office/drawing/2014/main" id="{46791AFB-1E5A-7742-31D5-B6D591F48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46" y="6641199"/>
            <a:ext cx="1851805" cy="2469073"/>
          </a:xfrm>
          <a:prstGeom prst="rect">
            <a:avLst/>
          </a:prstGeom>
        </p:spPr>
      </p:pic>
      <p:pic>
        <p:nvPicPr>
          <p:cNvPr id="7" name="Picture 6" descr="A person with short grey hair&#10;&#10;Description automatically generated">
            <a:extLst>
              <a:ext uri="{FF2B5EF4-FFF2-40B4-BE49-F238E27FC236}">
                <a16:creationId xmlns:a16="http://schemas.microsoft.com/office/drawing/2014/main" id="{DE89B4F5-554E-C394-E38D-8171E8235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906" y="6641199"/>
            <a:ext cx="1851805" cy="2480096"/>
          </a:xfrm>
          <a:prstGeom prst="rect">
            <a:avLst/>
          </a:prstGeom>
        </p:spPr>
      </p:pic>
    </p:spTree>
    <p:extLst>
      <p:ext uri="{BB962C8B-B14F-4D97-AF65-F5344CB8AC3E}">
        <p14:creationId xmlns:p14="http://schemas.microsoft.com/office/powerpoint/2010/main" val="383354732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IBPs vs LLMs and SL"/>
          <p:cNvSpPr txBox="1">
            <a:spLocks noGrp="1"/>
          </p:cNvSpPr>
          <p:nvPr>
            <p:ph type="title"/>
          </p:nvPr>
        </p:nvSpPr>
        <p:spPr>
          <a:prstGeom prst="rect">
            <a:avLst/>
          </a:prstGeom>
        </p:spPr>
        <p:txBody>
          <a:bodyPr/>
          <a:lstStyle/>
          <a:p>
            <a:r>
              <a:rPr dirty="0"/>
              <a:t>IBPs vs LLMs</a:t>
            </a:r>
          </a:p>
        </p:txBody>
      </p:sp>
      <p:sp>
        <p:nvSpPr>
          <p:cNvPr id="338" name="Large language models (ChatGPT-4) acquire processing ability based on 300 billion words.…"/>
          <p:cNvSpPr txBox="1">
            <a:spLocks noGrp="1"/>
          </p:cNvSpPr>
          <p:nvPr>
            <p:ph type="body" idx="1"/>
          </p:nvPr>
        </p:nvSpPr>
        <p:spPr>
          <a:xfrm>
            <a:off x="508000" y="2628900"/>
            <a:ext cx="7735551" cy="6096000"/>
          </a:xfrm>
          <a:prstGeom prst="rect">
            <a:avLst/>
          </a:prstGeom>
        </p:spPr>
        <p:txBody>
          <a:bodyPr>
            <a:normAutofit lnSpcReduction="10000"/>
          </a:bodyPr>
          <a:lstStyle/>
          <a:p>
            <a:pPr marL="352425" indent="-352425" defTabSz="438150">
              <a:spcBef>
                <a:spcPts val="1800"/>
              </a:spcBef>
              <a:defRPr sz="2700"/>
            </a:pPr>
            <a:r>
              <a:rPr dirty="0"/>
              <a:t>Large language models (ChatGPT-4) acquire processing ability based on 300 billion words.</a:t>
            </a:r>
          </a:p>
          <a:p>
            <a:pPr marL="352425" indent="-352425" defTabSz="438150">
              <a:spcBef>
                <a:spcPts val="1800"/>
              </a:spcBef>
              <a:defRPr sz="2700"/>
            </a:pPr>
            <a:r>
              <a:rPr dirty="0"/>
              <a:t>Children may hear 50 million</a:t>
            </a:r>
            <a:r>
              <a:rPr lang="en-US" dirty="0"/>
              <a:t> words</a:t>
            </a:r>
            <a:r>
              <a:rPr dirty="0"/>
              <a:t> by age 5.  Much less than what </a:t>
            </a:r>
            <a:r>
              <a:rPr dirty="0" err="1"/>
              <a:t>ChatGPT</a:t>
            </a:r>
            <a:r>
              <a:rPr dirty="0"/>
              <a:t> gets</a:t>
            </a:r>
            <a:endParaRPr lang="en-US" dirty="0"/>
          </a:p>
          <a:p>
            <a:pPr marL="352425" indent="-352425" defTabSz="438150">
              <a:spcBef>
                <a:spcPts val="1800"/>
              </a:spcBef>
              <a:defRPr sz="2700"/>
            </a:pPr>
            <a:r>
              <a:rPr lang="en-US" dirty="0"/>
              <a:t>Children learn relation of operator to head as they acquire the operator</a:t>
            </a:r>
            <a:endParaRPr dirty="0"/>
          </a:p>
          <a:p>
            <a:pPr marL="352425" indent="-352425" defTabSz="438150">
              <a:spcBef>
                <a:spcPts val="1800"/>
              </a:spcBef>
              <a:defRPr sz="2700"/>
            </a:pPr>
            <a:r>
              <a:rPr dirty="0"/>
              <a:t>Children can learn words on a single trial.  They don’t just learn their co-occurrence frames.  They also link them to their </a:t>
            </a:r>
            <a:r>
              <a:rPr sz="2775" b="1" dirty="0"/>
              <a:t>embodied meaning</a:t>
            </a:r>
            <a:r>
              <a:rPr dirty="0"/>
              <a:t>.  </a:t>
            </a:r>
            <a:endParaRPr lang="en-US" dirty="0"/>
          </a:p>
          <a:p>
            <a:pPr marL="352425" indent="-352425" defTabSz="438150">
              <a:spcBef>
                <a:spcPts val="1800"/>
              </a:spcBef>
              <a:defRPr sz="2700"/>
            </a:pPr>
            <a:r>
              <a:rPr dirty="0"/>
              <a:t>LLMs don’t have </a:t>
            </a:r>
            <a:r>
              <a:rPr sz="2775" b="1" dirty="0"/>
              <a:t>embodied meaning</a:t>
            </a:r>
            <a:r>
              <a:rPr dirty="0"/>
              <a:t>.  Maybe computers will acquire meaning guidance some day.</a:t>
            </a:r>
          </a:p>
        </p:txBody>
      </p:sp>
      <p:sp>
        <p:nvSpPr>
          <p:cNvPr id="3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pic>
        <p:nvPicPr>
          <p:cNvPr id="5" name="Picture 4" descr="A diagram of a process&#10;&#10;Description automatically generated">
            <a:extLst>
              <a:ext uri="{FF2B5EF4-FFF2-40B4-BE49-F238E27FC236}">
                <a16:creationId xmlns:a16="http://schemas.microsoft.com/office/drawing/2014/main" id="{EFB61553-7131-B627-6009-85456762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109" y="2797342"/>
            <a:ext cx="4037641" cy="5759116"/>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FF15-EADC-EA38-59DA-F68224365EED}"/>
              </a:ext>
            </a:extLst>
          </p:cNvPr>
          <p:cNvSpPr>
            <a:spLocks noGrp="1"/>
          </p:cNvSpPr>
          <p:nvPr>
            <p:ph type="title"/>
          </p:nvPr>
        </p:nvSpPr>
        <p:spPr/>
        <p:txBody>
          <a:bodyPr/>
          <a:lstStyle/>
          <a:p>
            <a:r>
              <a:rPr lang="en-US" dirty="0"/>
              <a:t>IBPs vs SL</a:t>
            </a:r>
          </a:p>
        </p:txBody>
      </p:sp>
      <p:sp>
        <p:nvSpPr>
          <p:cNvPr id="3" name="Text Placeholder 2">
            <a:extLst>
              <a:ext uri="{FF2B5EF4-FFF2-40B4-BE49-F238E27FC236}">
                <a16:creationId xmlns:a16="http://schemas.microsoft.com/office/drawing/2014/main" id="{06C0FED2-535B-92B6-410C-55EDE71C7FBB}"/>
              </a:ext>
            </a:extLst>
          </p:cNvPr>
          <p:cNvSpPr>
            <a:spLocks noGrp="1"/>
          </p:cNvSpPr>
          <p:nvPr>
            <p:ph type="body" idx="1"/>
          </p:nvPr>
        </p:nvSpPr>
        <p:spPr>
          <a:xfrm>
            <a:off x="508000" y="2245896"/>
            <a:ext cx="8796421" cy="6479004"/>
          </a:xfrm>
        </p:spPr>
        <p:txBody>
          <a:bodyPr/>
          <a:lstStyle/>
          <a:p>
            <a:pPr marL="0" indent="0" defTabSz="438150">
              <a:spcBef>
                <a:spcPts val="1800"/>
              </a:spcBef>
              <a:buNone/>
              <a:defRPr sz="2700"/>
            </a:pPr>
            <a:r>
              <a:rPr lang="en-US" sz="3200" dirty="0" err="1"/>
              <a:t>golabu</a:t>
            </a:r>
            <a:r>
              <a:rPr lang="en-US" sz="3200" dirty="0"/>
              <a:t> / </a:t>
            </a:r>
            <a:r>
              <a:rPr lang="en-US" sz="3200" dirty="0" err="1"/>
              <a:t>tupiro</a:t>
            </a:r>
            <a:r>
              <a:rPr lang="en-US" sz="3200" dirty="0"/>
              <a:t> / </a:t>
            </a:r>
            <a:r>
              <a:rPr lang="en-US" sz="3200" dirty="0" err="1"/>
              <a:t>bidaku</a:t>
            </a:r>
            <a:r>
              <a:rPr lang="en-US" sz="3200" dirty="0"/>
              <a:t> / </a:t>
            </a:r>
            <a:r>
              <a:rPr lang="en-US" sz="3200" dirty="0" err="1"/>
              <a:t>padoti</a:t>
            </a:r>
            <a:r>
              <a:rPr lang="en-US" sz="3200" dirty="0"/>
              <a:t>  vs</a:t>
            </a:r>
          </a:p>
          <a:p>
            <a:pPr marL="0" indent="0" defTabSz="438150">
              <a:spcBef>
                <a:spcPts val="1800"/>
              </a:spcBef>
              <a:buNone/>
              <a:defRPr sz="2700"/>
            </a:pPr>
            <a:r>
              <a:rPr lang="en-US" sz="3200" dirty="0" err="1"/>
              <a:t>piro</a:t>
            </a:r>
            <a:r>
              <a:rPr lang="en-US" sz="3200" dirty="0"/>
              <a:t>-pa / </a:t>
            </a:r>
            <a:r>
              <a:rPr lang="en-US" sz="3200" dirty="0" err="1"/>
              <a:t>ro-gola</a:t>
            </a:r>
            <a:r>
              <a:rPr lang="en-US" sz="3200" dirty="0"/>
              <a:t> / </a:t>
            </a:r>
            <a:r>
              <a:rPr lang="en-US" sz="3200" dirty="0" err="1"/>
              <a:t>daku-tu</a:t>
            </a:r>
            <a:r>
              <a:rPr lang="en-US" sz="3200" dirty="0"/>
              <a:t> / </a:t>
            </a:r>
            <a:r>
              <a:rPr lang="en-US" sz="3200" dirty="0" err="1"/>
              <a:t>bu-pado</a:t>
            </a:r>
            <a:endParaRPr lang="en-US" sz="3200" dirty="0"/>
          </a:p>
          <a:p>
            <a:pPr marL="352425" indent="-352425" defTabSz="438150">
              <a:spcBef>
                <a:spcPts val="1800"/>
              </a:spcBef>
              <a:defRPr sz="2700"/>
            </a:pPr>
            <a:r>
              <a:rPr lang="en-US" sz="3200" dirty="0"/>
              <a:t>Thiessen: statistical learning (SL) works well for phonotactics, because it is sensory/cortical </a:t>
            </a:r>
          </a:p>
          <a:p>
            <a:pPr marL="352425" indent="-352425" defTabSz="438150">
              <a:spcBef>
                <a:spcPts val="1800"/>
              </a:spcBef>
              <a:defRPr sz="2700"/>
            </a:pPr>
            <a:r>
              <a:rPr lang="en-US" sz="3200" dirty="0"/>
              <a:t>No clear demonstration of long-term effects of SL</a:t>
            </a:r>
          </a:p>
          <a:p>
            <a:pPr marL="352425" indent="-352425" defTabSz="438150">
              <a:spcBef>
                <a:spcPts val="1800"/>
              </a:spcBef>
              <a:defRPr sz="2700"/>
            </a:pPr>
            <a:r>
              <a:rPr lang="en-US" sz="3200" dirty="0"/>
              <a:t>Gomez: 3-year-olds pattern memory storage is weak because they do not have a mature hippocampus.</a:t>
            </a:r>
          </a:p>
        </p:txBody>
      </p:sp>
      <p:pic>
        <p:nvPicPr>
          <p:cNvPr id="4" name="Picture 3">
            <a:extLst>
              <a:ext uri="{FF2B5EF4-FFF2-40B4-BE49-F238E27FC236}">
                <a16:creationId xmlns:a16="http://schemas.microsoft.com/office/drawing/2014/main" id="{01A580E7-3F87-C715-7610-ABCA516A4FD2}"/>
              </a:ext>
            </a:extLst>
          </p:cNvPr>
          <p:cNvPicPr>
            <a:picLocks noChangeAspect="1"/>
          </p:cNvPicPr>
          <p:nvPr/>
        </p:nvPicPr>
        <p:blipFill>
          <a:blip r:embed="rId2"/>
          <a:stretch>
            <a:fillRect/>
          </a:stretch>
        </p:blipFill>
        <p:spPr>
          <a:xfrm>
            <a:off x="9483805" y="2584258"/>
            <a:ext cx="3317708" cy="2292542"/>
          </a:xfrm>
          <a:prstGeom prst="rect">
            <a:avLst/>
          </a:prstGeom>
        </p:spPr>
      </p:pic>
      <p:pic>
        <p:nvPicPr>
          <p:cNvPr id="6" name="Picture 5" descr="A person wearing glasses and a black shirt&#10;&#10;Description automatically generated">
            <a:extLst>
              <a:ext uri="{FF2B5EF4-FFF2-40B4-BE49-F238E27FC236}">
                <a16:creationId xmlns:a16="http://schemas.microsoft.com/office/drawing/2014/main" id="{C5A765CB-F5DA-A081-E6BA-ED044AAFC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792" y="5441758"/>
            <a:ext cx="1359733" cy="1359733"/>
          </a:xfrm>
          <a:prstGeom prst="rect">
            <a:avLst/>
          </a:prstGeom>
        </p:spPr>
      </p:pic>
      <p:pic>
        <p:nvPicPr>
          <p:cNvPr id="7" name="Picture 6" descr="A person with long hair smiling&#10;&#10;Description automatically generated">
            <a:extLst>
              <a:ext uri="{FF2B5EF4-FFF2-40B4-BE49-F238E27FC236}">
                <a16:creationId xmlns:a16="http://schemas.microsoft.com/office/drawing/2014/main" id="{4D6A5453-B2B2-9D52-822E-C6B42D129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2792" y="7359574"/>
            <a:ext cx="1593926" cy="1593926"/>
          </a:xfrm>
          <a:prstGeom prst="rect">
            <a:avLst/>
          </a:prstGeom>
        </p:spPr>
      </p:pic>
    </p:spTree>
    <p:extLst>
      <p:ext uri="{BB962C8B-B14F-4D97-AF65-F5344CB8AC3E}">
        <p14:creationId xmlns:p14="http://schemas.microsoft.com/office/powerpoint/2010/main" val="35696578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2. Perspective"/>
          <p:cNvSpPr txBox="1">
            <a:spLocks noGrp="1"/>
          </p:cNvSpPr>
          <p:nvPr>
            <p:ph type="title"/>
          </p:nvPr>
        </p:nvSpPr>
        <p:spPr>
          <a:prstGeom prst="rect">
            <a:avLst/>
          </a:prstGeom>
        </p:spPr>
        <p:txBody>
          <a:bodyPr/>
          <a:lstStyle/>
          <a:p>
            <a:r>
              <a:rPr dirty="0"/>
              <a:t>2. Perspective</a:t>
            </a:r>
            <a:r>
              <a:rPr lang="en-US" dirty="0"/>
              <a:t> and Grammar</a:t>
            </a:r>
            <a:endParaRPr dirty="0"/>
          </a:p>
        </p:txBody>
      </p:sp>
      <p:sp>
        <p:nvSpPr>
          <p:cNvPr id="342" name="Starting Points - MacWhinney (1976)…"/>
          <p:cNvSpPr txBox="1">
            <a:spLocks noGrp="1"/>
          </p:cNvSpPr>
          <p:nvPr>
            <p:ph type="body" idx="1"/>
          </p:nvPr>
        </p:nvSpPr>
        <p:spPr>
          <a:prstGeom prst="rect">
            <a:avLst/>
          </a:prstGeom>
        </p:spPr>
        <p:txBody>
          <a:bodyPr>
            <a:normAutofit fontScale="92500" lnSpcReduction="20000"/>
          </a:bodyPr>
          <a:lstStyle/>
          <a:p>
            <a:r>
              <a:rPr dirty="0"/>
              <a:t>Starting Points - MacWhinney (1976)</a:t>
            </a:r>
            <a:r>
              <a:rPr lang="en-US" dirty="0"/>
              <a:t> – we understand the world by projecting our own causal image</a:t>
            </a:r>
          </a:p>
          <a:p>
            <a:r>
              <a:rPr lang="en-US" dirty="0"/>
              <a:t>Structure building – </a:t>
            </a:r>
            <a:r>
              <a:rPr lang="en-US" dirty="0" err="1"/>
              <a:t>Gernsbacher</a:t>
            </a:r>
            <a:r>
              <a:rPr lang="en-US" dirty="0"/>
              <a:t> (1990)</a:t>
            </a:r>
          </a:p>
          <a:p>
            <a:r>
              <a:rPr dirty="0"/>
              <a:t>Mental spaces: </a:t>
            </a:r>
            <a:r>
              <a:rPr dirty="0" err="1"/>
              <a:t>Barsalou</a:t>
            </a:r>
            <a:r>
              <a:rPr dirty="0"/>
              <a:t>, </a:t>
            </a:r>
            <a:r>
              <a:rPr dirty="0" err="1"/>
              <a:t>Fauconnier</a:t>
            </a:r>
            <a:r>
              <a:rPr dirty="0"/>
              <a:t> &amp; Turner, Chafe</a:t>
            </a:r>
            <a:endParaRPr lang="en-US" dirty="0"/>
          </a:p>
          <a:p>
            <a:r>
              <a:rPr lang="en-US" dirty="0"/>
              <a:t>Grammatical constructions are used to mark, maintain, and shift perspective (passive, attachment, </a:t>
            </a:r>
            <a:r>
              <a:rPr lang="en-US" dirty="0" err="1"/>
              <a:t>equi</a:t>
            </a:r>
            <a:r>
              <a:rPr lang="en-US" dirty="0"/>
              <a:t>, topicalization, dislocation, </a:t>
            </a:r>
            <a:r>
              <a:rPr lang="en-US" dirty="0" err="1"/>
              <a:t>theticals</a:t>
            </a:r>
            <a:r>
              <a:rPr lang="en-US" dirty="0"/>
              <a:t>, etc.)</a:t>
            </a:r>
          </a:p>
          <a:p>
            <a:r>
              <a:rPr lang="en-US" dirty="0"/>
              <a:t>Ergative languages allow for perspective on non-Arg1 (O’Grady, 2014)</a:t>
            </a:r>
          </a:p>
          <a:p>
            <a:r>
              <a:rPr lang="en-US" dirty="0"/>
              <a:t>Universal role structure?</a:t>
            </a:r>
          </a:p>
        </p:txBody>
      </p:sp>
      <p:sp>
        <p:nvSpPr>
          <p:cNvPr id="3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pic>
        <p:nvPicPr>
          <p:cNvPr id="3" name="Picture 2" descr="A person in a blue shirt and tie&#10;&#10;Description automatically generated">
            <a:extLst>
              <a:ext uri="{FF2B5EF4-FFF2-40B4-BE49-F238E27FC236}">
                <a16:creationId xmlns:a16="http://schemas.microsoft.com/office/drawing/2014/main" id="{9D1E09DA-A998-4AA9-31E0-23EE845F6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445" y="7420756"/>
            <a:ext cx="1913744" cy="1913744"/>
          </a:xfrm>
          <a:prstGeom prst="rect">
            <a:avLst/>
          </a:prstGeom>
        </p:spPr>
      </p:pic>
      <p:pic>
        <p:nvPicPr>
          <p:cNvPr id="5" name="Picture 4" descr="A close-up of a person smiling&#10;&#10;Description automatically generated">
            <a:extLst>
              <a:ext uri="{FF2B5EF4-FFF2-40B4-BE49-F238E27FC236}">
                <a16:creationId xmlns:a16="http://schemas.microsoft.com/office/drawing/2014/main" id="{5DBFB281-F0C0-EF8C-4AE9-1C22F14E4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512" y="7509960"/>
            <a:ext cx="1590563" cy="1913744"/>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C8CB-4760-DBBA-D8DE-1AFD0D3B15BF}"/>
              </a:ext>
            </a:extLst>
          </p:cNvPr>
          <p:cNvSpPr>
            <a:spLocks noGrp="1"/>
          </p:cNvSpPr>
          <p:nvPr>
            <p:ph type="title"/>
          </p:nvPr>
        </p:nvSpPr>
        <p:spPr/>
        <p:txBody>
          <a:bodyPr/>
          <a:lstStyle/>
          <a:p>
            <a:r>
              <a:rPr lang="en-US" dirty="0"/>
              <a:t>Perspective and processing</a:t>
            </a:r>
          </a:p>
        </p:txBody>
      </p:sp>
      <p:sp>
        <p:nvSpPr>
          <p:cNvPr id="3" name="Text Placeholder 2">
            <a:extLst>
              <a:ext uri="{FF2B5EF4-FFF2-40B4-BE49-F238E27FC236}">
                <a16:creationId xmlns:a16="http://schemas.microsoft.com/office/drawing/2014/main" id="{2CB66E87-1040-2BD7-F611-A6F72021E2B4}"/>
              </a:ext>
            </a:extLst>
          </p:cNvPr>
          <p:cNvSpPr>
            <a:spLocks noGrp="1"/>
          </p:cNvSpPr>
          <p:nvPr>
            <p:ph type="body" idx="1"/>
          </p:nvPr>
        </p:nvSpPr>
        <p:spPr/>
        <p:txBody>
          <a:bodyPr/>
          <a:lstStyle/>
          <a:p>
            <a:r>
              <a:rPr lang="en-US" dirty="0"/>
              <a:t>Perspective maintenance and switching incur a cost (Gibson, Hawkins, McDonald)</a:t>
            </a:r>
          </a:p>
          <a:p>
            <a:r>
              <a:rPr lang="en-US" dirty="0"/>
              <a:t>Perspective overrides local cues: McDonald &amp; MacWhinney (1990)</a:t>
            </a:r>
          </a:p>
          <a:p>
            <a:r>
              <a:rPr lang="en-US" dirty="0" err="1"/>
              <a:t>Bornkessel-Schlesewsky</a:t>
            </a:r>
            <a:r>
              <a:rPr lang="en-US" dirty="0"/>
              <a:t> &amp; </a:t>
            </a:r>
            <a:r>
              <a:rPr lang="en-US" dirty="0" err="1"/>
              <a:t>Schlesewsky</a:t>
            </a:r>
            <a:r>
              <a:rPr lang="en-US" dirty="0"/>
              <a:t> (2014) AIM model assumes dorsal stream cascade of	</a:t>
            </a:r>
          </a:p>
          <a:p>
            <a:pPr lvl="1"/>
            <a:r>
              <a:rPr lang="en-US" dirty="0"/>
              <a:t>Actor =&gt; Subject =&gt; Topic</a:t>
            </a:r>
          </a:p>
          <a:p>
            <a:endParaRPr lang="en-US" dirty="0"/>
          </a:p>
          <a:p>
            <a:endParaRPr lang="en-US" dirty="0"/>
          </a:p>
        </p:txBody>
      </p:sp>
      <p:pic>
        <p:nvPicPr>
          <p:cNvPr id="5" name="Picture 4" descr="A person wearing a necklace&#10;&#10;Description automatically generated">
            <a:extLst>
              <a:ext uri="{FF2B5EF4-FFF2-40B4-BE49-F238E27FC236}">
                <a16:creationId xmlns:a16="http://schemas.microsoft.com/office/drawing/2014/main" id="{5DE27E34-1D83-5086-981C-8AE833F6B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291" y="6443793"/>
            <a:ext cx="1792886" cy="2114000"/>
          </a:xfrm>
          <a:prstGeom prst="rect">
            <a:avLst/>
          </a:prstGeom>
        </p:spPr>
      </p:pic>
      <p:pic>
        <p:nvPicPr>
          <p:cNvPr id="7" name="Picture 6" descr="A person wearing glasses and a black jacket&#10;&#10;Description automatically generated">
            <a:extLst>
              <a:ext uri="{FF2B5EF4-FFF2-40B4-BE49-F238E27FC236}">
                <a16:creationId xmlns:a16="http://schemas.microsoft.com/office/drawing/2014/main" id="{F76F600D-4847-1242-7AC0-4FFFA2540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305" y="6371852"/>
            <a:ext cx="1451496" cy="2257882"/>
          </a:xfrm>
          <a:prstGeom prst="rect">
            <a:avLst/>
          </a:prstGeom>
        </p:spPr>
      </p:pic>
    </p:spTree>
    <p:extLst>
      <p:ext uri="{BB962C8B-B14F-4D97-AF65-F5344CB8AC3E}">
        <p14:creationId xmlns:p14="http://schemas.microsoft.com/office/powerpoint/2010/main" val="291614260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3. Costs"/>
          <p:cNvSpPr txBox="1">
            <a:spLocks noGrp="1"/>
          </p:cNvSpPr>
          <p:nvPr>
            <p:ph type="title"/>
          </p:nvPr>
        </p:nvSpPr>
        <p:spPr>
          <a:xfrm>
            <a:off x="508000" y="793750"/>
            <a:ext cx="11988800" cy="1219200"/>
          </a:xfrm>
          <a:prstGeom prst="rect">
            <a:avLst/>
          </a:prstGeom>
        </p:spPr>
        <p:txBody>
          <a:bodyPr/>
          <a:lstStyle/>
          <a:p>
            <a:r>
              <a:t>3. Costs</a:t>
            </a:r>
          </a:p>
        </p:txBody>
      </p:sp>
      <p:sp>
        <p:nvSpPr>
          <p:cNvPr id="350" name="costs of clear articulation, full grammar, clear marking, perspective switching, agreement marking, reference binding…"/>
          <p:cNvSpPr txBox="1">
            <a:spLocks noGrp="1"/>
          </p:cNvSpPr>
          <p:nvPr>
            <p:ph type="body" sz="half" idx="1"/>
          </p:nvPr>
        </p:nvSpPr>
        <p:spPr>
          <a:xfrm>
            <a:off x="1189518" y="2330450"/>
            <a:ext cx="8296707" cy="6096000"/>
          </a:xfrm>
          <a:prstGeom prst="rect">
            <a:avLst/>
          </a:prstGeom>
        </p:spPr>
        <p:txBody>
          <a:bodyPr/>
          <a:lstStyle/>
          <a:p>
            <a:r>
              <a:t>costs of clear articulation, full grammar, clear marking, perspective switching, agreement marking, reference binding</a:t>
            </a:r>
          </a:p>
          <a:p>
            <a:r>
              <a:t>simple/easy vs complex/accurate</a:t>
            </a:r>
          </a:p>
          <a:p>
            <a:r>
              <a:t>Gabelentz 1901; Slobin 1968; …</a:t>
            </a:r>
          </a:p>
        </p:txBody>
      </p:sp>
      <p:sp>
        <p:nvSpPr>
          <p:cNvPr id="3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pic>
        <p:nvPicPr>
          <p:cNvPr id="352" name="510jShcXNPL._AA160_.jpg" descr="510jShcXNPL._AA160_.jpg"/>
          <p:cNvPicPr>
            <a:picLocks noChangeAspect="1"/>
          </p:cNvPicPr>
          <p:nvPr/>
        </p:nvPicPr>
        <p:blipFill>
          <a:blip r:embed="rId2"/>
          <a:stretch>
            <a:fillRect/>
          </a:stretch>
        </p:blipFill>
        <p:spPr>
          <a:xfrm>
            <a:off x="9318873" y="2357178"/>
            <a:ext cx="3472122" cy="3472122"/>
          </a:xfrm>
          <a:prstGeom prst="rect">
            <a:avLst/>
          </a:prstGeom>
          <a:ln w="12700">
            <a:miter lim="400000"/>
          </a:ln>
        </p:spPr>
      </p:pic>
      <p:pic>
        <p:nvPicPr>
          <p:cNvPr id="3" name="Picture 2" descr="A person with a beard and glasses&#10;&#10;Description automatically generated">
            <a:extLst>
              <a:ext uri="{FF2B5EF4-FFF2-40B4-BE49-F238E27FC236}">
                <a16:creationId xmlns:a16="http://schemas.microsoft.com/office/drawing/2014/main" id="{4999D53C-B41F-FC9F-D5AB-65342F487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434" y="6521450"/>
            <a:ext cx="1905000" cy="1905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he Competition Model"/>
          <p:cNvSpPr txBox="1">
            <a:spLocks noGrp="1"/>
          </p:cNvSpPr>
          <p:nvPr>
            <p:ph type="title"/>
          </p:nvPr>
        </p:nvSpPr>
        <p:spPr>
          <a:prstGeom prst="rect">
            <a:avLst/>
          </a:prstGeom>
        </p:spPr>
        <p:txBody>
          <a:bodyPr/>
          <a:lstStyle/>
          <a:p>
            <a:r>
              <a:t>The Competition Model</a:t>
            </a:r>
          </a:p>
        </p:txBody>
      </p:sp>
      <p:sp>
        <p:nvSpPr>
          <p:cNvPr id="208"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pic>
        <p:nvPicPr>
          <p:cNvPr id="209" name="liz-256.jpg" descr="liz-256.jpg"/>
          <p:cNvPicPr>
            <a:picLocks noChangeAspect="1"/>
          </p:cNvPicPr>
          <p:nvPr/>
        </p:nvPicPr>
        <p:blipFill>
          <a:blip r:embed="rId2"/>
          <a:stretch>
            <a:fillRect/>
          </a:stretch>
        </p:blipFill>
        <p:spPr>
          <a:xfrm>
            <a:off x="7080541" y="2685931"/>
            <a:ext cx="4093887" cy="4381738"/>
          </a:xfrm>
          <a:prstGeom prst="rect">
            <a:avLst/>
          </a:prstGeom>
          <a:ln w="12700">
            <a:miter lim="400000"/>
          </a:ln>
        </p:spPr>
      </p:pic>
      <p:sp>
        <p:nvSpPr>
          <p:cNvPr id="210" name="&quot;the forms of natural languages are created, governed, constrained, acquired, and used in the service of communicative functions.&quot; - 1984"/>
          <p:cNvSpPr txBox="1"/>
          <p:nvPr/>
        </p:nvSpPr>
        <p:spPr>
          <a:xfrm>
            <a:off x="566637" y="3186052"/>
            <a:ext cx="7615766" cy="4190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4766">
                <a:solidFill>
                  <a:srgbClr val="292526"/>
                </a:solidFill>
                <a:latin typeface="Times New Roman"/>
                <a:ea typeface="Times New Roman"/>
                <a:cs typeface="Times New Roman"/>
                <a:sym typeface="Times New Roman"/>
              </a:defRPr>
            </a:lvl1pPr>
          </a:lstStyle>
          <a:p>
            <a:r>
              <a:rPr dirty="0"/>
              <a:t>"the forms of natural languages are created, governed, constrained, acquired, and used in the service of communicative functions." - 1984</a:t>
            </a:r>
          </a:p>
        </p:txBody>
      </p:sp>
      <p:sp>
        <p:nvSpPr>
          <p:cNvPr id="2" name="TextBox 1">
            <a:extLst>
              <a:ext uri="{FF2B5EF4-FFF2-40B4-BE49-F238E27FC236}">
                <a16:creationId xmlns:a16="http://schemas.microsoft.com/office/drawing/2014/main" id="{F48CCE98-BD0B-9D85-EA9B-EDAF9682F663}"/>
              </a:ext>
            </a:extLst>
          </p:cNvPr>
          <p:cNvSpPr txBox="1"/>
          <p:nvPr/>
        </p:nvSpPr>
        <p:spPr>
          <a:xfrm>
            <a:off x="8205724" y="7299371"/>
            <a:ext cx="143629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414141"/>
                </a:solidFill>
                <a:effectLst/>
                <a:uFillTx/>
                <a:latin typeface="Palatino"/>
                <a:ea typeface="Palatino"/>
                <a:cs typeface="Palatino"/>
                <a:sym typeface="Palatino"/>
              </a:rPr>
              <a:t>1947-2003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Information Bottleneck"/>
          <p:cNvSpPr txBox="1">
            <a:spLocks noGrp="1"/>
          </p:cNvSpPr>
          <p:nvPr>
            <p:ph type="title"/>
          </p:nvPr>
        </p:nvSpPr>
        <p:spPr>
          <a:prstGeom prst="rect">
            <a:avLst/>
          </a:prstGeom>
        </p:spPr>
        <p:txBody>
          <a:bodyPr/>
          <a:lstStyle/>
          <a:p>
            <a:r>
              <a:t>Information Bottleneck</a:t>
            </a:r>
          </a:p>
        </p:txBody>
      </p:sp>
      <p:sp>
        <p:nvSpPr>
          <p:cNvPr id="355" name="synchronic costs =&gt; diachronic constraints…"/>
          <p:cNvSpPr txBox="1">
            <a:spLocks noGrp="1"/>
          </p:cNvSpPr>
          <p:nvPr>
            <p:ph type="body" idx="1"/>
          </p:nvPr>
        </p:nvSpPr>
        <p:spPr>
          <a:xfrm>
            <a:off x="508000" y="2628900"/>
            <a:ext cx="10539751" cy="6096000"/>
          </a:xfrm>
          <a:prstGeom prst="rect">
            <a:avLst/>
          </a:prstGeom>
        </p:spPr>
        <p:txBody>
          <a:bodyPr/>
          <a:lstStyle/>
          <a:p>
            <a:r>
              <a:rPr dirty="0" err="1"/>
              <a:t>Tishby</a:t>
            </a:r>
            <a:r>
              <a:rPr dirty="0"/>
              <a:t>, </a:t>
            </a:r>
            <a:r>
              <a:rPr dirty="0" err="1"/>
              <a:t>Zaslavsky</a:t>
            </a:r>
            <a:r>
              <a:rPr dirty="0"/>
              <a:t>, Kemp, </a:t>
            </a:r>
            <a:r>
              <a:rPr dirty="0" err="1"/>
              <a:t>Regier</a:t>
            </a:r>
            <a:r>
              <a:rPr dirty="0"/>
              <a:t> — objective function</a:t>
            </a:r>
            <a:r>
              <a:rPr lang="en-US" dirty="0"/>
              <a:t>s</a:t>
            </a:r>
            <a:r>
              <a:rPr dirty="0"/>
              <a:t> for simplicity/accuracy tradeoff</a:t>
            </a:r>
          </a:p>
          <a:p>
            <a:r>
              <a:rPr dirty="0"/>
              <a:t>Derived from </a:t>
            </a:r>
            <a:r>
              <a:rPr lang="en-US" dirty="0"/>
              <a:t>R</a:t>
            </a:r>
            <a:r>
              <a:rPr dirty="0"/>
              <a:t>ate </a:t>
            </a:r>
            <a:r>
              <a:rPr lang="en-US" dirty="0"/>
              <a:t>D</a:t>
            </a:r>
            <a:r>
              <a:rPr dirty="0"/>
              <a:t>istortion </a:t>
            </a:r>
            <a:r>
              <a:rPr lang="en-US" dirty="0"/>
              <a:t>T</a:t>
            </a:r>
            <a:r>
              <a:rPr dirty="0"/>
              <a:t>heory</a:t>
            </a:r>
          </a:p>
          <a:p>
            <a:r>
              <a:rPr dirty="0"/>
              <a:t>Applied to: color systems, kinship systems, case systems, pronouns, honorifics, tense/case, all sorts of “squishes”</a:t>
            </a:r>
            <a:endParaRPr lang="en-US" dirty="0"/>
          </a:p>
          <a:p>
            <a:r>
              <a:rPr lang="en-US" dirty="0"/>
              <a:t>Bybee:  synchronic costs accumulate into diachronic constraints</a:t>
            </a:r>
          </a:p>
          <a:p>
            <a:endParaRPr dirty="0"/>
          </a:p>
        </p:txBody>
      </p:sp>
      <p:sp>
        <p:nvSpPr>
          <p:cNvPr id="3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pic>
        <p:nvPicPr>
          <p:cNvPr id="3" name="Picture 2" descr="A person with glasses smiling&#10;&#10;Description automatically generated">
            <a:extLst>
              <a:ext uri="{FF2B5EF4-FFF2-40B4-BE49-F238E27FC236}">
                <a16:creationId xmlns:a16="http://schemas.microsoft.com/office/drawing/2014/main" id="{49E74A8B-2D9C-03AD-E7A0-6AD72942A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300" y="2925268"/>
            <a:ext cx="1714500" cy="1714500"/>
          </a:xfrm>
          <a:prstGeom prst="rect">
            <a:avLst/>
          </a:prstGeom>
        </p:spPr>
      </p:pic>
      <p:pic>
        <p:nvPicPr>
          <p:cNvPr id="4" name="Picture 3" descr="A person in a blue shirt&#10;&#10;Description automatically generated">
            <a:extLst>
              <a:ext uri="{FF2B5EF4-FFF2-40B4-BE49-F238E27FC236}">
                <a16:creationId xmlns:a16="http://schemas.microsoft.com/office/drawing/2014/main" id="{152F6F38-1DB7-2B23-931D-E29C0DF11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5890354"/>
            <a:ext cx="1714500" cy="2540000"/>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Beyond L1"/>
          <p:cNvSpPr txBox="1">
            <a:spLocks noGrp="1"/>
          </p:cNvSpPr>
          <p:nvPr>
            <p:ph type="title"/>
          </p:nvPr>
        </p:nvSpPr>
        <p:spPr>
          <a:prstGeom prst="rect">
            <a:avLst/>
          </a:prstGeom>
        </p:spPr>
        <p:txBody>
          <a:bodyPr/>
          <a:lstStyle/>
          <a:p>
            <a:r>
              <a:t>Beyond L1</a:t>
            </a:r>
          </a:p>
        </p:txBody>
      </p:sp>
      <p:sp>
        <p:nvSpPr>
          <p:cNvPr id="359" name="Is L2 acquisition “fundamentally different” (Bley-Vroman) from L1 acquisition, based on loss of UG?…"/>
          <p:cNvSpPr txBox="1">
            <a:spLocks noGrp="1"/>
          </p:cNvSpPr>
          <p:nvPr>
            <p:ph type="body" idx="1"/>
          </p:nvPr>
        </p:nvSpPr>
        <p:spPr>
          <a:prstGeom prst="rect">
            <a:avLst/>
          </a:prstGeom>
        </p:spPr>
        <p:txBody>
          <a:bodyPr>
            <a:normAutofit lnSpcReduction="10000"/>
          </a:bodyPr>
          <a:lstStyle/>
          <a:p>
            <a:pPr marL="446404" indent="-446404" defTabSz="554990">
              <a:spcBef>
                <a:spcPts val="2200"/>
              </a:spcBef>
              <a:defRPr sz="3420"/>
            </a:pPr>
            <a:r>
              <a:rPr dirty="0"/>
              <a:t>Is L2 acquisition “fundamentally different” (Bley-Vroman) from L1 acquisition, based on loss of UG?</a:t>
            </a:r>
            <a:r>
              <a:rPr lang="en-US" dirty="0"/>
              <a:t>  </a:t>
            </a:r>
            <a:r>
              <a:rPr lang="en-US"/>
              <a:t>Critical Period?</a:t>
            </a:r>
            <a:endParaRPr dirty="0"/>
          </a:p>
          <a:p>
            <a:pPr marL="446404" indent="-446404" defTabSz="554990">
              <a:spcBef>
                <a:spcPts val="2200"/>
              </a:spcBef>
              <a:defRPr sz="3420"/>
            </a:pPr>
            <a:r>
              <a:rPr dirty="0"/>
              <a:t>Or is it “fundamentally similar” based on Competition Model constructs?</a:t>
            </a:r>
          </a:p>
          <a:p>
            <a:pPr marL="446404" indent="-446404" defTabSz="554990">
              <a:spcBef>
                <a:spcPts val="2200"/>
              </a:spcBef>
              <a:defRPr sz="3420"/>
            </a:pPr>
            <a:r>
              <a:rPr dirty="0"/>
              <a:t>To deal with L2 learning, the model need</a:t>
            </a:r>
            <a:r>
              <a:rPr lang="en-US" dirty="0"/>
              <a:t>s</a:t>
            </a:r>
            <a:r>
              <a:rPr dirty="0"/>
              <a:t> to examine:</a:t>
            </a:r>
          </a:p>
          <a:p>
            <a:pPr marL="892809" lvl="1" indent="-446404" defTabSz="554990">
              <a:spcBef>
                <a:spcPts val="2200"/>
              </a:spcBef>
              <a:defRPr sz="3420"/>
            </a:pPr>
            <a:r>
              <a:rPr dirty="0"/>
              <a:t>transfer</a:t>
            </a:r>
          </a:p>
          <a:p>
            <a:pPr marL="892809" lvl="1" indent="-446404" defTabSz="554990">
              <a:spcBef>
                <a:spcPts val="2200"/>
              </a:spcBef>
              <a:defRPr sz="3420"/>
            </a:pPr>
            <a:r>
              <a:rPr dirty="0"/>
              <a:t>entrenchment</a:t>
            </a:r>
          </a:p>
          <a:p>
            <a:pPr marL="892809" lvl="1" indent="-446404" defTabSz="554990">
              <a:spcBef>
                <a:spcPts val="2200"/>
              </a:spcBef>
              <a:defRPr sz="3420"/>
            </a:pPr>
            <a:r>
              <a:rPr dirty="0"/>
              <a:t>motivation, input</a:t>
            </a:r>
            <a:endParaRPr lang="en-US" dirty="0"/>
          </a:p>
          <a:p>
            <a:pPr marL="892809" lvl="1" indent="-446404" defTabSz="554990">
              <a:spcBef>
                <a:spcPts val="2200"/>
              </a:spcBef>
              <a:defRPr sz="3420"/>
            </a:pPr>
            <a:r>
              <a:rPr lang="en-US" dirty="0"/>
              <a:t>fluency</a:t>
            </a:r>
            <a:endParaRPr dirty="0"/>
          </a:p>
        </p:txBody>
      </p:sp>
      <p:sp>
        <p:nvSpPr>
          <p:cNvPr id="3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English L1, Dutch L2"/>
          <p:cNvSpPr txBox="1">
            <a:spLocks noGrp="1"/>
          </p:cNvSpPr>
          <p:nvPr>
            <p:ph type="title"/>
          </p:nvPr>
        </p:nvSpPr>
        <p:spPr>
          <a:prstGeom prst="rect">
            <a:avLst/>
          </a:prstGeom>
        </p:spPr>
        <p:txBody>
          <a:bodyPr/>
          <a:lstStyle/>
          <a:p>
            <a:r>
              <a:t>English L1, Dutch L2</a:t>
            </a:r>
          </a:p>
        </p:txBody>
      </p:sp>
      <p:sp>
        <p:nvSpPr>
          <p:cNvPr id="363" name="Dissertations by Janet McDonald and Kerry Kilborn"/>
          <p:cNvSpPr txBox="1"/>
          <p:nvPr/>
        </p:nvSpPr>
        <p:spPr>
          <a:xfrm>
            <a:off x="2330026" y="2637084"/>
            <a:ext cx="9464606" cy="523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Dissertations by Janet McDonald and Kerry Kilborn</a:t>
            </a:r>
          </a:p>
        </p:txBody>
      </p:sp>
      <p:sp>
        <p:nvSpPr>
          <p:cNvPr id="3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32</a:t>
            </a:fld>
            <a:endParaRPr/>
          </a:p>
        </p:txBody>
      </p:sp>
      <p:pic>
        <p:nvPicPr>
          <p:cNvPr id="365" name="image.png" descr="image.png"/>
          <p:cNvPicPr>
            <a:picLocks/>
          </p:cNvPicPr>
          <p:nvPr/>
        </p:nvPicPr>
        <p:blipFill>
          <a:blip r:embed="rId2"/>
          <a:stretch>
            <a:fillRect/>
          </a:stretch>
        </p:blipFill>
        <p:spPr>
          <a:xfrm>
            <a:off x="1426915" y="3034453"/>
            <a:ext cx="8994988" cy="601472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B632-B91A-5E05-37B8-CE61DDED74EA}"/>
              </a:ext>
            </a:extLst>
          </p:cNvPr>
          <p:cNvSpPr>
            <a:spLocks noGrp="1"/>
          </p:cNvSpPr>
          <p:nvPr>
            <p:ph type="title"/>
          </p:nvPr>
        </p:nvSpPr>
        <p:spPr/>
        <p:txBody>
          <a:bodyPr/>
          <a:lstStyle/>
          <a:p>
            <a:r>
              <a:rPr lang="en-US" dirty="0" err="1"/>
              <a:t>eCALL</a:t>
            </a:r>
            <a:r>
              <a:rPr lang="en-US" dirty="0"/>
              <a:t> Tutors</a:t>
            </a:r>
          </a:p>
        </p:txBody>
      </p:sp>
      <p:sp>
        <p:nvSpPr>
          <p:cNvPr id="3" name="Text Placeholder 2">
            <a:extLst>
              <a:ext uri="{FF2B5EF4-FFF2-40B4-BE49-F238E27FC236}">
                <a16:creationId xmlns:a16="http://schemas.microsoft.com/office/drawing/2014/main" id="{5D41AECF-7B70-F3EB-D4ED-AFE4E0C3D815}"/>
              </a:ext>
            </a:extLst>
          </p:cNvPr>
          <p:cNvSpPr>
            <a:spLocks noGrp="1"/>
          </p:cNvSpPr>
          <p:nvPr>
            <p:ph type="body" idx="1"/>
          </p:nvPr>
        </p:nvSpPr>
        <p:spPr/>
        <p:txBody>
          <a:bodyPr/>
          <a:lstStyle/>
          <a:p>
            <a:r>
              <a:rPr lang="en-US" dirty="0"/>
              <a:t>12 online tutors for study of L2 learning</a:t>
            </a:r>
          </a:p>
          <a:p>
            <a:r>
              <a:rPr lang="en-US" dirty="0"/>
              <a:t>French, Spanish, German, Mandarin, Cantonese</a:t>
            </a:r>
          </a:p>
          <a:p>
            <a:r>
              <a:rPr lang="en-US" dirty="0"/>
              <a:t>articles, case-marking, tones, conjugation, gender, verb separation, classifiers</a:t>
            </a:r>
          </a:p>
          <a:p>
            <a:r>
              <a:rPr lang="en-US" dirty="0"/>
              <a:t>corrective feedback is crucial, cues help too</a:t>
            </a:r>
          </a:p>
          <a:p>
            <a:r>
              <a:rPr lang="en-US" dirty="0"/>
              <a:t>simple cues work best, explicit cues retained longer</a:t>
            </a:r>
          </a:p>
          <a:p>
            <a:r>
              <a:rPr lang="en-US" dirty="0"/>
              <a:t>all tutors led to strong improvements</a:t>
            </a:r>
          </a:p>
        </p:txBody>
      </p:sp>
    </p:spTree>
    <p:extLst>
      <p:ext uri="{BB962C8B-B14F-4D97-AF65-F5344CB8AC3E}">
        <p14:creationId xmlns:p14="http://schemas.microsoft.com/office/powerpoint/2010/main" val="16665733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ognitive Risks and Supports"/>
          <p:cNvSpPr txBox="1">
            <a:spLocks noGrp="1"/>
          </p:cNvSpPr>
          <p:nvPr>
            <p:ph type="title"/>
          </p:nvPr>
        </p:nvSpPr>
        <p:spPr>
          <a:prstGeom prst="rect">
            <a:avLst/>
          </a:prstGeom>
        </p:spPr>
        <p:txBody>
          <a:bodyPr/>
          <a:lstStyle>
            <a:lvl1pPr defTabSz="1300480"/>
          </a:lstStyle>
          <a:p>
            <a:r>
              <a:t>Cognitive Risks and Supports</a:t>
            </a:r>
          </a:p>
        </p:txBody>
      </p:sp>
      <p:graphicFrame>
        <p:nvGraphicFramePr>
          <p:cNvPr id="368" name="Table 1"/>
          <p:cNvGraphicFramePr/>
          <p:nvPr/>
        </p:nvGraphicFramePr>
        <p:xfrm>
          <a:off x="730616" y="2730782"/>
          <a:ext cx="10468863" cy="5160616"/>
        </p:xfrm>
        <a:graphic>
          <a:graphicData uri="http://schemas.openxmlformats.org/drawingml/2006/table">
            <a:tbl>
              <a:tblPr bandRow="1">
                <a:tableStyleId>{4C3C2611-4C71-4FC5-86AE-919BDF0F9419}</a:tableStyleId>
              </a:tblPr>
              <a:tblGrid>
                <a:gridCol w="1902253">
                  <a:extLst>
                    <a:ext uri="{9D8B030D-6E8A-4147-A177-3AD203B41FA5}">
                      <a16:colId xmlns:a16="http://schemas.microsoft.com/office/drawing/2014/main" val="20000"/>
                    </a:ext>
                  </a:extLst>
                </a:gridCol>
                <a:gridCol w="5076989">
                  <a:extLst>
                    <a:ext uri="{9D8B030D-6E8A-4147-A177-3AD203B41FA5}">
                      <a16:colId xmlns:a16="http://schemas.microsoft.com/office/drawing/2014/main" val="20001"/>
                    </a:ext>
                  </a:extLst>
                </a:gridCol>
                <a:gridCol w="3489621">
                  <a:extLst>
                    <a:ext uri="{9D8B030D-6E8A-4147-A177-3AD203B41FA5}">
                      <a16:colId xmlns:a16="http://schemas.microsoft.com/office/drawing/2014/main" val="20002"/>
                    </a:ext>
                  </a:extLst>
                </a:gridCol>
              </a:tblGrid>
              <a:tr h="1577780">
                <a:tc>
                  <a:txBody>
                    <a:bodyPr/>
                    <a:lstStyle/>
                    <a:p>
                      <a:pPr defTabSz="914400">
                        <a:defRPr sz="3800" b="1"/>
                      </a:pPr>
                      <a:endParaRPr/>
                    </a:p>
                  </a:txBody>
                  <a:tcPr marL="50800" marR="50800" marT="50800" marB="50800" anchor="ctr" horzOverflow="overflow"/>
                </a:tc>
                <a:tc>
                  <a:txBody>
                    <a:bodyPr/>
                    <a:lstStyle/>
                    <a:p>
                      <a:pPr defTabSz="914400">
                        <a:defRPr>
                          <a:solidFill>
                            <a:srgbClr val="000000"/>
                          </a:solidFill>
                        </a:defRPr>
                      </a:pPr>
                      <a:r>
                        <a:rPr sz="3800" b="1">
                          <a:solidFill>
                            <a:srgbClr val="414141"/>
                          </a:solidFill>
                        </a:rPr>
                        <a:t>Risks</a:t>
                      </a:r>
                    </a:p>
                  </a:txBody>
                  <a:tcPr marL="50800" marR="50800" marT="50800" marB="50800" anchor="ctr" horzOverflow="overflow"/>
                </a:tc>
                <a:tc>
                  <a:txBody>
                    <a:bodyPr/>
                    <a:lstStyle/>
                    <a:p>
                      <a:pPr defTabSz="914400">
                        <a:defRPr>
                          <a:solidFill>
                            <a:srgbClr val="000000"/>
                          </a:solidFill>
                        </a:defRPr>
                      </a:pPr>
                      <a:r>
                        <a:rPr sz="3800" b="1">
                          <a:solidFill>
                            <a:srgbClr val="414141"/>
                          </a:solidFill>
                        </a:rPr>
                        <a:t>Supports</a:t>
                      </a:r>
                    </a:p>
                  </a:txBody>
                  <a:tcPr marL="50800" marR="50800" marT="50800" marB="50800" anchor="ctr" horzOverflow="overflow"/>
                </a:tc>
                <a:extLst>
                  <a:ext uri="{0D108BD9-81ED-4DB2-BD59-A6C34878D82A}">
                    <a16:rowId xmlns:a16="http://schemas.microsoft.com/office/drawing/2014/main" val="10000"/>
                  </a:ext>
                </a:extLst>
              </a:tr>
              <a:tr h="1176738">
                <a:tc>
                  <a:txBody>
                    <a:bodyPr/>
                    <a:lstStyle/>
                    <a:p>
                      <a:pPr defTabSz="914400">
                        <a:defRPr>
                          <a:solidFill>
                            <a:srgbClr val="000000"/>
                          </a:solidFill>
                        </a:defRPr>
                      </a:pPr>
                      <a:r>
                        <a:rPr sz="3700">
                          <a:solidFill>
                            <a:srgbClr val="414141"/>
                          </a:solidFill>
                        </a:rPr>
                        <a:t>1</a:t>
                      </a:r>
                    </a:p>
                  </a:txBody>
                  <a:tcPr marL="50800" marR="50800" marT="50800" marB="50800" anchor="ctr" horzOverflow="overflow"/>
                </a:tc>
                <a:tc>
                  <a:txBody>
                    <a:bodyPr/>
                    <a:lstStyle/>
                    <a:p>
                      <a:pPr defTabSz="914400">
                        <a:defRPr>
                          <a:solidFill>
                            <a:srgbClr val="000000"/>
                          </a:solidFill>
                        </a:defRPr>
                      </a:pPr>
                      <a:r>
                        <a:rPr sz="3700">
                          <a:solidFill>
                            <a:srgbClr val="414141"/>
                          </a:solidFill>
                        </a:rPr>
                        <a:t>Entrenchment</a:t>
                      </a:r>
                    </a:p>
                  </a:txBody>
                  <a:tcPr marL="50800" marR="50800" marT="50800" marB="50800" anchor="ctr" horzOverflow="overflow"/>
                </a:tc>
                <a:tc>
                  <a:txBody>
                    <a:bodyPr/>
                    <a:lstStyle/>
                    <a:p>
                      <a:pPr defTabSz="914400">
                        <a:defRPr>
                          <a:solidFill>
                            <a:srgbClr val="000000"/>
                          </a:solidFill>
                        </a:defRPr>
                      </a:pPr>
                      <a:r>
                        <a:rPr sz="3700">
                          <a:solidFill>
                            <a:srgbClr val="414141"/>
                          </a:solidFill>
                        </a:rPr>
                        <a:t>Resonance</a:t>
                      </a:r>
                    </a:p>
                  </a:txBody>
                  <a:tcPr marL="50800" marR="50800" marT="50800" marB="50800" anchor="ctr" horzOverflow="overflow"/>
                </a:tc>
                <a:extLst>
                  <a:ext uri="{0D108BD9-81ED-4DB2-BD59-A6C34878D82A}">
                    <a16:rowId xmlns:a16="http://schemas.microsoft.com/office/drawing/2014/main" val="10001"/>
                  </a:ext>
                </a:extLst>
              </a:tr>
              <a:tr h="1176738">
                <a:tc>
                  <a:txBody>
                    <a:bodyPr/>
                    <a:lstStyle/>
                    <a:p>
                      <a:pPr defTabSz="914400">
                        <a:defRPr>
                          <a:solidFill>
                            <a:srgbClr val="000000"/>
                          </a:solidFill>
                        </a:defRPr>
                      </a:pPr>
                      <a:r>
                        <a:rPr sz="3700">
                          <a:solidFill>
                            <a:srgbClr val="414141"/>
                          </a:solidFill>
                        </a:rPr>
                        <a:t>2</a:t>
                      </a:r>
                    </a:p>
                  </a:txBody>
                  <a:tcPr marL="50800" marR="50800" marT="50800" marB="50800" anchor="ctr" horzOverflow="overflow"/>
                </a:tc>
                <a:tc>
                  <a:txBody>
                    <a:bodyPr/>
                    <a:lstStyle/>
                    <a:p>
                      <a:pPr defTabSz="914400">
                        <a:defRPr>
                          <a:solidFill>
                            <a:srgbClr val="000000"/>
                          </a:solidFill>
                        </a:defRPr>
                      </a:pPr>
                      <a:r>
                        <a:rPr sz="3700">
                          <a:solidFill>
                            <a:srgbClr val="414141"/>
                          </a:solidFill>
                        </a:rPr>
                        <a:t>Transfer, Parasitism</a:t>
                      </a:r>
                    </a:p>
                  </a:txBody>
                  <a:tcPr marL="50800" marR="50800" marT="50800" marB="50800" anchor="ctr" horzOverflow="overflow"/>
                </a:tc>
                <a:tc>
                  <a:txBody>
                    <a:bodyPr/>
                    <a:lstStyle/>
                    <a:p>
                      <a:pPr defTabSz="914400">
                        <a:defRPr>
                          <a:solidFill>
                            <a:srgbClr val="000000"/>
                          </a:solidFill>
                        </a:defRPr>
                      </a:pPr>
                      <a:r>
                        <a:rPr sz="3700">
                          <a:solidFill>
                            <a:srgbClr val="414141"/>
                          </a:solidFill>
                        </a:rPr>
                        <a:t>Decoupling</a:t>
                      </a:r>
                    </a:p>
                  </a:txBody>
                  <a:tcPr marL="50800" marR="50800" marT="50800" marB="50800" anchor="ctr" horzOverflow="overflow"/>
                </a:tc>
                <a:extLst>
                  <a:ext uri="{0D108BD9-81ED-4DB2-BD59-A6C34878D82A}">
                    <a16:rowId xmlns:a16="http://schemas.microsoft.com/office/drawing/2014/main" val="10002"/>
                  </a:ext>
                </a:extLst>
              </a:tr>
              <a:tr h="1176738">
                <a:tc>
                  <a:txBody>
                    <a:bodyPr/>
                    <a:lstStyle/>
                    <a:p>
                      <a:pPr defTabSz="914400">
                        <a:defRPr>
                          <a:solidFill>
                            <a:srgbClr val="000000"/>
                          </a:solidFill>
                        </a:defRPr>
                      </a:pPr>
                      <a:r>
                        <a:rPr sz="3700">
                          <a:solidFill>
                            <a:srgbClr val="414141"/>
                          </a:solidFill>
                        </a:rPr>
                        <a:t>3</a:t>
                      </a:r>
                    </a:p>
                  </a:txBody>
                  <a:tcPr marL="50800" marR="50800" marT="50800" marB="50800" anchor="ctr" horzOverflow="overflow"/>
                </a:tc>
                <a:tc>
                  <a:txBody>
                    <a:bodyPr/>
                    <a:lstStyle/>
                    <a:p>
                      <a:pPr defTabSz="914400">
                        <a:defRPr>
                          <a:solidFill>
                            <a:srgbClr val="000000"/>
                          </a:solidFill>
                        </a:defRPr>
                      </a:pPr>
                      <a:r>
                        <a:rPr sz="3700">
                          <a:solidFill>
                            <a:srgbClr val="414141"/>
                          </a:solidFill>
                        </a:rPr>
                        <a:t>Overanalysis</a:t>
                      </a:r>
                    </a:p>
                  </a:txBody>
                  <a:tcPr marL="50800" marR="50800" marT="50800" marB="50800" anchor="ctr" horzOverflow="overflow"/>
                </a:tc>
                <a:tc>
                  <a:txBody>
                    <a:bodyPr/>
                    <a:lstStyle/>
                    <a:p>
                      <a:pPr defTabSz="914400">
                        <a:defRPr>
                          <a:solidFill>
                            <a:srgbClr val="000000"/>
                          </a:solidFill>
                        </a:defRPr>
                      </a:pPr>
                      <a:r>
                        <a:rPr sz="3700">
                          <a:solidFill>
                            <a:srgbClr val="414141"/>
                          </a:solidFill>
                        </a:rPr>
                        <a:t>Proceduralization</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36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rPr/>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Motivational Risks and Supports"/>
          <p:cNvSpPr txBox="1">
            <a:spLocks noGrp="1"/>
          </p:cNvSpPr>
          <p:nvPr>
            <p:ph type="title"/>
          </p:nvPr>
        </p:nvSpPr>
        <p:spPr>
          <a:prstGeom prst="rect">
            <a:avLst/>
          </a:prstGeom>
        </p:spPr>
        <p:txBody>
          <a:bodyPr/>
          <a:lstStyle>
            <a:lvl1pPr defTabSz="1300480"/>
          </a:lstStyle>
          <a:p>
            <a:r>
              <a:rPr dirty="0"/>
              <a:t>Motivational Risks and Supports</a:t>
            </a:r>
          </a:p>
        </p:txBody>
      </p:sp>
      <p:graphicFrame>
        <p:nvGraphicFramePr>
          <p:cNvPr id="372" name="Table 1"/>
          <p:cNvGraphicFramePr/>
          <p:nvPr/>
        </p:nvGraphicFramePr>
        <p:xfrm>
          <a:off x="807682" y="2923445"/>
          <a:ext cx="10468863" cy="4323643"/>
        </p:xfrm>
        <a:graphic>
          <a:graphicData uri="http://schemas.openxmlformats.org/drawingml/2006/table">
            <a:tbl>
              <a:tblPr bandRow="1">
                <a:tableStyleId>{4C3C2611-4C71-4FC5-86AE-919BDF0F9419}</a:tableStyleId>
              </a:tblPr>
              <a:tblGrid>
                <a:gridCol w="1902253">
                  <a:extLst>
                    <a:ext uri="{9D8B030D-6E8A-4147-A177-3AD203B41FA5}">
                      <a16:colId xmlns:a16="http://schemas.microsoft.com/office/drawing/2014/main" val="20000"/>
                    </a:ext>
                  </a:extLst>
                </a:gridCol>
                <a:gridCol w="5076989">
                  <a:extLst>
                    <a:ext uri="{9D8B030D-6E8A-4147-A177-3AD203B41FA5}">
                      <a16:colId xmlns:a16="http://schemas.microsoft.com/office/drawing/2014/main" val="20001"/>
                    </a:ext>
                  </a:extLst>
                </a:gridCol>
                <a:gridCol w="3489621">
                  <a:extLst>
                    <a:ext uri="{9D8B030D-6E8A-4147-A177-3AD203B41FA5}">
                      <a16:colId xmlns:a16="http://schemas.microsoft.com/office/drawing/2014/main" val="20002"/>
                    </a:ext>
                  </a:extLst>
                </a:gridCol>
              </a:tblGrid>
              <a:tr h="740839">
                <a:tc>
                  <a:txBody>
                    <a:bodyPr/>
                    <a:lstStyle/>
                    <a:p>
                      <a:pPr defTabSz="914400">
                        <a:defRPr sz="3800" b="1"/>
                      </a:pPr>
                      <a:endParaRPr/>
                    </a:p>
                  </a:txBody>
                  <a:tcPr marL="50800" marR="50800" marT="50800" marB="50800" anchor="ctr" horzOverflow="overflow"/>
                </a:tc>
                <a:tc>
                  <a:txBody>
                    <a:bodyPr/>
                    <a:lstStyle/>
                    <a:p>
                      <a:pPr defTabSz="914400">
                        <a:defRPr>
                          <a:solidFill>
                            <a:srgbClr val="000000"/>
                          </a:solidFill>
                        </a:defRPr>
                      </a:pPr>
                      <a:r>
                        <a:rPr sz="3800" b="1">
                          <a:solidFill>
                            <a:srgbClr val="414141"/>
                          </a:solidFill>
                        </a:rPr>
                        <a:t>Risks</a:t>
                      </a:r>
                    </a:p>
                  </a:txBody>
                  <a:tcPr marL="50800" marR="50800" marT="50800" marB="50800" anchor="ctr" horzOverflow="overflow"/>
                </a:tc>
                <a:tc>
                  <a:txBody>
                    <a:bodyPr/>
                    <a:lstStyle/>
                    <a:p>
                      <a:pPr defTabSz="914400">
                        <a:defRPr>
                          <a:solidFill>
                            <a:srgbClr val="000000"/>
                          </a:solidFill>
                        </a:defRPr>
                      </a:pPr>
                      <a:r>
                        <a:rPr sz="3800" b="1">
                          <a:solidFill>
                            <a:srgbClr val="414141"/>
                          </a:solidFill>
                        </a:rPr>
                        <a:t>Supports</a:t>
                      </a:r>
                    </a:p>
                  </a:txBody>
                  <a:tcPr marL="50800" marR="50800" marT="50800" marB="50800" anchor="ctr" horzOverflow="overflow"/>
                </a:tc>
                <a:extLst>
                  <a:ext uri="{0D108BD9-81ED-4DB2-BD59-A6C34878D82A}">
                    <a16:rowId xmlns:a16="http://schemas.microsoft.com/office/drawing/2014/main" val="10000"/>
                  </a:ext>
                </a:extLst>
              </a:tr>
              <a:tr h="997893">
                <a:tc>
                  <a:txBody>
                    <a:bodyPr/>
                    <a:lstStyle/>
                    <a:p>
                      <a:pPr defTabSz="914400">
                        <a:defRPr>
                          <a:solidFill>
                            <a:srgbClr val="000000"/>
                          </a:solidFill>
                        </a:defRPr>
                      </a:pPr>
                      <a:r>
                        <a:rPr sz="3700">
                          <a:solidFill>
                            <a:srgbClr val="414141"/>
                          </a:solidFill>
                        </a:rPr>
                        <a:t>4</a:t>
                      </a:r>
                    </a:p>
                  </a:txBody>
                  <a:tcPr marL="50800" marR="50800" marT="50800" marB="50800" anchor="ctr" horzOverflow="overflow"/>
                </a:tc>
                <a:tc>
                  <a:txBody>
                    <a:bodyPr/>
                    <a:lstStyle/>
                    <a:p>
                      <a:pPr defTabSz="914400">
                        <a:defRPr>
                          <a:solidFill>
                            <a:srgbClr val="000000"/>
                          </a:solidFill>
                        </a:defRPr>
                      </a:pPr>
                      <a:r>
                        <a:rPr sz="3700">
                          <a:solidFill>
                            <a:srgbClr val="414141"/>
                          </a:solidFill>
                        </a:rPr>
                        <a:t>Isolation, Pride</a:t>
                      </a:r>
                    </a:p>
                  </a:txBody>
                  <a:tcPr marL="50800" marR="50800" marT="50800" marB="50800" anchor="ctr" horzOverflow="overflow"/>
                </a:tc>
                <a:tc>
                  <a:txBody>
                    <a:bodyPr/>
                    <a:lstStyle/>
                    <a:p>
                      <a:pPr defTabSz="914400">
                        <a:defRPr>
                          <a:solidFill>
                            <a:srgbClr val="000000"/>
                          </a:solidFill>
                        </a:defRPr>
                      </a:pPr>
                      <a:r>
                        <a:rPr sz="3700">
                          <a:solidFill>
                            <a:srgbClr val="414141"/>
                          </a:solidFill>
                        </a:rPr>
                        <a:t>Participation</a:t>
                      </a:r>
                    </a:p>
                  </a:txBody>
                  <a:tcPr marL="50800" marR="50800" marT="50800" marB="50800" anchor="ctr" horzOverflow="overflow"/>
                </a:tc>
                <a:extLst>
                  <a:ext uri="{0D108BD9-81ED-4DB2-BD59-A6C34878D82A}">
                    <a16:rowId xmlns:a16="http://schemas.microsoft.com/office/drawing/2014/main" val="10001"/>
                  </a:ext>
                </a:extLst>
              </a:tr>
              <a:tr h="1104659">
                <a:tc>
                  <a:txBody>
                    <a:bodyPr/>
                    <a:lstStyle/>
                    <a:p>
                      <a:pPr defTabSz="914400">
                        <a:defRPr>
                          <a:solidFill>
                            <a:srgbClr val="000000"/>
                          </a:solidFill>
                        </a:defRPr>
                      </a:pPr>
                      <a:r>
                        <a:rPr sz="3700">
                          <a:solidFill>
                            <a:srgbClr val="414141"/>
                          </a:solidFill>
                        </a:rPr>
                        <a:t>5</a:t>
                      </a:r>
                    </a:p>
                  </a:txBody>
                  <a:tcPr marL="50800" marR="50800" marT="50800" marB="50800" anchor="ctr" horzOverflow="overflow"/>
                </a:tc>
                <a:tc>
                  <a:txBody>
                    <a:bodyPr/>
                    <a:lstStyle/>
                    <a:p>
                      <a:pPr defTabSz="914400">
                        <a:defRPr>
                          <a:solidFill>
                            <a:srgbClr val="000000"/>
                          </a:solidFill>
                        </a:defRPr>
                      </a:pPr>
                      <a:r>
                        <a:rPr sz="3700">
                          <a:solidFill>
                            <a:srgbClr val="414141"/>
                          </a:solidFill>
                        </a:rPr>
                        <a:t>Opportunity Costs</a:t>
                      </a:r>
                    </a:p>
                  </a:txBody>
                  <a:tcPr marL="50800" marR="50800" marT="50800" marB="50800" anchor="ctr" horzOverflow="overflow"/>
                </a:tc>
                <a:tc>
                  <a:txBody>
                    <a:bodyPr/>
                    <a:lstStyle/>
                    <a:p>
                      <a:pPr defTabSz="914400">
                        <a:defRPr>
                          <a:solidFill>
                            <a:srgbClr val="000000"/>
                          </a:solidFill>
                        </a:defRPr>
                      </a:pPr>
                      <a:r>
                        <a:rPr sz="3700">
                          <a:solidFill>
                            <a:srgbClr val="414141"/>
                          </a:solidFill>
                        </a:rPr>
                        <a:t>Exec Control</a:t>
                      </a:r>
                    </a:p>
                  </a:txBody>
                  <a:tcPr marL="50800" marR="50800" marT="50800" marB="50800" anchor="ctr" horzOverflow="overflow"/>
                </a:tc>
                <a:extLst>
                  <a:ext uri="{0D108BD9-81ED-4DB2-BD59-A6C34878D82A}">
                    <a16:rowId xmlns:a16="http://schemas.microsoft.com/office/drawing/2014/main" val="10002"/>
                  </a:ext>
                </a:extLst>
              </a:tr>
              <a:tr h="1480252">
                <a:tc>
                  <a:txBody>
                    <a:bodyPr/>
                    <a:lstStyle/>
                    <a:p>
                      <a:pPr defTabSz="914400">
                        <a:defRPr>
                          <a:solidFill>
                            <a:srgbClr val="000000"/>
                          </a:solidFill>
                        </a:defRPr>
                      </a:pPr>
                      <a:r>
                        <a:rPr sz="3700">
                          <a:solidFill>
                            <a:srgbClr val="414141"/>
                          </a:solidFill>
                        </a:rPr>
                        <a:t>6</a:t>
                      </a:r>
                    </a:p>
                  </a:txBody>
                  <a:tcPr marL="50800" marR="50800" marT="50800" marB="50800" anchor="ctr" horzOverflow="overflow"/>
                </a:tc>
                <a:tc>
                  <a:txBody>
                    <a:bodyPr/>
                    <a:lstStyle/>
                    <a:p>
                      <a:pPr defTabSz="914400">
                        <a:defRPr>
                          <a:solidFill>
                            <a:srgbClr val="000000"/>
                          </a:solidFill>
                        </a:defRPr>
                      </a:pPr>
                      <a:r>
                        <a:rPr sz="3700">
                          <a:solidFill>
                            <a:srgbClr val="414141"/>
                          </a:solidFill>
                        </a:rPr>
                        <a:t>Resource Scarcity</a:t>
                      </a:r>
                    </a:p>
                  </a:txBody>
                  <a:tcPr marL="50800" marR="50800" marT="50800" marB="50800" anchor="ctr" horzOverflow="overflow"/>
                </a:tc>
                <a:tc>
                  <a:txBody>
                    <a:bodyPr/>
                    <a:lstStyle/>
                    <a:p>
                      <a:pPr defTabSz="914400">
                        <a:defRPr>
                          <a:solidFill>
                            <a:srgbClr val="000000"/>
                          </a:solidFill>
                        </a:defRPr>
                      </a:pPr>
                      <a:r>
                        <a:rPr sz="3700">
                          <a:solidFill>
                            <a:srgbClr val="414141"/>
                          </a:solidFill>
                        </a:rPr>
                        <a:t>Create/Find</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3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rPr/>
              <a:t>35</a:t>
            </a:fld>
            <a:endParaRPr/>
          </a:p>
        </p:txBody>
      </p:sp>
      <p:sp>
        <p:nvSpPr>
          <p:cNvPr id="374" name="Text"/>
          <p:cNvSpPr txBox="1"/>
          <p:nvPr/>
        </p:nvSpPr>
        <p:spPr>
          <a:xfrm>
            <a:off x="6164485" y="4622799"/>
            <a:ext cx="675830" cy="508001"/>
          </a:xfrm>
          <a:prstGeom prst="rect">
            <a:avLst/>
          </a:prstGeom>
          <a:ln w="12700">
            <a:miter lim="400000"/>
          </a:ln>
        </p:spPr>
        <p:txBody>
          <a:bodyPr wrap="none" lIns="50800" tIns="50800" rIns="50800" bIns="50800" anchor="ctr">
            <a:spAutoFit/>
          </a:bodyPr>
          <a:lstStyle/>
          <a:p>
            <a:endParaRPr/>
          </a:p>
        </p:txBody>
      </p:sp>
      <p:sp>
        <p:nvSpPr>
          <p:cNvPr id="375" name="Caldwell-Harris, C. L., &amp; MacWhinney, B. (2023). Age effects in second language acquisition: Expanding the emergentist account. Brain and Language, 241, 105269."/>
          <p:cNvSpPr txBox="1"/>
          <p:nvPr/>
        </p:nvSpPr>
        <p:spPr>
          <a:xfrm>
            <a:off x="2207015" y="7575550"/>
            <a:ext cx="7396556"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indent="-457200" algn="l" defTabSz="457200">
              <a:defRPr sz="2100">
                <a:solidFill>
                  <a:srgbClr val="000000"/>
                </a:solidFill>
                <a:latin typeface="Helvetica Neue"/>
                <a:ea typeface="Helvetica Neue"/>
                <a:cs typeface="Helvetica Neue"/>
                <a:sym typeface="Helvetica Neue"/>
              </a:defRPr>
            </a:pPr>
            <a:r>
              <a:t>Caldwell-Harris, C. L., &amp; MacWhinney, B. (2023). Age effects in second language acquisition: Expanding the emergentist account. </a:t>
            </a:r>
            <a:r>
              <a:rPr i="1"/>
              <a:t>Brain and Language</a:t>
            </a:r>
            <a:r>
              <a:t>,</a:t>
            </a:r>
            <a:r>
              <a:rPr i="1"/>
              <a:t> 241</a:t>
            </a:r>
            <a:r>
              <a:t>, 105269. </a:t>
            </a:r>
          </a:p>
        </p:txBody>
      </p:sp>
      <p:pic>
        <p:nvPicPr>
          <p:cNvPr id="3" name="Picture 2" descr="A person in a pink shirt&#10;&#10;Description automatically generated">
            <a:extLst>
              <a:ext uri="{FF2B5EF4-FFF2-40B4-BE49-F238E27FC236}">
                <a16:creationId xmlns:a16="http://schemas.microsoft.com/office/drawing/2014/main" id="{D3B5A252-D05A-EB28-BDFC-479E53FB4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920" y="7416800"/>
            <a:ext cx="1905000" cy="1905000"/>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Emergentism"/>
          <p:cNvSpPr txBox="1">
            <a:spLocks noGrp="1"/>
          </p:cNvSpPr>
          <p:nvPr>
            <p:ph type="title"/>
          </p:nvPr>
        </p:nvSpPr>
        <p:spPr>
          <a:prstGeom prst="rect">
            <a:avLst/>
          </a:prstGeom>
        </p:spPr>
        <p:txBody>
          <a:bodyPr/>
          <a:lstStyle/>
          <a:p>
            <a:r>
              <a:t>Emergentism</a:t>
            </a:r>
          </a:p>
        </p:txBody>
      </p:sp>
      <p:sp>
        <p:nvSpPr>
          <p:cNvPr id="378" name="❖Competition - classic Competition Model (Darwin)…"/>
          <p:cNvSpPr txBox="1">
            <a:spLocks noGrp="1"/>
          </p:cNvSpPr>
          <p:nvPr>
            <p:ph type="body" sz="half" idx="1"/>
          </p:nvPr>
        </p:nvSpPr>
        <p:spPr>
          <a:xfrm>
            <a:off x="508000" y="2628900"/>
            <a:ext cx="11988800" cy="3230730"/>
          </a:xfrm>
          <a:prstGeom prst="rect">
            <a:avLst/>
          </a:prstGeom>
        </p:spPr>
        <p:txBody>
          <a:bodyPr>
            <a:normAutofit/>
          </a:bodyPr>
          <a:lstStyle/>
          <a:p>
            <a:pPr marL="0" indent="0" defTabSz="370331">
              <a:spcBef>
                <a:spcPts val="0"/>
              </a:spcBef>
              <a:buClrTx/>
              <a:buSzTx/>
              <a:buFontTx/>
              <a:buNone/>
              <a:defRPr sz="3564"/>
            </a:pPr>
            <a:r>
              <a:rPr sz="2138" dirty="0">
                <a:solidFill>
                  <a:srgbClr val="929292"/>
                </a:solidFill>
                <a:latin typeface="Zapf Dingbats"/>
                <a:ea typeface="Zapf Dingbats"/>
                <a:cs typeface="Zapf Dingbats"/>
                <a:sym typeface="Zapf Dingbats"/>
              </a:rPr>
              <a:t>❖</a:t>
            </a:r>
            <a:r>
              <a:rPr dirty="0"/>
              <a:t>Competition - classic Competition Model (Darwin)</a:t>
            </a:r>
            <a:endParaRPr sz="972" dirty="0">
              <a:solidFill>
                <a:srgbClr val="000000"/>
              </a:solidFill>
              <a:latin typeface="Times Roman"/>
              <a:ea typeface="Times Roman"/>
              <a:cs typeface="Times Roman"/>
              <a:sym typeface="Times Roman"/>
            </a:endParaRPr>
          </a:p>
          <a:p>
            <a:pPr marL="0" indent="0" defTabSz="370331">
              <a:spcBef>
                <a:spcPts val="0"/>
              </a:spcBef>
              <a:buClrTx/>
              <a:buSzTx/>
              <a:buFontTx/>
              <a:buNone/>
              <a:defRPr sz="3564"/>
            </a:pPr>
            <a:r>
              <a:rPr sz="2138" dirty="0">
                <a:solidFill>
                  <a:srgbClr val="929292"/>
                </a:solidFill>
                <a:latin typeface="Zapf Dingbats"/>
                <a:ea typeface="Zapf Dingbats"/>
                <a:cs typeface="Zapf Dingbats"/>
                <a:sym typeface="Zapf Dingbats"/>
              </a:rPr>
              <a:t>❖</a:t>
            </a:r>
            <a:r>
              <a:rPr dirty="0"/>
              <a:t>Hierarchical Structure - linguistic levels (Simon)</a:t>
            </a:r>
            <a:endParaRPr sz="972" dirty="0">
              <a:solidFill>
                <a:srgbClr val="000000"/>
              </a:solidFill>
              <a:latin typeface="Times Roman"/>
              <a:ea typeface="Times Roman"/>
              <a:cs typeface="Times Roman"/>
              <a:sym typeface="Times Roman"/>
            </a:endParaRPr>
          </a:p>
          <a:p>
            <a:pPr marL="0" indent="0" defTabSz="370331">
              <a:spcBef>
                <a:spcPts val="0"/>
              </a:spcBef>
              <a:buClrTx/>
              <a:buSzTx/>
              <a:buFontTx/>
              <a:buNone/>
              <a:defRPr sz="3564"/>
            </a:pPr>
            <a:r>
              <a:rPr sz="2138" dirty="0">
                <a:solidFill>
                  <a:srgbClr val="929292"/>
                </a:solidFill>
                <a:latin typeface="Zapf Dingbats"/>
                <a:ea typeface="Zapf Dingbats"/>
                <a:cs typeface="Zapf Dingbats"/>
                <a:sym typeface="Zapf Dingbats"/>
              </a:rPr>
              <a:t>❖</a:t>
            </a:r>
            <a:r>
              <a:rPr dirty="0"/>
              <a:t>Timeframes </a:t>
            </a:r>
            <a:r>
              <a:rPr lang="en-US" dirty="0"/>
              <a:t>–</a:t>
            </a:r>
            <a:r>
              <a:rPr dirty="0"/>
              <a:t> </a:t>
            </a:r>
            <a:r>
              <a:rPr lang="en-US" dirty="0"/>
              <a:t>processes across time </a:t>
            </a:r>
            <a:r>
              <a:rPr dirty="0"/>
              <a:t>(MacWhinney)</a:t>
            </a:r>
            <a:endParaRPr sz="972" dirty="0">
              <a:solidFill>
                <a:srgbClr val="000000"/>
              </a:solidFill>
              <a:latin typeface="Times Roman"/>
              <a:ea typeface="Times Roman"/>
              <a:cs typeface="Times Roman"/>
              <a:sym typeface="Times Roman"/>
            </a:endParaRPr>
          </a:p>
          <a:p>
            <a:pPr marL="0" indent="0" defTabSz="370331">
              <a:spcBef>
                <a:spcPts val="0"/>
              </a:spcBef>
              <a:buClrTx/>
              <a:buSzTx/>
              <a:buFontTx/>
              <a:buNone/>
              <a:defRPr sz="3564"/>
            </a:pPr>
            <a:r>
              <a:rPr dirty="0"/>
              <a:t>The Unified Competition Model (UCM) is a specific version of Dynamic Systems Theory (DST)</a:t>
            </a:r>
            <a:endParaRPr sz="972" dirty="0">
              <a:solidFill>
                <a:srgbClr val="000000"/>
              </a:solidFill>
              <a:latin typeface="Times Roman"/>
              <a:ea typeface="Times Roman"/>
              <a:cs typeface="Times Roman"/>
              <a:sym typeface="Times Roman"/>
            </a:endParaRPr>
          </a:p>
        </p:txBody>
      </p:sp>
      <p:sp>
        <p:nvSpPr>
          <p:cNvPr id="3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pic>
        <p:nvPicPr>
          <p:cNvPr id="380" name="Image" descr="Image"/>
          <p:cNvPicPr>
            <a:picLocks noChangeAspect="1"/>
          </p:cNvPicPr>
          <p:nvPr/>
        </p:nvPicPr>
        <p:blipFill>
          <a:blip r:embed="rId2"/>
          <a:stretch>
            <a:fillRect/>
          </a:stretch>
        </p:blipFill>
        <p:spPr>
          <a:xfrm>
            <a:off x="1742374" y="6022961"/>
            <a:ext cx="2044701" cy="2794001"/>
          </a:xfrm>
          <a:prstGeom prst="rect">
            <a:avLst/>
          </a:prstGeom>
          <a:ln w="12700">
            <a:miter lim="400000"/>
          </a:ln>
        </p:spPr>
      </p:pic>
      <p:pic>
        <p:nvPicPr>
          <p:cNvPr id="381" name="Image" descr="Image"/>
          <p:cNvPicPr>
            <a:picLocks noChangeAspect="1"/>
          </p:cNvPicPr>
          <p:nvPr/>
        </p:nvPicPr>
        <p:blipFill>
          <a:blip r:embed="rId3"/>
          <a:stretch>
            <a:fillRect/>
          </a:stretch>
        </p:blipFill>
        <p:spPr>
          <a:xfrm>
            <a:off x="5223236" y="6073761"/>
            <a:ext cx="2057401" cy="2692401"/>
          </a:xfrm>
          <a:prstGeom prst="rect">
            <a:avLst/>
          </a:prstGeom>
          <a:ln w="12700">
            <a:miter lim="400000"/>
          </a:ln>
        </p:spPr>
      </p:pic>
      <p:pic>
        <p:nvPicPr>
          <p:cNvPr id="382" name="Image" descr="Image"/>
          <p:cNvPicPr>
            <a:picLocks noChangeAspect="1"/>
          </p:cNvPicPr>
          <p:nvPr/>
        </p:nvPicPr>
        <p:blipFill>
          <a:blip r:embed="rId4"/>
          <a:stretch>
            <a:fillRect/>
          </a:stretch>
        </p:blipFill>
        <p:spPr>
          <a:xfrm>
            <a:off x="8443534" y="6310479"/>
            <a:ext cx="2552701" cy="2451101"/>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Emergentism"/>
          <p:cNvSpPr txBox="1">
            <a:spLocks noGrp="1"/>
          </p:cNvSpPr>
          <p:nvPr>
            <p:ph type="title"/>
          </p:nvPr>
        </p:nvSpPr>
        <p:spPr>
          <a:prstGeom prst="rect">
            <a:avLst/>
          </a:prstGeom>
        </p:spPr>
        <p:txBody>
          <a:bodyPr/>
          <a:lstStyle/>
          <a:p>
            <a:r>
              <a:t>Emergentism</a:t>
            </a:r>
          </a:p>
        </p:txBody>
      </p:sp>
      <p:pic>
        <p:nvPicPr>
          <p:cNvPr id="385" name="51TxOdOD7UL._AA160_.jpg" descr="51TxOdOD7UL._AA160_.jpg"/>
          <p:cNvPicPr>
            <a:picLocks noChangeAspect="1"/>
          </p:cNvPicPr>
          <p:nvPr/>
        </p:nvPicPr>
        <p:blipFill>
          <a:blip r:embed="rId2"/>
          <a:stretch>
            <a:fillRect/>
          </a:stretch>
        </p:blipFill>
        <p:spPr>
          <a:xfrm>
            <a:off x="8683117" y="2569575"/>
            <a:ext cx="4006254" cy="4006254"/>
          </a:xfrm>
          <a:prstGeom prst="rect">
            <a:avLst/>
          </a:prstGeom>
          <a:ln w="12700">
            <a:miter lim="400000"/>
          </a:ln>
        </p:spPr>
      </p:pic>
      <p:pic>
        <p:nvPicPr>
          <p:cNvPr id="386" name="41XDO05QO2L._AA160_.jpg" descr="41XDO05QO2L._AA160_.jpg"/>
          <p:cNvPicPr>
            <a:picLocks noChangeAspect="1"/>
          </p:cNvPicPr>
          <p:nvPr/>
        </p:nvPicPr>
        <p:blipFill>
          <a:blip r:embed="rId3"/>
          <a:stretch>
            <a:fillRect/>
          </a:stretch>
        </p:blipFill>
        <p:spPr>
          <a:xfrm>
            <a:off x="861844" y="2674805"/>
            <a:ext cx="3210898" cy="3210898"/>
          </a:xfrm>
          <a:prstGeom prst="rect">
            <a:avLst/>
          </a:prstGeom>
          <a:ln w="12700">
            <a:miter lim="400000"/>
          </a:ln>
        </p:spPr>
      </p:pic>
      <p:pic>
        <p:nvPicPr>
          <p:cNvPr id="387" name="510jShcXNPL._AA160_.jpg" descr="510jShcXNPL._AA160_.jpg"/>
          <p:cNvPicPr>
            <a:picLocks noChangeAspect="1"/>
          </p:cNvPicPr>
          <p:nvPr/>
        </p:nvPicPr>
        <p:blipFill>
          <a:blip r:embed="rId4"/>
          <a:stretch>
            <a:fillRect/>
          </a:stretch>
        </p:blipFill>
        <p:spPr>
          <a:xfrm>
            <a:off x="4724400" y="4641583"/>
            <a:ext cx="3556000" cy="3556001"/>
          </a:xfrm>
          <a:prstGeom prst="rect">
            <a:avLst/>
          </a:prstGeom>
          <a:ln w="12700">
            <a:miter lim="400000"/>
          </a:ln>
        </p:spPr>
      </p:pic>
      <p:sp>
        <p:nvSpPr>
          <p:cNvPr id="38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Emergence: Classic Example"/>
          <p:cNvSpPr txBox="1">
            <a:spLocks noGrp="1"/>
          </p:cNvSpPr>
          <p:nvPr>
            <p:ph type="title"/>
          </p:nvPr>
        </p:nvSpPr>
        <p:spPr>
          <a:prstGeom prst="rect">
            <a:avLst/>
          </a:prstGeom>
        </p:spPr>
        <p:txBody>
          <a:bodyPr/>
          <a:lstStyle/>
          <a:p>
            <a:r>
              <a:t>Emergence: Classic Example</a:t>
            </a:r>
          </a:p>
        </p:txBody>
      </p:sp>
      <p:sp>
        <p:nvSpPr>
          <p:cNvPr id="391" name="H  +  H   +   O   =&gt;   H2O…"/>
          <p:cNvSpPr txBox="1">
            <a:spLocks noGrp="1"/>
          </p:cNvSpPr>
          <p:nvPr>
            <p:ph type="body" idx="1"/>
          </p:nvPr>
        </p:nvSpPr>
        <p:spPr>
          <a:xfrm>
            <a:off x="662130" y="2670175"/>
            <a:ext cx="11988801" cy="6096000"/>
          </a:xfrm>
          <a:prstGeom prst="rect">
            <a:avLst/>
          </a:prstGeom>
        </p:spPr>
        <p:txBody>
          <a:bodyPr/>
          <a:lstStyle/>
          <a:p>
            <a:r>
              <a:rPr dirty="0"/>
              <a:t>H  +  H   +   O   =&gt;   H</a:t>
            </a:r>
            <a:r>
              <a:rPr baseline="-5999" dirty="0"/>
              <a:t>2</a:t>
            </a:r>
            <a:r>
              <a:rPr dirty="0"/>
              <a:t>O</a:t>
            </a:r>
          </a:p>
          <a:p>
            <a:r>
              <a:rPr dirty="0"/>
              <a:t>H</a:t>
            </a:r>
            <a:r>
              <a:rPr baseline="-5999" dirty="0"/>
              <a:t>2</a:t>
            </a:r>
            <a:r>
              <a:rPr dirty="0"/>
              <a:t> and O</a:t>
            </a:r>
            <a:r>
              <a:rPr baseline="-5999" dirty="0"/>
              <a:t>2</a:t>
            </a:r>
            <a:r>
              <a:rPr dirty="0"/>
              <a:t> are gases, but H</a:t>
            </a:r>
            <a:r>
              <a:rPr baseline="-5999" dirty="0"/>
              <a:t>2</a:t>
            </a:r>
            <a:r>
              <a:rPr dirty="0"/>
              <a:t>O is a liquid</a:t>
            </a:r>
          </a:p>
          <a:p>
            <a:r>
              <a:rPr dirty="0"/>
              <a:t>Water's properties do not emerge from its components but from constraints on the molecular (quantum) level</a:t>
            </a:r>
          </a:p>
          <a:p>
            <a:r>
              <a:rPr dirty="0"/>
              <a:t>Why?  Dipole moments trigger Van der Waals bonding</a:t>
            </a:r>
            <a:endParaRPr lang="en-US" dirty="0"/>
          </a:p>
          <a:p>
            <a:r>
              <a:rPr lang="en-US" dirty="0"/>
              <a:t>Levels of water: steam, vapor, rain, rivers, lakes, freezing, salt water, glaciers, Gulf Stream</a:t>
            </a:r>
            <a:endParaRPr dirty="0"/>
          </a:p>
        </p:txBody>
      </p:sp>
      <p:sp>
        <p:nvSpPr>
          <p:cNvPr id="3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rPr/>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An example from Biology"/>
          <p:cNvSpPr txBox="1">
            <a:spLocks noGrp="1"/>
          </p:cNvSpPr>
          <p:nvPr>
            <p:ph type="body" idx="21"/>
          </p:nvPr>
        </p:nvSpPr>
        <p:spPr>
          <a:prstGeom prst="rect">
            <a:avLst/>
          </a:prstGeom>
        </p:spPr>
        <p:txBody>
          <a:bodyPr/>
          <a:lstStyle/>
          <a:p>
            <a:r>
              <a:t>An example from Biology</a:t>
            </a:r>
          </a:p>
        </p:txBody>
      </p:sp>
      <p:sp>
        <p:nvSpPr>
          <p:cNvPr id="395" name="4 levels of protein folding"/>
          <p:cNvSpPr txBox="1">
            <a:spLocks noGrp="1"/>
          </p:cNvSpPr>
          <p:nvPr>
            <p:ph type="title"/>
          </p:nvPr>
        </p:nvSpPr>
        <p:spPr>
          <a:prstGeom prst="rect">
            <a:avLst/>
          </a:prstGeom>
        </p:spPr>
        <p:txBody>
          <a:bodyPr/>
          <a:lstStyle/>
          <a:p>
            <a:r>
              <a:t>4 levels of protein folding</a:t>
            </a:r>
          </a:p>
        </p:txBody>
      </p:sp>
      <p:sp>
        <p:nvSpPr>
          <p:cNvPr id="396" name="1.  animo acid chain…"/>
          <p:cNvSpPr txBox="1">
            <a:spLocks noGrp="1"/>
          </p:cNvSpPr>
          <p:nvPr>
            <p:ph type="body" sz="quarter" idx="1"/>
          </p:nvPr>
        </p:nvSpPr>
        <p:spPr>
          <a:prstGeom prst="rect">
            <a:avLst/>
          </a:prstGeom>
        </p:spPr>
        <p:txBody>
          <a:bodyPr/>
          <a:lstStyle/>
          <a:p>
            <a:pPr lvl="1">
              <a:defRPr sz="3500"/>
            </a:pPr>
            <a:r>
              <a:rPr dirty="0"/>
              <a:t>1.  </a:t>
            </a:r>
            <a:r>
              <a:rPr dirty="0" err="1"/>
              <a:t>animo</a:t>
            </a:r>
            <a:r>
              <a:rPr dirty="0"/>
              <a:t> acid chain</a:t>
            </a:r>
          </a:p>
          <a:p>
            <a:pPr lvl="1">
              <a:defRPr sz="3500"/>
            </a:pPr>
            <a:r>
              <a:rPr dirty="0"/>
              <a:t>2.  helices and sheets</a:t>
            </a:r>
          </a:p>
          <a:p>
            <a:pPr lvl="1">
              <a:defRPr sz="3500"/>
            </a:pPr>
            <a:r>
              <a:rPr dirty="0"/>
              <a:t>3.  3-D macro structure</a:t>
            </a:r>
          </a:p>
          <a:p>
            <a:pPr lvl="1">
              <a:defRPr sz="3500"/>
            </a:pPr>
            <a:r>
              <a:rPr dirty="0"/>
              <a:t>4.  groupings of protein molecules</a:t>
            </a:r>
          </a:p>
        </p:txBody>
      </p:sp>
      <p:sp>
        <p:nvSpPr>
          <p:cNvPr id="3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39</a:t>
            </a:fld>
            <a:endParaRPr/>
          </a:p>
        </p:txBody>
      </p:sp>
      <p:pic>
        <p:nvPicPr>
          <p:cNvPr id="398" name="Main_protein_structure_levels_en.svg.png" descr="Main_protein_structure_levels_en.svg.png"/>
          <p:cNvPicPr>
            <a:picLocks noChangeAspect="1"/>
          </p:cNvPicPr>
          <p:nvPr/>
        </p:nvPicPr>
        <p:blipFill>
          <a:blip r:embed="rId2"/>
          <a:stretch>
            <a:fillRect/>
          </a:stretch>
        </p:blipFill>
        <p:spPr>
          <a:xfrm>
            <a:off x="6952418" y="285536"/>
            <a:ext cx="5031339" cy="877465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ore Questions"/>
          <p:cNvSpPr txBox="1">
            <a:spLocks noGrp="1"/>
          </p:cNvSpPr>
          <p:nvPr>
            <p:ph type="title"/>
          </p:nvPr>
        </p:nvSpPr>
        <p:spPr>
          <a:prstGeom prst="rect">
            <a:avLst/>
          </a:prstGeom>
        </p:spPr>
        <p:txBody>
          <a:bodyPr/>
          <a:lstStyle/>
          <a:p>
            <a:r>
              <a:t>Core Questions</a:t>
            </a:r>
          </a:p>
        </p:txBody>
      </p:sp>
      <p:sp>
        <p:nvSpPr>
          <p:cNvPr id="213" name="Structuralism is great, but where does structure come from?…"/>
          <p:cNvSpPr txBox="1">
            <a:spLocks noGrp="1"/>
          </p:cNvSpPr>
          <p:nvPr>
            <p:ph type="body" idx="1"/>
          </p:nvPr>
        </p:nvSpPr>
        <p:spPr>
          <a:prstGeom prst="rect">
            <a:avLst/>
          </a:prstGeom>
        </p:spPr>
        <p:txBody>
          <a:bodyPr/>
          <a:lstStyle/>
          <a:p>
            <a:r>
              <a:rPr lang="en-US" dirty="0"/>
              <a:t>Where </a:t>
            </a:r>
            <a:r>
              <a:rPr dirty="0"/>
              <a:t>does structure come from?</a:t>
            </a:r>
          </a:p>
          <a:p>
            <a:r>
              <a:rPr lang="en-US" dirty="0"/>
              <a:t>How does processing shape </a:t>
            </a:r>
            <a:r>
              <a:rPr dirty="0"/>
              <a:t>structure?</a:t>
            </a:r>
          </a:p>
          <a:p>
            <a:r>
              <a:rPr dirty="0"/>
              <a:t>What are </a:t>
            </a:r>
            <a:endParaRPr lang="en-US" dirty="0"/>
          </a:p>
          <a:p>
            <a:pPr lvl="1"/>
            <a:r>
              <a:rPr dirty="0"/>
              <a:t>the constraints?</a:t>
            </a:r>
            <a:r>
              <a:rPr lang="en-US" dirty="0"/>
              <a:t> the mechanisms?</a:t>
            </a:r>
          </a:p>
          <a:p>
            <a:pPr lvl="1"/>
            <a:r>
              <a:rPr lang="en-US" dirty="0"/>
              <a:t>the levels? the timeframes?</a:t>
            </a:r>
            <a:endParaRPr dirty="0"/>
          </a:p>
        </p:txBody>
      </p:sp>
      <p:sp>
        <p:nvSpPr>
          <p:cNvPr id="214"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imeframes in Bees"/>
          <p:cNvSpPr txBox="1">
            <a:spLocks noGrp="1"/>
          </p:cNvSpPr>
          <p:nvPr>
            <p:ph type="title"/>
          </p:nvPr>
        </p:nvSpPr>
        <p:spPr>
          <a:xfrm>
            <a:off x="508000" y="2806700"/>
            <a:ext cx="3681730" cy="2032000"/>
          </a:xfrm>
          <a:prstGeom prst="rect">
            <a:avLst/>
          </a:prstGeom>
        </p:spPr>
        <p:txBody>
          <a:bodyPr/>
          <a:lstStyle>
            <a:lvl1pPr>
              <a:defRPr sz="5900"/>
            </a:lvl1pPr>
          </a:lstStyle>
          <a:p>
            <a:r>
              <a:t>Timeframes in Bees</a:t>
            </a:r>
          </a:p>
        </p:txBody>
      </p:sp>
      <p:pic>
        <p:nvPicPr>
          <p:cNvPr id="401" name="bees.jpg" descr="bees.jpg"/>
          <p:cNvPicPr>
            <a:picLocks/>
          </p:cNvPicPr>
          <p:nvPr/>
        </p:nvPicPr>
        <p:blipFill>
          <a:blip r:embed="rId2"/>
          <a:stretch>
            <a:fillRect/>
          </a:stretch>
        </p:blipFill>
        <p:spPr>
          <a:xfrm>
            <a:off x="5743786" y="1159368"/>
            <a:ext cx="6867104" cy="7187355"/>
          </a:xfrm>
          <a:prstGeom prst="rect">
            <a:avLst/>
          </a:prstGeom>
          <a:ln w="12700">
            <a:miter lim="400000"/>
          </a:ln>
        </p:spPr>
      </p:pic>
      <p:sp>
        <p:nvSpPr>
          <p:cNvPr id="4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rPr/>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Neuroemergentism"/>
          <p:cNvSpPr txBox="1">
            <a:spLocks noGrp="1"/>
          </p:cNvSpPr>
          <p:nvPr>
            <p:ph type="title"/>
          </p:nvPr>
        </p:nvSpPr>
        <p:spPr>
          <a:prstGeom prst="rect">
            <a:avLst/>
          </a:prstGeom>
        </p:spPr>
        <p:txBody>
          <a:bodyPr/>
          <a:lstStyle/>
          <a:p>
            <a:r>
              <a:t>Neuroemergentism </a:t>
            </a:r>
          </a:p>
        </p:txBody>
      </p:sp>
      <p:sp>
        <p:nvSpPr>
          <p:cNvPr id="406" name="Arturo Hernandez, Stan Dehaene, Mark Johnson…"/>
          <p:cNvSpPr txBox="1">
            <a:spLocks noGrp="1"/>
          </p:cNvSpPr>
          <p:nvPr>
            <p:ph type="body" idx="1"/>
          </p:nvPr>
        </p:nvSpPr>
        <p:spPr>
          <a:prstGeom prst="rect">
            <a:avLst/>
          </a:prstGeom>
        </p:spPr>
        <p:txBody>
          <a:bodyPr>
            <a:normAutofit/>
          </a:bodyPr>
          <a:lstStyle/>
          <a:p>
            <a:pPr>
              <a:defRPr sz="4200"/>
            </a:pPr>
            <a:r>
              <a:rPr dirty="0"/>
              <a:t>Stan </a:t>
            </a:r>
            <a:r>
              <a:rPr dirty="0" err="1"/>
              <a:t>Dehaene</a:t>
            </a:r>
            <a:r>
              <a:rPr lang="en-US" dirty="0"/>
              <a:t> – neural recycling</a:t>
            </a:r>
          </a:p>
          <a:p>
            <a:pPr>
              <a:defRPr sz="4200"/>
            </a:pPr>
            <a:r>
              <a:rPr dirty="0"/>
              <a:t>Mark Johnson</a:t>
            </a:r>
            <a:r>
              <a:rPr lang="en-US" dirty="0"/>
              <a:t> – interactive specialization</a:t>
            </a:r>
          </a:p>
          <a:p>
            <a:pPr>
              <a:defRPr sz="4200"/>
            </a:pPr>
            <a:r>
              <a:rPr lang="en-US" dirty="0"/>
              <a:t>Michael Anderson – neural reuse</a:t>
            </a:r>
          </a:p>
          <a:p>
            <a:pPr>
              <a:defRPr sz="4200"/>
            </a:pPr>
            <a:r>
              <a:rPr lang="en-US" dirty="0"/>
              <a:t>Quartz &amp; </a:t>
            </a:r>
            <a:r>
              <a:rPr lang="en-US" dirty="0" err="1"/>
              <a:t>Sejnowski</a:t>
            </a:r>
            <a:r>
              <a:rPr lang="en-US" dirty="0"/>
              <a:t> – plasticity</a:t>
            </a:r>
          </a:p>
          <a:p>
            <a:pPr>
              <a:defRPr sz="4200"/>
            </a:pPr>
            <a:r>
              <a:rPr lang="en-US" dirty="0"/>
              <a:t>Arturo Hernandez – </a:t>
            </a:r>
            <a:r>
              <a:rPr lang="en-US" dirty="0" err="1"/>
              <a:t>neuroemergentism</a:t>
            </a:r>
            <a:endParaRPr dirty="0"/>
          </a:p>
          <a:p>
            <a:pPr>
              <a:defRPr sz="4200"/>
            </a:pPr>
            <a:r>
              <a:rPr lang="en-US" b="1" dirty="0"/>
              <a:t>Constraints</a:t>
            </a:r>
            <a:r>
              <a:rPr lang="en-US" dirty="0"/>
              <a:t> give rise to </a:t>
            </a:r>
            <a:r>
              <a:rPr lang="en-US" b="1" dirty="0"/>
              <a:t>structure</a:t>
            </a:r>
            <a:r>
              <a:rPr lang="en-US" dirty="0"/>
              <a:t> on </a:t>
            </a:r>
            <a:r>
              <a:rPr lang="en-US" b="1" dirty="0"/>
              <a:t>levels</a:t>
            </a:r>
            <a:endParaRPr b="1" dirty="0"/>
          </a:p>
        </p:txBody>
      </p:sp>
      <p:sp>
        <p:nvSpPr>
          <p:cNvPr id="4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41</a:t>
            </a:fld>
            <a:endParaRPr/>
          </a:p>
        </p:txBody>
      </p:sp>
      <p:pic>
        <p:nvPicPr>
          <p:cNvPr id="3" name="Picture 2" descr="A person in a blue shirt&#10;&#10;Description automatically generated">
            <a:extLst>
              <a:ext uri="{FF2B5EF4-FFF2-40B4-BE49-F238E27FC236}">
                <a16:creationId xmlns:a16="http://schemas.microsoft.com/office/drawing/2014/main" id="{834CA371-54DE-5D7D-50A3-29FD5F36F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357" y="4681928"/>
            <a:ext cx="2174824" cy="2019480"/>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Neurolinguistic Levels, Constraints, and L2"/>
          <p:cNvSpPr txBox="1">
            <a:spLocks noGrp="1"/>
          </p:cNvSpPr>
          <p:nvPr>
            <p:ph type="title"/>
          </p:nvPr>
        </p:nvSpPr>
        <p:spPr>
          <a:xfrm>
            <a:off x="508000" y="800100"/>
            <a:ext cx="12230100" cy="1219200"/>
          </a:xfrm>
          <a:prstGeom prst="rect">
            <a:avLst/>
          </a:prstGeom>
        </p:spPr>
        <p:txBody>
          <a:bodyPr/>
          <a:lstStyle>
            <a:lvl1pPr defTabSz="484886">
              <a:spcBef>
                <a:spcPts val="1300"/>
              </a:spcBef>
              <a:defRPr sz="5810"/>
            </a:lvl1pPr>
          </a:lstStyle>
          <a:p>
            <a:r>
              <a:t>Neurolinguistic Levels, Constraints, and L2</a:t>
            </a:r>
          </a:p>
        </p:txBody>
      </p:sp>
      <p:sp>
        <p:nvSpPr>
          <p:cNvPr id="410" name="Double-click to edit"/>
          <p:cNvSpPr txBox="1">
            <a:spLocks noGrp="1"/>
          </p:cNvSpPr>
          <p:nvPr>
            <p:ph type="body" idx="1"/>
          </p:nvPr>
        </p:nvSpPr>
        <p:spPr>
          <a:xfrm>
            <a:off x="508000" y="2628900"/>
            <a:ext cx="12230100" cy="6096000"/>
          </a:xfrm>
          <a:prstGeom prst="rect">
            <a:avLst/>
          </a:prstGeom>
        </p:spPr>
        <p:txBody>
          <a:bodyPr/>
          <a:lstStyle/>
          <a:p>
            <a:pPr marL="385762" indent="-385762"/>
            <a:endParaRPr/>
          </a:p>
        </p:txBody>
      </p:sp>
      <p:graphicFrame>
        <p:nvGraphicFramePr>
          <p:cNvPr id="411" name="Table 1"/>
          <p:cNvGraphicFramePr/>
          <p:nvPr/>
        </p:nvGraphicFramePr>
        <p:xfrm>
          <a:off x="433493" y="2323253"/>
          <a:ext cx="12214117" cy="5622851"/>
        </p:xfrm>
        <a:graphic>
          <a:graphicData uri="http://schemas.openxmlformats.org/drawingml/2006/table">
            <a:tbl>
              <a:tblPr bandRow="1">
                <a:tableStyleId>{4C3C2611-4C71-4FC5-86AE-919BDF0F9419}</a:tableStyleId>
              </a:tblPr>
              <a:tblGrid>
                <a:gridCol w="2621051">
                  <a:extLst>
                    <a:ext uri="{9D8B030D-6E8A-4147-A177-3AD203B41FA5}">
                      <a16:colId xmlns:a16="http://schemas.microsoft.com/office/drawing/2014/main" val="20000"/>
                    </a:ext>
                  </a:extLst>
                </a:gridCol>
                <a:gridCol w="3382449">
                  <a:extLst>
                    <a:ext uri="{9D8B030D-6E8A-4147-A177-3AD203B41FA5}">
                      <a16:colId xmlns:a16="http://schemas.microsoft.com/office/drawing/2014/main" val="20001"/>
                    </a:ext>
                  </a:extLst>
                </a:gridCol>
                <a:gridCol w="6210617">
                  <a:extLst>
                    <a:ext uri="{9D8B030D-6E8A-4147-A177-3AD203B41FA5}">
                      <a16:colId xmlns:a16="http://schemas.microsoft.com/office/drawing/2014/main" val="20002"/>
                    </a:ext>
                  </a:extLst>
                </a:gridCol>
              </a:tblGrid>
              <a:tr h="737277">
                <a:tc>
                  <a:txBody>
                    <a:bodyPr/>
                    <a:lstStyle/>
                    <a:p>
                      <a:pPr marL="68580" marR="68580" defTabSz="457200">
                        <a:spcBef>
                          <a:spcPts val="800"/>
                        </a:spcBef>
                        <a:defRPr>
                          <a:solidFill>
                            <a:srgbClr val="000000"/>
                          </a:solidFill>
                        </a:defRPr>
                      </a:pPr>
                      <a:r>
                        <a:rPr sz="2000">
                          <a:solidFill>
                            <a:srgbClr val="FFFFFF"/>
                          </a:solidFill>
                          <a:uFill>
                            <a:solidFill>
                              <a:srgbClr val="FFFFFF"/>
                            </a:solidFill>
                          </a:uFill>
                        </a:rPr>
                        <a:t>Level</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0079DE"/>
                    </a:solidFill>
                  </a:tcPr>
                </a:tc>
                <a:tc>
                  <a:txBody>
                    <a:bodyPr/>
                    <a:lstStyle/>
                    <a:p>
                      <a:pPr marL="68580" marR="68580" defTabSz="457200">
                        <a:spcBef>
                          <a:spcPts val="800"/>
                        </a:spcBef>
                        <a:defRPr>
                          <a:solidFill>
                            <a:srgbClr val="000000"/>
                          </a:solidFill>
                        </a:defRPr>
                      </a:pPr>
                      <a:r>
                        <a:rPr sz="2000">
                          <a:solidFill>
                            <a:srgbClr val="FFFFFF"/>
                          </a:solidFill>
                          <a:uFill>
                            <a:solidFill>
                              <a:srgbClr val="FFFFFF"/>
                            </a:solidFill>
                          </a:uFill>
                        </a:rPr>
                        <a:t>Area</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0079DE"/>
                    </a:solidFill>
                  </a:tcPr>
                </a:tc>
                <a:tc>
                  <a:txBody>
                    <a:bodyPr/>
                    <a:lstStyle/>
                    <a:p>
                      <a:pPr marL="68580" marR="68580" defTabSz="457200">
                        <a:spcBef>
                          <a:spcPts val="800"/>
                        </a:spcBef>
                        <a:defRPr>
                          <a:solidFill>
                            <a:srgbClr val="000000"/>
                          </a:solidFill>
                        </a:defRPr>
                      </a:pPr>
                      <a:r>
                        <a:rPr sz="2000">
                          <a:solidFill>
                            <a:srgbClr val="FFFFFF"/>
                          </a:solidFill>
                          <a:uFill>
                            <a:solidFill>
                              <a:srgbClr val="FFFFFF"/>
                            </a:solidFill>
                          </a:uFill>
                        </a:rPr>
                        <a:t>L2 constraints</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0079DE"/>
                    </a:solidFill>
                  </a:tcPr>
                </a:tc>
                <a:extLst>
                  <a:ext uri="{0D108BD9-81ED-4DB2-BD59-A6C34878D82A}">
                    <a16:rowId xmlns:a16="http://schemas.microsoft.com/office/drawing/2014/main" val="10000"/>
                  </a:ext>
                </a:extLst>
              </a:tr>
              <a:tr h="852755">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Audition</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Auditory cortex</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Still flexible</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D5DBF3"/>
                    </a:solidFill>
                  </a:tcPr>
                </a:tc>
                <a:extLst>
                  <a:ext uri="{0D108BD9-81ED-4DB2-BD59-A6C34878D82A}">
                    <a16:rowId xmlns:a16="http://schemas.microsoft.com/office/drawing/2014/main" val="10001"/>
                  </a:ext>
                </a:extLst>
              </a:tr>
              <a:tr h="737277">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Articulation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IFG, motor cortex</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Striate control, Outer layer of motor cortex</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extLst>
                  <a:ext uri="{0D108BD9-81ED-4DB2-BD59-A6C34878D82A}">
                    <a16:rowId xmlns:a16="http://schemas.microsoft.com/office/drawing/2014/main" val="10002"/>
                  </a:ext>
                </a:extLst>
              </a:tr>
              <a:tr h="852755">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Lexicon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STG, ATG</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Inherently expandable</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extLst>
                  <a:ext uri="{0D108BD9-81ED-4DB2-BD59-A6C34878D82A}">
                    <a16:rowId xmlns:a16="http://schemas.microsoft.com/office/drawing/2014/main" val="10003"/>
                  </a:ext>
                </a:extLst>
              </a:tr>
              <a:tr h="852755">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Syntax</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IFG</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IBP =&gt; FBP, prediction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extLst>
                  <a:ext uri="{0D108BD9-81ED-4DB2-BD59-A6C34878D82A}">
                    <a16:rowId xmlns:a16="http://schemas.microsoft.com/office/drawing/2014/main" val="10004"/>
                  </a:ext>
                </a:extLst>
              </a:tr>
              <a:tr h="737277">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Mental Models</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Dorsal cortex</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New role configuration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D5DBF3"/>
                    </a:solidFill>
                  </a:tcPr>
                </a:tc>
                <a:extLst>
                  <a:ext uri="{0D108BD9-81ED-4DB2-BD59-A6C34878D82A}">
                    <a16:rowId xmlns:a16="http://schemas.microsoft.com/office/drawing/2014/main" val="10005"/>
                  </a:ext>
                </a:extLst>
              </a:tr>
              <a:tr h="852755">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Conversation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Social system</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tc>
                  <a:txBody>
                    <a:bodyPr/>
                    <a:lstStyle/>
                    <a:p>
                      <a:pPr marL="68580" marR="68580" defTabSz="457200">
                        <a:spcBef>
                          <a:spcPts val="800"/>
                        </a:spcBef>
                        <a:defRPr>
                          <a:solidFill>
                            <a:srgbClr val="000000"/>
                          </a:solidFill>
                        </a:defRPr>
                      </a:pPr>
                      <a:r>
                        <a:rPr sz="2000">
                          <a:solidFill>
                            <a:srgbClr val="002161"/>
                          </a:solidFill>
                          <a:uFill>
                            <a:solidFill>
                              <a:srgbClr val="002161"/>
                            </a:solidFill>
                          </a:uFill>
                        </a:rPr>
                        <a:t>Topics, turn-taking</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CEFF9"/>
                    </a:solidFill>
                  </a:tcPr>
                </a:tc>
                <a:extLst>
                  <a:ext uri="{0D108BD9-81ED-4DB2-BD59-A6C34878D82A}">
                    <a16:rowId xmlns:a16="http://schemas.microsoft.com/office/drawing/2014/main" val="10006"/>
                  </a:ext>
                </a:extLst>
              </a:tr>
            </a:tbl>
          </a:graphicData>
        </a:graphic>
      </p:graphicFrame>
      <p:sp>
        <p:nvSpPr>
          <p:cNvPr id="412" name="Slide Number"/>
          <p:cNvSpPr txBox="1">
            <a:spLocks noGrp="1"/>
          </p:cNvSpPr>
          <p:nvPr>
            <p:ph type="sldNum" sz="quarter" idx="2"/>
          </p:nvPr>
        </p:nvSpPr>
        <p:spPr>
          <a:xfrm>
            <a:off x="6324600" y="9258300"/>
            <a:ext cx="12230100"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rmAutofit/>
          </a:bodyPr>
          <a:lstStyle>
            <a:lvl1pPr defTabSz="830862"/>
          </a:lstStyle>
          <a:p>
            <a:fld id="{86CB4B4D-7CA3-9044-876B-883B54F8677D}" type="slidenum">
              <a:rPr/>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928-2D56-6B52-88D6-94B4F41E2669}"/>
              </a:ext>
            </a:extLst>
          </p:cNvPr>
          <p:cNvSpPr>
            <a:spLocks noGrp="1"/>
          </p:cNvSpPr>
          <p:nvPr>
            <p:ph type="title"/>
          </p:nvPr>
        </p:nvSpPr>
        <p:spPr/>
        <p:txBody>
          <a:bodyPr/>
          <a:lstStyle/>
          <a:p>
            <a:r>
              <a:rPr lang="en-US" dirty="0"/>
              <a:t>Levels above language</a:t>
            </a:r>
          </a:p>
        </p:txBody>
      </p:sp>
      <p:sp>
        <p:nvSpPr>
          <p:cNvPr id="3" name="Text Placeholder 2">
            <a:extLst>
              <a:ext uri="{FF2B5EF4-FFF2-40B4-BE49-F238E27FC236}">
                <a16:creationId xmlns:a16="http://schemas.microsoft.com/office/drawing/2014/main" id="{102E17B1-58C0-ED8F-2410-0478C2AD4EA3}"/>
              </a:ext>
            </a:extLst>
          </p:cNvPr>
          <p:cNvSpPr>
            <a:spLocks noGrp="1"/>
          </p:cNvSpPr>
          <p:nvPr>
            <p:ph type="body" idx="1"/>
          </p:nvPr>
        </p:nvSpPr>
        <p:spPr/>
        <p:txBody>
          <a:bodyPr>
            <a:normAutofit lnSpcReduction="10000"/>
          </a:bodyPr>
          <a:lstStyle/>
          <a:p>
            <a:r>
              <a:rPr lang="en-US" dirty="0"/>
              <a:t>Groups:  family, caste, clubs</a:t>
            </a:r>
          </a:p>
          <a:p>
            <a:r>
              <a:rPr lang="en-US" dirty="0"/>
              <a:t>Organizations: religion, business, army</a:t>
            </a:r>
          </a:p>
          <a:p>
            <a:r>
              <a:rPr lang="en-US" dirty="0"/>
              <a:t>Groups and organizations impose downward constraints on language:</a:t>
            </a:r>
          </a:p>
          <a:p>
            <a:pPr lvl="1"/>
            <a:r>
              <a:rPr lang="en-US" dirty="0"/>
              <a:t>Special languages, code-switching</a:t>
            </a:r>
          </a:p>
          <a:p>
            <a:pPr lvl="1"/>
            <a:r>
              <a:rPr lang="en-US" dirty="0"/>
              <a:t>Culture as narrative</a:t>
            </a:r>
          </a:p>
          <a:p>
            <a:pPr lvl="1"/>
            <a:r>
              <a:rPr lang="en-US" dirty="0"/>
              <a:t>Globalization	</a:t>
            </a:r>
          </a:p>
          <a:p>
            <a:pPr lvl="1"/>
            <a:r>
              <a:rPr lang="en-US" dirty="0"/>
              <a:t>Reshaping of the planet</a:t>
            </a:r>
          </a:p>
        </p:txBody>
      </p:sp>
    </p:spTree>
    <p:extLst>
      <p:ext uri="{BB962C8B-B14F-4D97-AF65-F5344CB8AC3E}">
        <p14:creationId xmlns:p14="http://schemas.microsoft.com/office/powerpoint/2010/main" val="11414045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4 Major Frame groups"/>
          <p:cNvSpPr txBox="1">
            <a:spLocks noGrp="1"/>
          </p:cNvSpPr>
          <p:nvPr>
            <p:ph type="title"/>
          </p:nvPr>
        </p:nvSpPr>
        <p:spPr>
          <a:prstGeom prst="rect">
            <a:avLst/>
          </a:prstGeom>
        </p:spPr>
        <p:txBody>
          <a:bodyPr>
            <a:normAutofit fontScale="90000"/>
          </a:bodyPr>
          <a:lstStyle/>
          <a:p>
            <a:r>
              <a:rPr lang="en-US" dirty="0"/>
              <a:t>Mechanisms in</a:t>
            </a:r>
            <a:r>
              <a:rPr dirty="0"/>
              <a:t>4 Major Frame groups</a:t>
            </a:r>
          </a:p>
        </p:txBody>
      </p:sp>
      <p:sp>
        <p:nvSpPr>
          <p:cNvPr id="415" name="Processing: competition, gating, embodied cognition, topological access, body constraints…"/>
          <p:cNvSpPr txBox="1">
            <a:spLocks noGrp="1"/>
          </p:cNvSpPr>
          <p:nvPr>
            <p:ph type="body" idx="1"/>
          </p:nvPr>
        </p:nvSpPr>
        <p:spPr>
          <a:xfrm>
            <a:off x="84472" y="2491876"/>
            <a:ext cx="11988801" cy="6096001"/>
          </a:xfrm>
          <a:prstGeom prst="rect">
            <a:avLst/>
          </a:prstGeom>
        </p:spPr>
        <p:txBody>
          <a:bodyPr/>
          <a:lstStyle/>
          <a:p>
            <a:pPr marL="1152877" marR="30479" indent="-622300" defTabSz="1300480">
              <a:lnSpc>
                <a:spcPct val="90000"/>
              </a:lnSpc>
              <a:buClr>
                <a:srgbClr val="0079DE"/>
              </a:buClr>
              <a:buSzPct val="100000"/>
              <a:buAutoNum type="arabicPeriod"/>
              <a:defRPr sz="3800"/>
            </a:pPr>
            <a:r>
              <a:rPr dirty="0"/>
              <a:t>Processing: </a:t>
            </a:r>
            <a:r>
              <a:rPr lang="en-US" dirty="0"/>
              <a:t>direct </a:t>
            </a:r>
            <a:r>
              <a:rPr dirty="0"/>
              <a:t>competition, gating, embodied cognition, topological access, body constraints</a:t>
            </a:r>
          </a:p>
          <a:p>
            <a:pPr marL="1152877" marR="30479" indent="-622300" defTabSz="1300480">
              <a:lnSpc>
                <a:spcPct val="90000"/>
              </a:lnSpc>
              <a:buClr>
                <a:srgbClr val="0079DE"/>
              </a:buClr>
              <a:buSzPct val="100000"/>
              <a:buAutoNum type="arabicPeriod"/>
              <a:defRPr sz="3800"/>
            </a:pPr>
            <a:r>
              <a:rPr dirty="0"/>
              <a:t>Consolidation: </a:t>
            </a:r>
            <a:r>
              <a:rPr dirty="0" err="1"/>
              <a:t>Zipf</a:t>
            </a:r>
            <a:r>
              <a:rPr dirty="0"/>
              <a:t>, entrenchment, </a:t>
            </a:r>
            <a:r>
              <a:rPr dirty="0" err="1"/>
              <a:t>proceduralization</a:t>
            </a:r>
            <a:r>
              <a:rPr dirty="0"/>
              <a:t>, resonance, reinforcement</a:t>
            </a:r>
            <a:r>
              <a:rPr lang="en-US" dirty="0"/>
              <a:t>, erosion, pruning</a:t>
            </a:r>
            <a:endParaRPr dirty="0"/>
          </a:p>
          <a:p>
            <a:pPr marL="1152877" marR="30479" indent="-622300" defTabSz="1300480">
              <a:lnSpc>
                <a:spcPct val="90000"/>
              </a:lnSpc>
              <a:buClr>
                <a:srgbClr val="0079DE"/>
              </a:buClr>
              <a:buSzPct val="100000"/>
              <a:buAutoNum type="arabicPeriod"/>
              <a:defRPr sz="3800"/>
            </a:pPr>
            <a:r>
              <a:rPr dirty="0"/>
              <a:t>Diffusion: </a:t>
            </a:r>
            <a:r>
              <a:rPr dirty="0" err="1"/>
              <a:t>m</a:t>
            </a:r>
            <a:r>
              <a:rPr lang="en-US" dirty="0" err="1"/>
              <a:t>e</a:t>
            </a:r>
            <a:r>
              <a:rPr dirty="0" err="1"/>
              <a:t>mesis</a:t>
            </a:r>
            <a:r>
              <a:rPr dirty="0"/>
              <a:t>, </a:t>
            </a:r>
            <a:r>
              <a:rPr lang="en-US" dirty="0"/>
              <a:t>conformity, </a:t>
            </a:r>
            <a:r>
              <a:rPr dirty="0"/>
              <a:t>alignment, </a:t>
            </a:r>
            <a:r>
              <a:rPr lang="en-US" dirty="0"/>
              <a:t>signaling</a:t>
            </a:r>
            <a:endParaRPr dirty="0"/>
          </a:p>
          <a:p>
            <a:pPr marL="1152877" marR="30479" indent="-622300" defTabSz="1300480">
              <a:lnSpc>
                <a:spcPct val="90000"/>
              </a:lnSpc>
              <a:buClr>
                <a:srgbClr val="0079DE"/>
              </a:buClr>
              <a:buSzPct val="100000"/>
              <a:buAutoNum type="arabicPeriod"/>
              <a:defRPr sz="3800"/>
            </a:pPr>
            <a:r>
              <a:rPr dirty="0"/>
              <a:t>Epigenetic: </a:t>
            </a:r>
            <a:r>
              <a:rPr lang="en-US" dirty="0"/>
              <a:t>linkage, </a:t>
            </a:r>
            <a:r>
              <a:rPr dirty="0"/>
              <a:t>induction, regulatio</a:t>
            </a:r>
            <a:r>
              <a:rPr lang="en-US" dirty="0"/>
              <a:t>n, expression</a:t>
            </a:r>
            <a:endParaRPr dirty="0"/>
          </a:p>
        </p:txBody>
      </p:sp>
      <p:sp>
        <p:nvSpPr>
          <p:cNvPr id="4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830862"/>
          </a:lstStyle>
          <a:p>
            <a:fld id="{86CB4B4D-7CA3-9044-876B-883B54F8677D}" type="slidenum">
              <a:rPr/>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me/Process Frame Constraints"/>
          <p:cNvSpPr txBox="1">
            <a:spLocks noGrp="1"/>
          </p:cNvSpPr>
          <p:nvPr>
            <p:ph type="title"/>
          </p:nvPr>
        </p:nvSpPr>
        <p:spPr>
          <a:prstGeom prst="rect">
            <a:avLst/>
          </a:prstGeom>
        </p:spPr>
        <p:txBody>
          <a:bodyPr/>
          <a:lstStyle/>
          <a:p>
            <a:r>
              <a:t>Time/Process Frame Constraints</a:t>
            </a:r>
          </a:p>
        </p:txBody>
      </p:sp>
      <p:sp>
        <p:nvSpPr>
          <p:cNvPr id="4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45</a:t>
            </a:fld>
            <a:endParaRPr/>
          </a:p>
        </p:txBody>
      </p:sp>
      <p:graphicFrame>
        <p:nvGraphicFramePr>
          <p:cNvPr id="420" name="Table 1"/>
          <p:cNvGraphicFramePr/>
          <p:nvPr>
            <p:extLst>
              <p:ext uri="{D42A27DB-BD31-4B8C-83A1-F6EECF244321}">
                <p14:modId xmlns:p14="http://schemas.microsoft.com/office/powerpoint/2010/main" val="2431162744"/>
              </p:ext>
            </p:extLst>
          </p:nvPr>
        </p:nvGraphicFramePr>
        <p:xfrm>
          <a:off x="889319" y="2590800"/>
          <a:ext cx="10551592" cy="6161924"/>
        </p:xfrm>
        <a:graphic>
          <a:graphicData uri="http://schemas.openxmlformats.org/drawingml/2006/table">
            <a:tbl>
              <a:tblPr firstRow="1">
                <a:tableStyleId>{CF821DB8-F4EB-4A41-A1BA-3FCAFE7338EE}</a:tableStyleId>
              </a:tblPr>
              <a:tblGrid>
                <a:gridCol w="2637898">
                  <a:extLst>
                    <a:ext uri="{9D8B030D-6E8A-4147-A177-3AD203B41FA5}">
                      <a16:colId xmlns:a16="http://schemas.microsoft.com/office/drawing/2014/main" val="20000"/>
                    </a:ext>
                  </a:extLst>
                </a:gridCol>
                <a:gridCol w="2637898">
                  <a:extLst>
                    <a:ext uri="{9D8B030D-6E8A-4147-A177-3AD203B41FA5}">
                      <a16:colId xmlns:a16="http://schemas.microsoft.com/office/drawing/2014/main" val="20001"/>
                    </a:ext>
                  </a:extLst>
                </a:gridCol>
                <a:gridCol w="2637898">
                  <a:extLst>
                    <a:ext uri="{9D8B030D-6E8A-4147-A177-3AD203B41FA5}">
                      <a16:colId xmlns:a16="http://schemas.microsoft.com/office/drawing/2014/main" val="20002"/>
                    </a:ext>
                  </a:extLst>
                </a:gridCol>
                <a:gridCol w="2637898">
                  <a:extLst>
                    <a:ext uri="{9D8B030D-6E8A-4147-A177-3AD203B41FA5}">
                      <a16:colId xmlns:a16="http://schemas.microsoft.com/office/drawing/2014/main" val="20003"/>
                    </a:ext>
                  </a:extLst>
                </a:gridCol>
              </a:tblGrid>
              <a:tr h="431916">
                <a:tc>
                  <a:txBody>
                    <a:bodyPr/>
                    <a:lstStyle/>
                    <a:p>
                      <a:pPr defTabSz="914400">
                        <a:tabLst>
                          <a:tab pos="1181100" algn="l"/>
                        </a:tabLst>
                        <a:defRPr>
                          <a:solidFill>
                            <a:srgbClr val="000000"/>
                          </a:solidFill>
                        </a:defRPr>
                      </a:pPr>
                      <a:r>
                        <a:rPr sz="2600">
                          <a:solidFill>
                            <a:srgbClr val="FFFFFF"/>
                          </a:solidFill>
                          <a:effectLst>
                            <a:outerShdw blurRad="25400" dist="33948" dir="2388334" rotWithShape="0">
                              <a:srgbClr val="3B3936">
                                <a:alpha val="79310"/>
                              </a:srgbClr>
                            </a:outerShdw>
                          </a:effectLst>
                        </a:rPr>
                        <a:t>Age</a:t>
                      </a:r>
                    </a:p>
                  </a:txBody>
                  <a:tcPr marL="50800" marR="50800" marT="50800" marB="50800" anchor="ctr" horzOverflow="overflow"/>
                </a:tc>
                <a:tc>
                  <a:txBody>
                    <a:bodyPr/>
                    <a:lstStyle/>
                    <a:p>
                      <a:pPr defTabSz="914400">
                        <a:tabLst>
                          <a:tab pos="1181100" algn="l"/>
                        </a:tabLst>
                        <a:defRPr>
                          <a:solidFill>
                            <a:srgbClr val="000000"/>
                          </a:solidFill>
                        </a:defRPr>
                      </a:pPr>
                      <a:r>
                        <a:rPr sz="2600">
                          <a:solidFill>
                            <a:srgbClr val="FFFFFF"/>
                          </a:solidFill>
                          <a:effectLst>
                            <a:outerShdw blurRad="25400" dist="33948" dir="2388334" rotWithShape="0">
                              <a:srgbClr val="3B3936">
                                <a:alpha val="79310"/>
                              </a:srgbClr>
                            </a:outerShdw>
                          </a:effectLst>
                        </a:rPr>
                        <a:t>Social</a:t>
                      </a:r>
                    </a:p>
                  </a:txBody>
                  <a:tcPr marL="50800" marR="50800" marT="50800" marB="50800" anchor="ctr" horzOverflow="overflow"/>
                </a:tc>
                <a:tc>
                  <a:txBody>
                    <a:bodyPr/>
                    <a:lstStyle/>
                    <a:p>
                      <a:pPr defTabSz="914400">
                        <a:tabLst>
                          <a:tab pos="1181100" algn="l"/>
                        </a:tabLst>
                        <a:defRPr>
                          <a:solidFill>
                            <a:srgbClr val="000000"/>
                          </a:solidFill>
                        </a:defRPr>
                      </a:pPr>
                      <a:r>
                        <a:rPr sz="2600">
                          <a:solidFill>
                            <a:srgbClr val="FFFFFF"/>
                          </a:solidFill>
                          <a:effectLst>
                            <a:outerShdw blurRad="25400" dist="33948" dir="2388334" rotWithShape="0">
                              <a:srgbClr val="3B3936">
                                <a:alpha val="79310"/>
                              </a:srgbClr>
                            </a:outerShdw>
                          </a:effectLst>
                        </a:rPr>
                        <a:t>Cognitive</a:t>
                      </a:r>
                    </a:p>
                  </a:txBody>
                  <a:tcPr marL="50800" marR="50800" marT="50800" marB="50800" anchor="ctr" horzOverflow="overflow"/>
                </a:tc>
                <a:tc>
                  <a:txBody>
                    <a:bodyPr/>
                    <a:lstStyle/>
                    <a:p>
                      <a:pPr defTabSz="914400">
                        <a:tabLst>
                          <a:tab pos="1181100" algn="l"/>
                        </a:tabLst>
                        <a:defRPr>
                          <a:solidFill>
                            <a:srgbClr val="000000"/>
                          </a:solidFill>
                        </a:defRPr>
                      </a:pPr>
                      <a:r>
                        <a:rPr sz="2600">
                          <a:solidFill>
                            <a:srgbClr val="FFFFFF"/>
                          </a:solidFill>
                          <a:effectLst>
                            <a:outerShdw blurRad="25400" dist="33948" dir="2388334" rotWithShape="0">
                              <a:srgbClr val="3B3936">
                                <a:alpha val="79310"/>
                              </a:srgbClr>
                            </a:outerShdw>
                          </a:effectLst>
                        </a:rPr>
                        <a:t>Neuro</a:t>
                      </a:r>
                    </a:p>
                  </a:txBody>
                  <a:tcPr marL="50800" marR="50800" marT="50800" marB="50800" anchor="ctr" horzOverflow="overflow"/>
                </a:tc>
                <a:extLst>
                  <a:ext uri="{0D108BD9-81ED-4DB2-BD59-A6C34878D82A}">
                    <a16:rowId xmlns:a16="http://schemas.microsoft.com/office/drawing/2014/main" val="10000"/>
                  </a:ext>
                </a:extLst>
              </a:tr>
              <a:tr h="944014">
                <a:tc>
                  <a:txBody>
                    <a:bodyPr/>
                    <a:lstStyle/>
                    <a:p>
                      <a:pPr defTabSz="914400">
                        <a:defRPr>
                          <a:solidFill>
                            <a:srgbClr val="000000"/>
                          </a:solidFill>
                        </a:defRPr>
                      </a:pPr>
                      <a:r>
                        <a:rPr sz="2600">
                          <a:solidFill>
                            <a:srgbClr val="414141"/>
                          </a:solidFill>
                        </a:rPr>
                        <a:t>Embryogenesis</a:t>
                      </a:r>
                    </a:p>
                  </a:txBody>
                  <a:tcPr marL="50800" marR="50800" marT="50800" marB="50800" anchor="ctr" horzOverflow="overflow">
                    <a:lnL w="12700">
                      <a:miter lim="400000"/>
                    </a:lnL>
                  </a:tcPr>
                </a:tc>
                <a:tc>
                  <a:txBody>
                    <a:bodyPr/>
                    <a:lstStyle/>
                    <a:p>
                      <a:pPr defTabSz="914400">
                        <a:defRPr>
                          <a:solidFill>
                            <a:srgbClr val="000000"/>
                          </a:solidFill>
                        </a:defRPr>
                      </a:pPr>
                      <a:r>
                        <a:rPr lang="en-US" sz="2600" dirty="0">
                          <a:solidFill>
                            <a:srgbClr val="414141"/>
                          </a:solidFill>
                        </a:rPr>
                        <a:t>Uterine</a:t>
                      </a:r>
                      <a:r>
                        <a:rPr sz="2600" dirty="0">
                          <a:solidFill>
                            <a:srgbClr val="414141"/>
                          </a:solidFill>
                        </a:rPr>
                        <a:t> Balance</a:t>
                      </a:r>
                    </a:p>
                  </a:txBody>
                  <a:tcPr marL="50800" marR="50800" marT="50800" marB="50800" anchor="ctr" horzOverflow="overflow"/>
                </a:tc>
                <a:tc>
                  <a:txBody>
                    <a:bodyPr/>
                    <a:lstStyle/>
                    <a:p>
                      <a:pPr defTabSz="914400">
                        <a:defRPr>
                          <a:solidFill>
                            <a:srgbClr val="000000"/>
                          </a:solidFill>
                        </a:defRPr>
                      </a:pPr>
                      <a:r>
                        <a:rPr sz="2600">
                          <a:solidFill>
                            <a:srgbClr val="414141"/>
                          </a:solidFill>
                        </a:rPr>
                        <a:t>Auditory</a:t>
                      </a:r>
                    </a:p>
                  </a:txBody>
                  <a:tcPr marL="50800" marR="50800" marT="50800" marB="50800" anchor="ctr" horzOverflow="overflow"/>
                </a:tc>
                <a:tc>
                  <a:txBody>
                    <a:bodyPr/>
                    <a:lstStyle/>
                    <a:p>
                      <a:pPr defTabSz="914400">
                        <a:defRPr>
                          <a:solidFill>
                            <a:srgbClr val="000000"/>
                          </a:solidFill>
                        </a:defRPr>
                      </a:pPr>
                      <a:r>
                        <a:rPr sz="2600">
                          <a:solidFill>
                            <a:srgbClr val="414141"/>
                          </a:solidFill>
                        </a:rPr>
                        <a:t>Proliferation</a:t>
                      </a:r>
                    </a:p>
                  </a:txBody>
                  <a:tcPr marL="50800" marR="50800" marT="50800" marB="50800" anchor="ctr" horzOverflow="overflow">
                    <a:lnR w="12700">
                      <a:miter lim="400000"/>
                    </a:lnR>
                  </a:tcPr>
                </a:tc>
                <a:extLst>
                  <a:ext uri="{0D108BD9-81ED-4DB2-BD59-A6C34878D82A}">
                    <a16:rowId xmlns:a16="http://schemas.microsoft.com/office/drawing/2014/main" val="10001"/>
                  </a:ext>
                </a:extLst>
              </a:tr>
              <a:tr h="944014">
                <a:tc>
                  <a:txBody>
                    <a:bodyPr/>
                    <a:lstStyle/>
                    <a:p>
                      <a:pPr defTabSz="914400">
                        <a:defRPr>
                          <a:solidFill>
                            <a:srgbClr val="000000"/>
                          </a:solidFill>
                        </a:defRPr>
                      </a:pPr>
                      <a:r>
                        <a:rPr sz="2600">
                          <a:solidFill>
                            <a:srgbClr val="414141"/>
                          </a:solidFill>
                        </a:rPr>
                        <a:t>Infancy</a:t>
                      </a:r>
                    </a:p>
                  </a:txBody>
                  <a:tcPr marL="50800" marR="50800" marT="50800" marB="50800" anchor="ctr" horzOverflow="overflow">
                    <a:lnL w="12700">
                      <a:miter lim="400000"/>
                    </a:lnL>
                  </a:tcPr>
                </a:tc>
                <a:tc>
                  <a:txBody>
                    <a:bodyPr/>
                    <a:lstStyle/>
                    <a:p>
                      <a:pPr defTabSz="914400">
                        <a:defRPr>
                          <a:solidFill>
                            <a:srgbClr val="000000"/>
                          </a:solidFill>
                        </a:defRPr>
                      </a:pPr>
                      <a:r>
                        <a:rPr sz="2600">
                          <a:solidFill>
                            <a:srgbClr val="414141"/>
                          </a:solidFill>
                        </a:rPr>
                        <a:t>Input, Autoinput</a:t>
                      </a:r>
                    </a:p>
                  </a:txBody>
                  <a:tcPr marL="50800" marR="50800" marT="50800" marB="50800" anchor="ctr" horzOverflow="overflow"/>
                </a:tc>
                <a:tc>
                  <a:txBody>
                    <a:bodyPr/>
                    <a:lstStyle/>
                    <a:p>
                      <a:pPr defTabSz="914400">
                        <a:defRPr>
                          <a:solidFill>
                            <a:srgbClr val="000000"/>
                          </a:solidFill>
                        </a:defRPr>
                      </a:pPr>
                      <a:r>
                        <a:rPr sz="2600">
                          <a:solidFill>
                            <a:srgbClr val="414141"/>
                          </a:solidFill>
                        </a:rPr>
                        <a:t>Stat Learning, DIVA</a:t>
                      </a:r>
                    </a:p>
                  </a:txBody>
                  <a:tcPr marL="50800" marR="50800" marT="50800" marB="50800" anchor="ctr" horzOverflow="overflow"/>
                </a:tc>
                <a:tc>
                  <a:txBody>
                    <a:bodyPr/>
                    <a:lstStyle/>
                    <a:p>
                      <a:pPr defTabSz="914400">
                        <a:defRPr>
                          <a:solidFill>
                            <a:srgbClr val="000000"/>
                          </a:solidFill>
                        </a:defRPr>
                      </a:pPr>
                      <a:r>
                        <a:rPr sz="2600">
                          <a:solidFill>
                            <a:srgbClr val="414141"/>
                          </a:solidFill>
                        </a:rPr>
                        <a:t>Cortical</a:t>
                      </a:r>
                    </a:p>
                  </a:txBody>
                  <a:tcPr marL="50800" marR="50800" marT="50800" marB="50800" anchor="ctr" horzOverflow="overflow">
                    <a:lnR w="12700">
                      <a:miter lim="400000"/>
                    </a:lnR>
                  </a:tcPr>
                </a:tc>
                <a:extLst>
                  <a:ext uri="{0D108BD9-81ED-4DB2-BD59-A6C34878D82A}">
                    <a16:rowId xmlns:a16="http://schemas.microsoft.com/office/drawing/2014/main" val="10002"/>
                  </a:ext>
                </a:extLst>
              </a:tr>
              <a:tr h="944014">
                <a:tc>
                  <a:txBody>
                    <a:bodyPr/>
                    <a:lstStyle/>
                    <a:p>
                      <a:pPr defTabSz="914400">
                        <a:defRPr>
                          <a:solidFill>
                            <a:srgbClr val="000000"/>
                          </a:solidFill>
                        </a:defRPr>
                      </a:pPr>
                      <a:r>
                        <a:rPr sz="2600">
                          <a:solidFill>
                            <a:srgbClr val="414141"/>
                          </a:solidFill>
                        </a:rPr>
                        <a:t>Toddlerhood</a:t>
                      </a:r>
                    </a:p>
                  </a:txBody>
                  <a:tcPr marL="50800" marR="50800" marT="50800" marB="50800" anchor="ctr" horzOverflow="overflow">
                    <a:lnL w="12700">
                      <a:miter lim="400000"/>
                    </a:lnL>
                  </a:tcPr>
                </a:tc>
                <a:tc>
                  <a:txBody>
                    <a:bodyPr/>
                    <a:lstStyle/>
                    <a:p>
                      <a:pPr defTabSz="914400">
                        <a:defRPr>
                          <a:solidFill>
                            <a:srgbClr val="000000"/>
                          </a:solidFill>
                        </a:defRPr>
                      </a:pPr>
                      <a:r>
                        <a:rPr sz="2600">
                          <a:solidFill>
                            <a:srgbClr val="414141"/>
                          </a:solidFill>
                        </a:rPr>
                        <a:t>Support, Scaffold</a:t>
                      </a:r>
                    </a:p>
                  </a:txBody>
                  <a:tcPr marL="50800" marR="50800" marT="50800" marB="50800" anchor="ctr" horzOverflow="overflow"/>
                </a:tc>
                <a:tc>
                  <a:txBody>
                    <a:bodyPr/>
                    <a:lstStyle/>
                    <a:p>
                      <a:pPr defTabSz="914400">
                        <a:defRPr>
                          <a:solidFill>
                            <a:srgbClr val="000000"/>
                          </a:solidFill>
                        </a:defRPr>
                      </a:pPr>
                      <a:r>
                        <a:rPr sz="2600">
                          <a:solidFill>
                            <a:srgbClr val="414141"/>
                          </a:solidFill>
                        </a:rPr>
                        <a:t>IBP, FBP</a:t>
                      </a:r>
                    </a:p>
                  </a:txBody>
                  <a:tcPr marL="50800" marR="50800" marT="50800" marB="50800" anchor="ctr" horzOverflow="overflow"/>
                </a:tc>
                <a:tc>
                  <a:txBody>
                    <a:bodyPr/>
                    <a:lstStyle/>
                    <a:p>
                      <a:pPr defTabSz="914400">
                        <a:defRPr>
                          <a:solidFill>
                            <a:srgbClr val="000000"/>
                          </a:solidFill>
                        </a:defRPr>
                      </a:pPr>
                      <a:r>
                        <a:rPr sz="2600">
                          <a:solidFill>
                            <a:srgbClr val="414141"/>
                          </a:solidFill>
                        </a:rPr>
                        <a:t>Hubs, Resonance</a:t>
                      </a:r>
                    </a:p>
                  </a:txBody>
                  <a:tcPr marL="50800" marR="50800" marT="50800" marB="50800" anchor="ctr" horzOverflow="overflow">
                    <a:lnR w="12700">
                      <a:miter lim="400000"/>
                    </a:lnR>
                  </a:tcPr>
                </a:tc>
                <a:extLst>
                  <a:ext uri="{0D108BD9-81ED-4DB2-BD59-A6C34878D82A}">
                    <a16:rowId xmlns:a16="http://schemas.microsoft.com/office/drawing/2014/main" val="10003"/>
                  </a:ext>
                </a:extLst>
              </a:tr>
              <a:tr h="944014">
                <a:tc>
                  <a:txBody>
                    <a:bodyPr/>
                    <a:lstStyle/>
                    <a:p>
                      <a:pPr defTabSz="914400">
                        <a:defRPr>
                          <a:solidFill>
                            <a:srgbClr val="000000"/>
                          </a:solidFill>
                        </a:defRPr>
                      </a:pPr>
                      <a:r>
                        <a:rPr sz="2600">
                          <a:solidFill>
                            <a:srgbClr val="414141"/>
                          </a:solidFill>
                        </a:rPr>
                        <a:t>Childhood</a:t>
                      </a:r>
                    </a:p>
                  </a:txBody>
                  <a:tcPr marL="50800" marR="50800" marT="50800" marB="50800" anchor="ctr" horzOverflow="overflow">
                    <a:lnL w="12700">
                      <a:miter lim="400000"/>
                    </a:lnL>
                  </a:tcPr>
                </a:tc>
                <a:tc>
                  <a:txBody>
                    <a:bodyPr/>
                    <a:lstStyle/>
                    <a:p>
                      <a:pPr defTabSz="914400">
                        <a:defRPr>
                          <a:solidFill>
                            <a:srgbClr val="000000"/>
                          </a:solidFill>
                        </a:defRPr>
                      </a:pPr>
                      <a:r>
                        <a:rPr sz="2600">
                          <a:solidFill>
                            <a:srgbClr val="414141"/>
                          </a:solidFill>
                        </a:rPr>
                        <a:t>Schooling, Groups</a:t>
                      </a:r>
                    </a:p>
                  </a:txBody>
                  <a:tcPr marL="50800" marR="50800" marT="50800" marB="50800" anchor="ctr" horzOverflow="overflow"/>
                </a:tc>
                <a:tc>
                  <a:txBody>
                    <a:bodyPr/>
                    <a:lstStyle/>
                    <a:p>
                      <a:pPr defTabSz="914400">
                        <a:defRPr>
                          <a:solidFill>
                            <a:srgbClr val="000000"/>
                          </a:solidFill>
                        </a:defRPr>
                      </a:pPr>
                      <a:r>
                        <a:rPr sz="2600">
                          <a:solidFill>
                            <a:srgbClr val="414141"/>
                          </a:solidFill>
                        </a:rPr>
                        <a:t>Literacy</a:t>
                      </a:r>
                    </a:p>
                  </a:txBody>
                  <a:tcPr marL="50800" marR="50800" marT="50800" marB="50800" anchor="ctr" horzOverflow="overflow"/>
                </a:tc>
                <a:tc>
                  <a:txBody>
                    <a:bodyPr/>
                    <a:lstStyle/>
                    <a:p>
                      <a:pPr defTabSz="914400">
                        <a:defRPr>
                          <a:solidFill>
                            <a:srgbClr val="000000"/>
                          </a:solidFill>
                        </a:defRPr>
                      </a:pPr>
                      <a:r>
                        <a:rPr sz="2600">
                          <a:solidFill>
                            <a:srgbClr val="414141"/>
                          </a:solidFill>
                        </a:rPr>
                        <a:t>Weak entrenchment</a:t>
                      </a:r>
                    </a:p>
                  </a:txBody>
                  <a:tcPr marL="50800" marR="50800" marT="50800" marB="50800" anchor="ctr" horzOverflow="overflow">
                    <a:lnR w="12700">
                      <a:miter lim="400000"/>
                    </a:lnR>
                  </a:tcPr>
                </a:tc>
                <a:extLst>
                  <a:ext uri="{0D108BD9-81ED-4DB2-BD59-A6C34878D82A}">
                    <a16:rowId xmlns:a16="http://schemas.microsoft.com/office/drawing/2014/main" val="10004"/>
                  </a:ext>
                </a:extLst>
              </a:tr>
              <a:tr h="944014">
                <a:tc>
                  <a:txBody>
                    <a:bodyPr/>
                    <a:lstStyle/>
                    <a:p>
                      <a:pPr defTabSz="914400">
                        <a:defRPr>
                          <a:solidFill>
                            <a:srgbClr val="000000"/>
                          </a:solidFill>
                        </a:defRPr>
                      </a:pPr>
                      <a:r>
                        <a:rPr sz="2600">
                          <a:solidFill>
                            <a:srgbClr val="414141"/>
                          </a:solidFill>
                        </a:rPr>
                        <a:t>Adolescence</a:t>
                      </a:r>
                    </a:p>
                  </a:txBody>
                  <a:tcPr marL="50800" marR="50800" marT="50800" marB="50800" anchor="ctr" horzOverflow="overflow">
                    <a:lnL w="12700">
                      <a:miter lim="400000"/>
                    </a:lnL>
                  </a:tcPr>
                </a:tc>
                <a:tc>
                  <a:txBody>
                    <a:bodyPr/>
                    <a:lstStyle/>
                    <a:p>
                      <a:pPr defTabSz="914400">
                        <a:defRPr>
                          <a:solidFill>
                            <a:srgbClr val="000000"/>
                          </a:solidFill>
                        </a:defRPr>
                      </a:pPr>
                      <a:r>
                        <a:rPr sz="2600">
                          <a:solidFill>
                            <a:srgbClr val="414141"/>
                          </a:solidFill>
                        </a:rPr>
                        <a:t>Immigrant Exclusion</a:t>
                      </a:r>
                    </a:p>
                  </a:txBody>
                  <a:tcPr marL="50800" marR="50800" marT="50800" marB="50800" anchor="ctr" horzOverflow="overflow"/>
                </a:tc>
                <a:tc>
                  <a:txBody>
                    <a:bodyPr/>
                    <a:lstStyle/>
                    <a:p>
                      <a:pPr defTabSz="914400">
                        <a:defRPr>
                          <a:solidFill>
                            <a:srgbClr val="000000"/>
                          </a:solidFill>
                        </a:defRPr>
                      </a:pPr>
                      <a:r>
                        <a:rPr sz="2600">
                          <a:solidFill>
                            <a:srgbClr val="414141"/>
                          </a:solidFill>
                        </a:rPr>
                        <a:t>Self-image</a:t>
                      </a:r>
                    </a:p>
                  </a:txBody>
                  <a:tcPr marL="50800" marR="50800" marT="50800" marB="50800" anchor="ctr" horzOverflow="overflow"/>
                </a:tc>
                <a:tc>
                  <a:txBody>
                    <a:bodyPr/>
                    <a:lstStyle/>
                    <a:p>
                      <a:pPr defTabSz="914400">
                        <a:defRPr>
                          <a:solidFill>
                            <a:srgbClr val="000000"/>
                          </a:solidFill>
                        </a:defRPr>
                      </a:pPr>
                      <a:r>
                        <a:rPr sz="2600">
                          <a:solidFill>
                            <a:srgbClr val="414141"/>
                          </a:solidFill>
                        </a:rPr>
                        <a:t>Consolidation</a:t>
                      </a:r>
                    </a:p>
                  </a:txBody>
                  <a:tcPr marL="50800" marR="50800" marT="50800" marB="50800" anchor="ctr" horzOverflow="overflow">
                    <a:lnR w="12700">
                      <a:miter lim="400000"/>
                    </a:lnR>
                  </a:tcPr>
                </a:tc>
                <a:extLst>
                  <a:ext uri="{0D108BD9-81ED-4DB2-BD59-A6C34878D82A}">
                    <a16:rowId xmlns:a16="http://schemas.microsoft.com/office/drawing/2014/main" val="10005"/>
                  </a:ext>
                </a:extLst>
              </a:tr>
              <a:tr h="944014">
                <a:tc>
                  <a:txBody>
                    <a:bodyPr/>
                    <a:lstStyle/>
                    <a:p>
                      <a:pPr defTabSz="914400">
                        <a:defRPr>
                          <a:solidFill>
                            <a:srgbClr val="000000"/>
                          </a:solidFill>
                        </a:defRPr>
                      </a:pPr>
                      <a:r>
                        <a:rPr sz="2600">
                          <a:solidFill>
                            <a:srgbClr val="414141"/>
                          </a:solidFill>
                        </a:rPr>
                        <a:t>Adulthood</a:t>
                      </a:r>
                    </a:p>
                  </a:txBody>
                  <a:tcPr marL="50800" marR="50800" marT="50800" marB="50800" anchor="ctr" horzOverflow="overflow">
                    <a:lnL w="12700">
                      <a:miter lim="400000"/>
                    </a:lnL>
                    <a:lnB w="12700">
                      <a:miter lim="400000"/>
                    </a:lnB>
                  </a:tcPr>
                </a:tc>
                <a:tc>
                  <a:txBody>
                    <a:bodyPr/>
                    <a:lstStyle/>
                    <a:p>
                      <a:pPr defTabSz="914400">
                        <a:defRPr>
                          <a:solidFill>
                            <a:srgbClr val="000000"/>
                          </a:solidFill>
                        </a:defRPr>
                      </a:pPr>
                      <a:r>
                        <a:rPr sz="2600">
                          <a:solidFill>
                            <a:srgbClr val="414141"/>
                          </a:solidFill>
                        </a:rPr>
                        <a:t>Work, Group identity</a:t>
                      </a:r>
                    </a:p>
                  </a:txBody>
                  <a:tcPr marL="50800" marR="50800" marT="50800" marB="50800" anchor="ctr" horzOverflow="overflow">
                    <a:lnB w="12700">
                      <a:miter lim="400000"/>
                    </a:lnB>
                  </a:tcPr>
                </a:tc>
                <a:tc>
                  <a:txBody>
                    <a:bodyPr/>
                    <a:lstStyle/>
                    <a:p>
                      <a:pPr defTabSz="914400">
                        <a:defRPr>
                          <a:solidFill>
                            <a:srgbClr val="000000"/>
                          </a:solidFill>
                        </a:defRPr>
                      </a:pPr>
                      <a:r>
                        <a:rPr lang="en-US" sz="2600" dirty="0">
                          <a:solidFill>
                            <a:srgbClr val="414141"/>
                          </a:solidFill>
                        </a:rPr>
                        <a:t>R</a:t>
                      </a:r>
                      <a:r>
                        <a:rPr sz="2600" dirty="0">
                          <a:solidFill>
                            <a:srgbClr val="414141"/>
                          </a:solidFill>
                        </a:rPr>
                        <a:t>esource</a:t>
                      </a:r>
                      <a:r>
                        <a:rPr lang="en-US" sz="2600" dirty="0">
                          <a:solidFill>
                            <a:srgbClr val="414141"/>
                          </a:solidFill>
                        </a:rPr>
                        <a:t> Scarcity</a:t>
                      </a:r>
                      <a:endParaRPr sz="2600" dirty="0">
                        <a:solidFill>
                          <a:srgbClr val="414141"/>
                        </a:solidFill>
                      </a:endParaRPr>
                    </a:p>
                  </a:txBody>
                  <a:tcPr marL="50800" marR="50800" marT="50800" marB="50800" anchor="ctr" horzOverflow="overflow">
                    <a:lnB w="12700">
                      <a:miter lim="400000"/>
                    </a:lnB>
                  </a:tcPr>
                </a:tc>
                <a:tc>
                  <a:txBody>
                    <a:bodyPr/>
                    <a:lstStyle/>
                    <a:p>
                      <a:pPr defTabSz="914400">
                        <a:defRPr>
                          <a:solidFill>
                            <a:srgbClr val="000000"/>
                          </a:solidFill>
                        </a:defRPr>
                      </a:pPr>
                      <a:r>
                        <a:rPr sz="2600" dirty="0">
                          <a:solidFill>
                            <a:srgbClr val="414141"/>
                          </a:solidFill>
                        </a:rPr>
                        <a:t>Risks</a:t>
                      </a:r>
                    </a:p>
                  </a:txBody>
                  <a:tcPr marL="50800" marR="50800" marT="50800" marB="50800" anchor="ctr" horzOverflow="overflow">
                    <a:lnR w="12700">
                      <a:miter lim="400000"/>
                    </a:lnR>
                    <a:lnB w="12700">
                      <a:miter lim="400000"/>
                    </a:lnB>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Building the model"/>
          <p:cNvSpPr txBox="1">
            <a:spLocks noGrp="1"/>
          </p:cNvSpPr>
          <p:nvPr>
            <p:ph type="title"/>
          </p:nvPr>
        </p:nvSpPr>
        <p:spPr>
          <a:prstGeom prst="rect">
            <a:avLst/>
          </a:prstGeom>
        </p:spPr>
        <p:txBody>
          <a:bodyPr/>
          <a:lstStyle/>
          <a:p>
            <a:r>
              <a:t>Building the model</a:t>
            </a:r>
          </a:p>
        </p:txBody>
      </p:sp>
      <p:sp>
        <p:nvSpPr>
          <p:cNvPr id="423" name="Corpora: External space-time-process frames show their effects in the moment.  Multimedia is best…"/>
          <p:cNvSpPr txBox="1">
            <a:spLocks noGrp="1"/>
          </p:cNvSpPr>
          <p:nvPr>
            <p:ph type="body" idx="1"/>
          </p:nvPr>
        </p:nvSpPr>
        <p:spPr>
          <a:prstGeom prst="rect">
            <a:avLst/>
          </a:prstGeom>
        </p:spPr>
        <p:txBody>
          <a:bodyPr/>
          <a:lstStyle/>
          <a:p>
            <a:pPr marL="385762" indent="-385762" defTabSz="1300480">
              <a:lnSpc>
                <a:spcPct val="90000"/>
              </a:lnSpc>
            </a:pPr>
            <a:r>
              <a:rPr dirty="0"/>
              <a:t>Corpora: External space-time-process frames show their effects in the moment.  Multimedia is best</a:t>
            </a:r>
          </a:p>
          <a:p>
            <a:pPr marL="385762" indent="-385762" defTabSz="1300480">
              <a:lnSpc>
                <a:spcPct val="90000"/>
              </a:lnSpc>
            </a:pPr>
            <a:r>
              <a:rPr dirty="0"/>
              <a:t>Sociolinguistics </a:t>
            </a:r>
            <a:r>
              <a:rPr lang="en-US" dirty="0"/>
              <a:t>for</a:t>
            </a:r>
            <a:r>
              <a:rPr dirty="0"/>
              <a:t> track</a:t>
            </a:r>
            <a:r>
              <a:rPr lang="en-US" dirty="0"/>
              <a:t>ing</a:t>
            </a:r>
            <a:r>
              <a:rPr dirty="0"/>
              <a:t> variation</a:t>
            </a:r>
          </a:p>
          <a:p>
            <a:pPr marL="385762" indent="-385762" defTabSz="1300480">
              <a:lnSpc>
                <a:spcPct val="90000"/>
              </a:lnSpc>
            </a:pPr>
            <a:r>
              <a:rPr dirty="0"/>
              <a:t>Daylong tracking through </a:t>
            </a:r>
            <a:r>
              <a:rPr lang="en-US" dirty="0"/>
              <a:t>ESM (Experience Tracking Method), </a:t>
            </a:r>
            <a:r>
              <a:rPr dirty="0"/>
              <a:t>VAS</a:t>
            </a:r>
            <a:r>
              <a:rPr lang="en-US" dirty="0"/>
              <a:t>,</a:t>
            </a:r>
            <a:r>
              <a:rPr dirty="0"/>
              <a:t> and recording</a:t>
            </a:r>
          </a:p>
          <a:p>
            <a:pPr marL="385762" indent="-385762" defTabSz="1300480">
              <a:lnSpc>
                <a:spcPct val="90000"/>
              </a:lnSpc>
            </a:pPr>
            <a:r>
              <a:rPr dirty="0"/>
              <a:t>Imaging to study consolidation</a:t>
            </a:r>
          </a:p>
          <a:p>
            <a:pPr marL="385762" indent="-385762" defTabSz="1300480">
              <a:lnSpc>
                <a:spcPct val="90000"/>
              </a:lnSpc>
            </a:pPr>
            <a:r>
              <a:rPr dirty="0" err="1"/>
              <a:t>eCALL</a:t>
            </a:r>
            <a:r>
              <a:rPr dirty="0"/>
              <a:t> experiments to study learning, </a:t>
            </a:r>
          </a:p>
          <a:p>
            <a:pPr marL="385762" indent="-385762" defTabSz="1300480">
              <a:lnSpc>
                <a:spcPct val="90000"/>
              </a:lnSpc>
            </a:pPr>
            <a:r>
              <a:rPr dirty="0"/>
              <a:t>Researcher-controlled Duolingo, open LENA</a:t>
            </a:r>
          </a:p>
        </p:txBody>
      </p:sp>
      <p:sp>
        <p:nvSpPr>
          <p:cNvPr id="4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Emergentist accounts can be wrong"/>
          <p:cNvSpPr txBox="1">
            <a:spLocks noGrp="1"/>
          </p:cNvSpPr>
          <p:nvPr>
            <p:ph type="title"/>
          </p:nvPr>
        </p:nvSpPr>
        <p:spPr>
          <a:xfrm>
            <a:off x="508000" y="800099"/>
            <a:ext cx="11988800" cy="1493395"/>
          </a:xfrm>
          <a:prstGeom prst="rect">
            <a:avLst/>
          </a:prstGeom>
        </p:spPr>
        <p:txBody>
          <a:bodyPr>
            <a:normAutofit fontScale="90000"/>
          </a:bodyPr>
          <a:lstStyle/>
          <a:p>
            <a:r>
              <a:rPr dirty="0"/>
              <a:t>Emergentist accounts can be wrong</a:t>
            </a:r>
            <a:br>
              <a:rPr lang="en-US"/>
            </a:br>
            <a:r>
              <a:rPr lang="en-US"/>
              <a:t>-- Cro-Magnon </a:t>
            </a:r>
            <a:r>
              <a:rPr lang="en-US" dirty="0"/>
              <a:t>bent </a:t>
            </a:r>
            <a:r>
              <a:rPr lang="en-US"/>
              <a:t>vocal tract</a:t>
            </a:r>
            <a:endParaRPr dirty="0"/>
          </a:p>
        </p:txBody>
      </p:sp>
      <p:sp>
        <p:nvSpPr>
          <p:cNvPr id="427" name="Double-click to edit"/>
          <p:cNvSpPr txBox="1">
            <a:spLocks noGrp="1"/>
          </p:cNvSpPr>
          <p:nvPr>
            <p:ph type="body" idx="1"/>
          </p:nvPr>
        </p:nvSpPr>
        <p:spPr>
          <a:xfrm>
            <a:off x="2068576" y="2670175"/>
            <a:ext cx="11988801" cy="6096000"/>
          </a:xfrm>
          <a:prstGeom prst="rect">
            <a:avLst/>
          </a:prstGeom>
        </p:spPr>
        <p:txBody>
          <a:bodyPr/>
          <a:lstStyle/>
          <a:p>
            <a:pPr marL="187960" indent="-187960" defTabSz="233679">
              <a:spcBef>
                <a:spcPts val="900"/>
              </a:spcBef>
              <a:defRPr sz="1440"/>
            </a:pPr>
            <a:endParaRPr/>
          </a:p>
        </p:txBody>
      </p:sp>
      <p:pic>
        <p:nvPicPr>
          <p:cNvPr id="428" name="0deer0-1.mov" descr="0deer0-1.mov"/>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2068576" y="2670175"/>
            <a:ext cx="8881601" cy="5994273"/>
          </a:xfrm>
          <a:prstGeom prst="rect">
            <a:avLst/>
          </a:prstGeom>
          <a:ln w="12700">
            <a:miter lim="400000"/>
          </a:ln>
        </p:spPr>
      </p:pic>
      <p:sp>
        <p:nvSpPr>
          <p:cNvPr id="4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47</a:t>
            </a:fld>
            <a:endParaRPr/>
          </a:p>
        </p:txBody>
      </p:sp>
      <p:sp>
        <p:nvSpPr>
          <p:cNvPr id="430" name="Text"/>
          <p:cNvSpPr txBox="1"/>
          <p:nvPr/>
        </p:nvSpPr>
        <p:spPr>
          <a:xfrm>
            <a:off x="6164485" y="4622799"/>
            <a:ext cx="675830" cy="508001"/>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9" fill="hold"/>
                                        <p:tgtEl>
                                          <p:spTgt spid="4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28"/>
                </p:tgtEl>
              </p:cMediaNode>
            </p:video>
            <p:seq concurrent="1" prevAc="none" nextAc="seek">
              <p:cTn id="8" restart="whenNotActive" fill="hold" evtFilter="cancelBubble" nodeType="interactiveSeq">
                <p:stCondLst>
                  <p:cond evt="onClick" delay="0">
                    <p:tgtEl>
                      <p:spTgt spid="4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28"/>
                                        </p:tgtEl>
                                      </p:cBhvr>
                                    </p:cmd>
                                  </p:childTnLst>
                                </p:cTn>
                              </p:par>
                            </p:childTnLst>
                          </p:cTn>
                        </p:par>
                      </p:childTnLst>
                    </p:cTn>
                  </p:par>
                </p:childTnLst>
              </p:cTn>
              <p:nextCondLst>
                <p:cond evt="onClick" delay="0">
                  <p:tgtEl>
                    <p:spTgt spid="42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irst-generation functionalists"/>
          <p:cNvSpPr txBox="1">
            <a:spLocks noGrp="1"/>
          </p:cNvSpPr>
          <p:nvPr>
            <p:ph type="title"/>
          </p:nvPr>
        </p:nvSpPr>
        <p:spPr>
          <a:prstGeom prst="rect">
            <a:avLst/>
          </a:prstGeom>
        </p:spPr>
        <p:txBody>
          <a:bodyPr/>
          <a:lstStyle/>
          <a:p>
            <a:r>
              <a:t>First-generation functionalists</a:t>
            </a:r>
          </a:p>
        </p:txBody>
      </p:sp>
      <p:sp>
        <p:nvSpPr>
          <p:cNvPr id="217"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graphicFrame>
        <p:nvGraphicFramePr>
          <p:cNvPr id="218" name="Table 1"/>
          <p:cNvGraphicFramePr/>
          <p:nvPr>
            <p:extLst>
              <p:ext uri="{D42A27DB-BD31-4B8C-83A1-F6EECF244321}">
                <p14:modId xmlns:p14="http://schemas.microsoft.com/office/powerpoint/2010/main" val="3076935211"/>
              </p:ext>
            </p:extLst>
          </p:nvPr>
        </p:nvGraphicFramePr>
        <p:xfrm>
          <a:off x="523258" y="2609633"/>
          <a:ext cx="11518824" cy="5334000"/>
        </p:xfrm>
        <a:graphic>
          <a:graphicData uri="http://schemas.openxmlformats.org/drawingml/2006/table">
            <a:tbl>
              <a:tblPr bandRow="1">
                <a:tableStyleId>{4C3C2611-4C71-4FC5-86AE-919BDF0F9419}</a:tableStyleId>
              </a:tblPr>
              <a:tblGrid>
                <a:gridCol w="3860705">
                  <a:extLst>
                    <a:ext uri="{9D8B030D-6E8A-4147-A177-3AD203B41FA5}">
                      <a16:colId xmlns:a16="http://schemas.microsoft.com/office/drawing/2014/main" val="20000"/>
                    </a:ext>
                  </a:extLst>
                </a:gridCol>
                <a:gridCol w="3831355">
                  <a:extLst>
                    <a:ext uri="{9D8B030D-6E8A-4147-A177-3AD203B41FA5}">
                      <a16:colId xmlns:a16="http://schemas.microsoft.com/office/drawing/2014/main" val="20001"/>
                    </a:ext>
                  </a:extLst>
                </a:gridCol>
                <a:gridCol w="3826764">
                  <a:extLst>
                    <a:ext uri="{9D8B030D-6E8A-4147-A177-3AD203B41FA5}">
                      <a16:colId xmlns:a16="http://schemas.microsoft.com/office/drawing/2014/main" val="20002"/>
                    </a:ext>
                  </a:extLst>
                </a:gridCol>
              </a:tblGrid>
              <a:tr h="1066800">
                <a:tc>
                  <a:txBody>
                    <a:bodyPr/>
                    <a:lstStyle/>
                    <a:p>
                      <a:pPr marL="430741" indent="-430741" algn="l">
                        <a:spcBef>
                          <a:spcPts val="2400"/>
                        </a:spcBef>
                        <a:buClr>
                          <a:srgbClr val="929292"/>
                        </a:buClr>
                        <a:buSzPct val="60000"/>
                        <a:buFont typeface="Zapf Dingbats"/>
                        <a:buChar char="❖"/>
                        <a:defRPr sz="3300"/>
                      </a:pPr>
                      <a:r>
                        <a:t>Tom Givon</a:t>
                      </a:r>
                    </a:p>
                  </a:txBody>
                  <a:tcPr marL="50800" marR="50800" marT="50800" marB="50800" anchor="ctr" horzOverflow="overflow"/>
                </a:tc>
                <a:tc>
                  <a:txBody>
                    <a:bodyPr/>
                    <a:lstStyle/>
                    <a:p>
                      <a:pPr defTabSz="914400">
                        <a:defRPr>
                          <a:solidFill>
                            <a:srgbClr val="000000"/>
                          </a:solidFill>
                        </a:defRPr>
                      </a:pPr>
                      <a:r>
                        <a:rPr sz="3300">
                          <a:solidFill>
                            <a:srgbClr val="414141"/>
                          </a:solidFill>
                        </a:rPr>
                        <a:t>Joan Bybee</a:t>
                      </a:r>
                    </a:p>
                  </a:txBody>
                  <a:tcPr marL="50800" marR="50800" marT="50800" marB="50800" anchor="ctr" horzOverflow="overflow"/>
                </a:tc>
                <a:tc>
                  <a:txBody>
                    <a:bodyPr/>
                    <a:lstStyle/>
                    <a:p>
                      <a:pPr defTabSz="914400">
                        <a:defRPr>
                          <a:solidFill>
                            <a:srgbClr val="000000"/>
                          </a:solidFill>
                        </a:defRPr>
                      </a:pPr>
                      <a:r>
                        <a:rPr sz="3300">
                          <a:solidFill>
                            <a:srgbClr val="414141"/>
                          </a:solidFill>
                        </a:rPr>
                        <a:t>Dan Slobin</a:t>
                      </a:r>
                    </a:p>
                  </a:txBody>
                  <a:tcPr marL="50800" marR="50800" marT="50800" marB="50800" anchor="ctr" horzOverflow="overflow"/>
                </a:tc>
                <a:extLst>
                  <a:ext uri="{0D108BD9-81ED-4DB2-BD59-A6C34878D82A}">
                    <a16:rowId xmlns:a16="http://schemas.microsoft.com/office/drawing/2014/main" val="10000"/>
                  </a:ext>
                </a:extLst>
              </a:tr>
              <a:tr h="1066800">
                <a:tc>
                  <a:txBody>
                    <a:bodyPr/>
                    <a:lstStyle/>
                    <a:p>
                      <a:pPr marL="430741" indent="-430741" algn="l">
                        <a:spcBef>
                          <a:spcPts val="2400"/>
                        </a:spcBef>
                        <a:buClr>
                          <a:srgbClr val="929292"/>
                        </a:buClr>
                        <a:buSzPct val="60000"/>
                        <a:buFont typeface="Zapf Dingbats"/>
                        <a:buChar char="❖"/>
                        <a:defRPr sz="3300"/>
                      </a:pPr>
                      <a:r>
                        <a:t>Liz Bates</a:t>
                      </a:r>
                    </a:p>
                  </a:txBody>
                  <a:tcPr marL="50800" marR="50800" marT="50800" marB="50800" anchor="ctr" horzOverflow="overflow"/>
                </a:tc>
                <a:tc>
                  <a:txBody>
                    <a:bodyPr/>
                    <a:lstStyle/>
                    <a:p>
                      <a:pPr defTabSz="914400">
                        <a:defRPr>
                          <a:solidFill>
                            <a:srgbClr val="000000"/>
                          </a:solidFill>
                        </a:defRPr>
                      </a:pPr>
                      <a:r>
                        <a:rPr sz="3300">
                          <a:solidFill>
                            <a:srgbClr val="414141"/>
                          </a:solidFill>
                        </a:rPr>
                        <a:t>Elinor Ochs</a:t>
                      </a:r>
                    </a:p>
                  </a:txBody>
                  <a:tcPr marL="50800" marR="50800" marT="50800" marB="50800" anchor="ctr" horzOverflow="overflow"/>
                </a:tc>
                <a:tc>
                  <a:txBody>
                    <a:bodyPr/>
                    <a:lstStyle/>
                    <a:p>
                      <a:pPr defTabSz="914400">
                        <a:defRPr>
                          <a:solidFill>
                            <a:srgbClr val="000000"/>
                          </a:solidFill>
                        </a:defRPr>
                      </a:pPr>
                      <a:r>
                        <a:rPr sz="3300">
                          <a:solidFill>
                            <a:srgbClr val="414141"/>
                          </a:solidFill>
                        </a:rPr>
                        <a:t>Ron Langacker</a:t>
                      </a:r>
                    </a:p>
                  </a:txBody>
                  <a:tcPr marL="50800" marR="50800" marT="50800" marB="50800" anchor="ctr" horzOverflow="overflow"/>
                </a:tc>
                <a:extLst>
                  <a:ext uri="{0D108BD9-81ED-4DB2-BD59-A6C34878D82A}">
                    <a16:rowId xmlns:a16="http://schemas.microsoft.com/office/drawing/2014/main" val="10001"/>
                  </a:ext>
                </a:extLst>
              </a:tr>
              <a:tr h="1066800">
                <a:tc>
                  <a:txBody>
                    <a:bodyPr/>
                    <a:lstStyle/>
                    <a:p>
                      <a:pPr marL="430741" indent="-430741" algn="l">
                        <a:spcBef>
                          <a:spcPts val="2400"/>
                        </a:spcBef>
                        <a:buClr>
                          <a:srgbClr val="929292"/>
                        </a:buClr>
                        <a:buSzPct val="60000"/>
                        <a:buFont typeface="Zapf Dingbats"/>
                        <a:buChar char="❖"/>
                        <a:defRPr sz="3300"/>
                      </a:pPr>
                      <a:r>
                        <a:rPr dirty="0"/>
                        <a:t>Charles Fillmore</a:t>
                      </a:r>
                    </a:p>
                  </a:txBody>
                  <a:tcPr marL="50800" marR="50800" marT="50800" marB="50800" anchor="ctr" horzOverflow="overflow"/>
                </a:tc>
                <a:tc>
                  <a:txBody>
                    <a:bodyPr/>
                    <a:lstStyle/>
                    <a:p>
                      <a:pPr defTabSz="914400">
                        <a:defRPr>
                          <a:solidFill>
                            <a:srgbClr val="000000"/>
                          </a:solidFill>
                        </a:defRPr>
                      </a:pPr>
                      <a:r>
                        <a:rPr sz="3300">
                          <a:solidFill>
                            <a:srgbClr val="414141"/>
                          </a:solidFill>
                        </a:rPr>
                        <a:t>Leonard Talmy</a:t>
                      </a:r>
                    </a:p>
                  </a:txBody>
                  <a:tcPr marL="50800" marR="50800" marT="50800" marB="50800" anchor="ctr" horzOverflow="overflow"/>
                </a:tc>
                <a:tc>
                  <a:txBody>
                    <a:bodyPr/>
                    <a:lstStyle/>
                    <a:p>
                      <a:pPr defTabSz="914400">
                        <a:defRPr>
                          <a:solidFill>
                            <a:srgbClr val="000000"/>
                          </a:solidFill>
                        </a:defRPr>
                      </a:pPr>
                      <a:r>
                        <a:rPr sz="3300">
                          <a:solidFill>
                            <a:srgbClr val="414141"/>
                          </a:solidFill>
                        </a:rPr>
                        <a:t>Herb Clark</a:t>
                      </a:r>
                    </a:p>
                  </a:txBody>
                  <a:tcPr marL="50800" marR="50800" marT="50800" marB="50800" anchor="ctr" horzOverflow="overflow"/>
                </a:tc>
                <a:extLst>
                  <a:ext uri="{0D108BD9-81ED-4DB2-BD59-A6C34878D82A}">
                    <a16:rowId xmlns:a16="http://schemas.microsoft.com/office/drawing/2014/main" val="10002"/>
                  </a:ext>
                </a:extLst>
              </a:tr>
              <a:tr h="1066800">
                <a:tc>
                  <a:txBody>
                    <a:bodyPr/>
                    <a:lstStyle/>
                    <a:p>
                      <a:pPr marL="430741" indent="-430741" algn="l">
                        <a:spcBef>
                          <a:spcPts val="2400"/>
                        </a:spcBef>
                        <a:buClr>
                          <a:srgbClr val="929292"/>
                        </a:buClr>
                        <a:buSzPct val="60000"/>
                        <a:buFont typeface="Zapf Dingbats"/>
                        <a:buChar char="❖"/>
                        <a:defRPr sz="3300"/>
                      </a:pPr>
                      <a:r>
                        <a:t>David McNeill</a:t>
                      </a:r>
                    </a:p>
                  </a:txBody>
                  <a:tcPr marL="50800" marR="50800" marT="50800" marB="50800" anchor="ctr" horzOverflow="overflow"/>
                </a:tc>
                <a:tc>
                  <a:txBody>
                    <a:bodyPr/>
                    <a:lstStyle/>
                    <a:p>
                      <a:pPr defTabSz="914400">
                        <a:defRPr>
                          <a:solidFill>
                            <a:srgbClr val="000000"/>
                          </a:solidFill>
                        </a:defRPr>
                      </a:pPr>
                      <a:r>
                        <a:rPr sz="3300" dirty="0">
                          <a:solidFill>
                            <a:srgbClr val="414141"/>
                          </a:solidFill>
                        </a:rPr>
                        <a:t>Joan Bresnan</a:t>
                      </a:r>
                    </a:p>
                  </a:txBody>
                  <a:tcPr marL="50800" marR="50800" marT="50800" marB="50800" anchor="ctr" horzOverflow="overflow"/>
                </a:tc>
                <a:tc>
                  <a:txBody>
                    <a:bodyPr/>
                    <a:lstStyle/>
                    <a:p>
                      <a:pPr defTabSz="914400">
                        <a:defRPr>
                          <a:solidFill>
                            <a:srgbClr val="000000"/>
                          </a:solidFill>
                        </a:defRPr>
                      </a:pPr>
                      <a:r>
                        <a:rPr sz="3300">
                          <a:solidFill>
                            <a:srgbClr val="414141"/>
                          </a:solidFill>
                        </a:rPr>
                        <a:t>Wallace Chafe</a:t>
                      </a:r>
                    </a:p>
                  </a:txBody>
                  <a:tcPr marL="50800" marR="50800" marT="50800" marB="50800" anchor="ctr" horzOverflow="overflow"/>
                </a:tc>
                <a:extLst>
                  <a:ext uri="{0D108BD9-81ED-4DB2-BD59-A6C34878D82A}">
                    <a16:rowId xmlns:a16="http://schemas.microsoft.com/office/drawing/2014/main" val="10003"/>
                  </a:ext>
                </a:extLst>
              </a:tr>
              <a:tr h="1066800">
                <a:tc>
                  <a:txBody>
                    <a:bodyPr/>
                    <a:lstStyle/>
                    <a:p>
                      <a:pPr marL="430741" indent="-430741" algn="l">
                        <a:spcBef>
                          <a:spcPts val="2400"/>
                        </a:spcBef>
                        <a:buClr>
                          <a:srgbClr val="929292"/>
                        </a:buClr>
                        <a:buSzPct val="60000"/>
                        <a:buFont typeface="Zapf Dingbats"/>
                        <a:buChar char="❖"/>
                        <a:defRPr sz="3300"/>
                      </a:pPr>
                      <a:r>
                        <a:t>Robert Van Valin</a:t>
                      </a:r>
                    </a:p>
                  </a:txBody>
                  <a:tcPr marL="50800" marR="50800" marT="50800" marB="50800" anchor="ctr" horzOverflow="overflow"/>
                </a:tc>
                <a:tc>
                  <a:txBody>
                    <a:bodyPr/>
                    <a:lstStyle/>
                    <a:p>
                      <a:pPr defTabSz="914400">
                        <a:defRPr>
                          <a:solidFill>
                            <a:srgbClr val="000000"/>
                          </a:solidFill>
                        </a:defRPr>
                      </a:pPr>
                      <a:r>
                        <a:rPr sz="3300">
                          <a:solidFill>
                            <a:srgbClr val="414141"/>
                          </a:solidFill>
                        </a:rPr>
                        <a:t>Susumu Kuno</a:t>
                      </a:r>
                    </a:p>
                  </a:txBody>
                  <a:tcPr marL="50800" marR="50800" marT="50800" marB="50800" anchor="ctr" horzOverflow="overflow"/>
                </a:tc>
                <a:tc>
                  <a:txBody>
                    <a:bodyPr/>
                    <a:lstStyle/>
                    <a:p>
                      <a:pPr defTabSz="914400">
                        <a:defRPr>
                          <a:solidFill>
                            <a:srgbClr val="000000"/>
                          </a:solidFill>
                        </a:defRPr>
                      </a:pPr>
                      <a:r>
                        <a:rPr sz="3300" dirty="0">
                          <a:solidFill>
                            <a:srgbClr val="414141"/>
                          </a:solidFill>
                        </a:rPr>
                        <a:t>Adele Goldberg</a:t>
                      </a:r>
                    </a:p>
                  </a:txBody>
                  <a:tcPr marL="50800" marR="50800" marT="50800" marB="508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entral Claim"/>
          <p:cNvSpPr txBox="1">
            <a:spLocks noGrp="1"/>
          </p:cNvSpPr>
          <p:nvPr>
            <p:ph type="title"/>
          </p:nvPr>
        </p:nvSpPr>
        <p:spPr>
          <a:prstGeom prst="rect">
            <a:avLst/>
          </a:prstGeom>
        </p:spPr>
        <p:txBody>
          <a:bodyPr/>
          <a:lstStyle>
            <a:lvl1pPr marL="71437" marR="30479" defTabSz="1300480"/>
          </a:lstStyle>
          <a:p>
            <a:r>
              <a:t>Central Claim</a:t>
            </a:r>
          </a:p>
        </p:txBody>
      </p:sp>
      <p:sp>
        <p:nvSpPr>
          <p:cNvPr id="221" name="Cue reliability predicts cue strength…"/>
          <p:cNvSpPr txBox="1">
            <a:spLocks noGrp="1"/>
          </p:cNvSpPr>
          <p:nvPr>
            <p:ph type="body" idx="1"/>
          </p:nvPr>
        </p:nvSpPr>
        <p:spPr>
          <a:xfrm>
            <a:off x="616373" y="2430215"/>
            <a:ext cx="11988801" cy="6096001"/>
          </a:xfrm>
          <a:prstGeom prst="rect">
            <a:avLst/>
          </a:prstGeom>
        </p:spPr>
        <p:txBody>
          <a:bodyPr/>
          <a:lstStyle/>
          <a:p>
            <a:pPr marL="122237" marR="5079" indent="0" defTabSz="1300480">
              <a:buClr>
                <a:srgbClr val="0076E6"/>
              </a:buClr>
              <a:buSzTx/>
              <a:buNone/>
            </a:pPr>
            <a:r>
              <a:rPr dirty="0"/>
              <a:t>Cue reliability predicts cue strength </a:t>
            </a:r>
          </a:p>
          <a:p>
            <a:pPr marL="319087" marR="5079" lvl="1" indent="0" defTabSz="1300480">
              <a:buClr>
                <a:srgbClr val="00F900"/>
              </a:buClr>
              <a:buSzTx/>
              <a:buNone/>
              <a:defRPr sz="3000"/>
            </a:pPr>
            <a:r>
              <a:rPr dirty="0"/>
              <a:t>[p(function)|form] - comprehension</a:t>
            </a:r>
          </a:p>
          <a:p>
            <a:pPr marL="319087" marR="5079" lvl="1" indent="0" defTabSz="1300480">
              <a:spcBef>
                <a:spcPts val="900"/>
              </a:spcBef>
              <a:buClr>
                <a:srgbClr val="00F900"/>
              </a:buClr>
              <a:buSzTx/>
              <a:buNone/>
              <a:defRPr sz="3000"/>
            </a:pPr>
            <a:r>
              <a:rPr dirty="0"/>
              <a:t>[p(form)|function] - production</a:t>
            </a:r>
          </a:p>
          <a:p>
            <a:pPr marL="319087" marR="5079" lvl="1" indent="0" defTabSz="1300480">
              <a:spcBef>
                <a:spcPts val="900"/>
              </a:spcBef>
              <a:buClr>
                <a:srgbClr val="00F900"/>
              </a:buClr>
              <a:buSzTx/>
              <a:buNone/>
              <a:defRPr b="1">
                <a:latin typeface="Times Roman"/>
                <a:ea typeface="Times Roman"/>
                <a:cs typeface="Times Roman"/>
                <a:sym typeface="Times Roman"/>
              </a:defRPr>
            </a:pPr>
            <a:r>
              <a:rPr dirty="0"/>
              <a:t>Cue validity measured in corpora (TalkBank, COCA)</a:t>
            </a:r>
          </a:p>
          <a:p>
            <a:pPr marL="319087" marR="5079" lvl="1" indent="0" defTabSz="1300480">
              <a:spcBef>
                <a:spcPts val="900"/>
              </a:spcBef>
              <a:buClr>
                <a:srgbClr val="00F900"/>
              </a:buClr>
              <a:buSzTx/>
              <a:buNone/>
              <a:defRPr b="1">
                <a:latin typeface="Times Roman"/>
                <a:ea typeface="Times Roman"/>
                <a:cs typeface="Times Roman"/>
                <a:sym typeface="Times Roman"/>
              </a:defRPr>
            </a:pPr>
            <a:r>
              <a:rPr dirty="0"/>
              <a:t>Cue strength measured in experiments</a:t>
            </a:r>
          </a:p>
          <a:p>
            <a:pPr marL="319087" marR="5079" lvl="1" indent="0" defTabSz="1300480">
              <a:spcBef>
                <a:spcPts val="900"/>
              </a:spcBef>
              <a:buClr>
                <a:srgbClr val="00F900"/>
              </a:buClr>
              <a:buSzTx/>
              <a:buNone/>
              <a:defRPr b="1">
                <a:latin typeface="Times Roman"/>
                <a:ea typeface="Times Roman"/>
                <a:cs typeface="Times Roman"/>
                <a:sym typeface="Times Roman"/>
              </a:defRPr>
            </a:pPr>
            <a:r>
              <a:rPr dirty="0"/>
              <a:t>The mind mirrors the world (</a:t>
            </a:r>
            <a:r>
              <a:rPr dirty="0" err="1"/>
              <a:t>Brunswik</a:t>
            </a:r>
            <a:r>
              <a:rPr dirty="0"/>
              <a:t>)</a:t>
            </a:r>
            <a:endParaRPr lang="en-US" dirty="0"/>
          </a:p>
          <a:p>
            <a:pPr marL="319087" marR="5079" lvl="1" indent="0" defTabSz="1300480">
              <a:spcBef>
                <a:spcPts val="900"/>
              </a:spcBef>
              <a:buClr>
                <a:srgbClr val="00F900"/>
              </a:buClr>
              <a:buSzTx/>
              <a:buNone/>
              <a:defRPr b="1">
                <a:latin typeface="Times Roman"/>
                <a:ea typeface="Times Roman"/>
                <a:cs typeface="Times Roman"/>
                <a:sym typeface="Times Roman"/>
              </a:defRPr>
            </a:pPr>
            <a:r>
              <a:rPr lang="en-US" dirty="0"/>
              <a:t>We all end up speaking language(s)</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Competition Model  (1982- 1995)…"/>
          <p:cNvSpPr txBox="1">
            <a:spLocks noGrp="1"/>
          </p:cNvSpPr>
          <p:nvPr>
            <p:ph type="title"/>
          </p:nvPr>
        </p:nvSpPr>
        <p:spPr>
          <a:xfrm>
            <a:off x="508000" y="800100"/>
            <a:ext cx="11988800" cy="1569382"/>
          </a:xfrm>
          <a:prstGeom prst="rect">
            <a:avLst/>
          </a:prstGeom>
        </p:spPr>
        <p:txBody>
          <a:bodyPr/>
          <a:lstStyle/>
          <a:p>
            <a:pPr defTabSz="362204">
              <a:spcBef>
                <a:spcPts val="900"/>
              </a:spcBef>
              <a:defRPr sz="4588"/>
            </a:pPr>
            <a:r>
              <a:t>The Competition Model  (1982- 1995) </a:t>
            </a:r>
          </a:p>
          <a:p>
            <a:pPr defTabSz="362204">
              <a:spcBef>
                <a:spcPts val="900"/>
              </a:spcBef>
              <a:defRPr sz="4588"/>
            </a:pPr>
            <a:r>
              <a:t>142 studies</a:t>
            </a:r>
            <a:r>
              <a:rPr sz="744">
                <a:solidFill>
                  <a:srgbClr val="000000"/>
                </a:solidFill>
                <a:latin typeface="Times Roman"/>
                <a:ea typeface="Times Roman"/>
                <a:cs typeface="Times Roman"/>
                <a:sym typeface="Times Roman"/>
              </a:rPr>
              <a:t> </a:t>
            </a:r>
          </a:p>
        </p:txBody>
      </p:sp>
      <p:pic>
        <p:nvPicPr>
          <p:cNvPr id="224" name="Image" descr="Image"/>
          <p:cNvPicPr>
            <a:picLocks noChangeAspect="1"/>
          </p:cNvPicPr>
          <p:nvPr/>
        </p:nvPicPr>
        <p:blipFill>
          <a:blip r:embed="rId2"/>
          <a:stretch>
            <a:fillRect/>
          </a:stretch>
        </p:blipFill>
        <p:spPr>
          <a:xfrm>
            <a:off x="1049315" y="3524865"/>
            <a:ext cx="10464481" cy="4178804"/>
          </a:xfrm>
          <a:prstGeom prst="rect">
            <a:avLst/>
          </a:prstGeom>
          <a:ln w="12700">
            <a:miter lim="400000"/>
          </a:ln>
        </p:spPr>
      </p:pic>
      <p:sp>
        <p:nvSpPr>
          <p:cNvPr id="225" name="https://psyling.talkbank.org/guides/CM.html"/>
          <p:cNvSpPr txBox="1"/>
          <p:nvPr/>
        </p:nvSpPr>
        <p:spPr>
          <a:xfrm>
            <a:off x="764598" y="8020031"/>
            <a:ext cx="976443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spcBef>
                <a:spcPts val="1600"/>
              </a:spcBef>
              <a:defRPr sz="4300" u="sng">
                <a:solidFill>
                  <a:srgbClr val="D93E2B"/>
                </a:solidFill>
                <a:latin typeface="+mn-lt"/>
                <a:ea typeface="+mn-ea"/>
                <a:cs typeface="+mn-cs"/>
                <a:sym typeface="Bodoni SvtyTwo ITC TT-Book"/>
                <a:hlinkClick r:id="rId3"/>
              </a:defRPr>
            </a:lvl1pPr>
          </a:lstStyle>
          <a:p>
            <a:pPr>
              <a:defRPr u="none"/>
            </a:pPr>
            <a:r>
              <a:rPr u="sng" dirty="0">
                <a:hlinkClick r:id="rId3"/>
              </a:rPr>
              <a:t>https://psyling.talkbank.org/guides/CM.html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ontributors"/>
          <p:cNvSpPr txBox="1">
            <a:spLocks noGrp="1"/>
          </p:cNvSpPr>
          <p:nvPr>
            <p:ph type="title"/>
          </p:nvPr>
        </p:nvSpPr>
        <p:spPr>
          <a:prstGeom prst="rect">
            <a:avLst/>
          </a:prstGeom>
        </p:spPr>
        <p:txBody>
          <a:bodyPr/>
          <a:lstStyle/>
          <a:p>
            <a:r>
              <a:t>Contributors</a:t>
            </a:r>
          </a:p>
        </p:txBody>
      </p:sp>
      <p:sp>
        <p:nvSpPr>
          <p:cNvPr id="228" name="Antonella Devescovi, Arturo Hernandez, Ping Li, Jeff Sokolov, Michelle Kail, Csaba Pléh, Kerry Kilborn, Beverly Wulfeck, Janet McDonald, Patricia Brooks, Vera Kempe, Laura Morett, Nora Presson, Yuki Yoshimura, Anat Prior, Natasha Tokowicz, Helen Zhao, Sa"/>
          <p:cNvSpPr txBox="1">
            <a:spLocks noGrp="1"/>
          </p:cNvSpPr>
          <p:nvPr>
            <p:ph type="body" idx="1"/>
          </p:nvPr>
        </p:nvSpPr>
        <p:spPr>
          <a:prstGeom prst="rect">
            <a:avLst/>
          </a:prstGeom>
        </p:spPr>
        <p:txBody>
          <a:bodyPr/>
          <a:lstStyle>
            <a:lvl1pPr marL="0" indent="0">
              <a:buClrTx/>
              <a:buSzTx/>
              <a:buFontTx/>
              <a:buNone/>
            </a:lvl1pPr>
          </a:lstStyle>
          <a:p>
            <a:r>
              <a:rPr dirty="0"/>
              <a:t>Antonella </a:t>
            </a:r>
            <a:r>
              <a:rPr dirty="0" err="1"/>
              <a:t>Devescovi</a:t>
            </a:r>
            <a:r>
              <a:rPr dirty="0"/>
              <a:t>, Arturo Hernandez, Ping Li, Jeff Sokolov, Michelle Kail, Csaba </a:t>
            </a:r>
            <a:r>
              <a:rPr dirty="0" err="1"/>
              <a:t>Pléh</a:t>
            </a:r>
            <a:r>
              <a:rPr dirty="0"/>
              <a:t>, Kerry </a:t>
            </a:r>
            <a:r>
              <a:rPr dirty="0" err="1"/>
              <a:t>Kilborn</a:t>
            </a:r>
            <a:r>
              <a:rPr dirty="0"/>
              <a:t>, Beverly </a:t>
            </a:r>
            <a:r>
              <a:rPr dirty="0" err="1"/>
              <a:t>Wulfeck</a:t>
            </a:r>
            <a:r>
              <a:rPr dirty="0"/>
              <a:t>, Janet McDonald, Patricia Brooks, Vera Kempe, Laura </a:t>
            </a:r>
            <a:r>
              <a:rPr dirty="0" err="1"/>
              <a:t>Morett</a:t>
            </a:r>
            <a:r>
              <a:rPr dirty="0"/>
              <a:t>, Nora </a:t>
            </a:r>
            <a:r>
              <a:rPr dirty="0" err="1"/>
              <a:t>Presson</a:t>
            </a:r>
            <a:r>
              <a:rPr dirty="0"/>
              <a:t>, Yuki Yoshimura, </a:t>
            </a:r>
            <a:r>
              <a:rPr dirty="0" err="1"/>
              <a:t>Anat</a:t>
            </a:r>
            <a:r>
              <a:rPr dirty="0"/>
              <a:t> Prior, Natasha </a:t>
            </a:r>
            <a:r>
              <a:rPr dirty="0" err="1"/>
              <a:t>Tokowicz</a:t>
            </a:r>
            <a:r>
              <a:rPr dirty="0"/>
              <a:t>, Helen Zhao, </a:t>
            </a:r>
            <a:r>
              <a:rPr dirty="0" err="1"/>
              <a:t>Sanako</a:t>
            </a:r>
            <a:r>
              <a:rPr dirty="0"/>
              <a:t> Mitsugi, Yoshi Sasaki, Julia Evans, Roman </a:t>
            </a:r>
            <a:r>
              <a:rPr dirty="0" err="1"/>
              <a:t>Taraban</a:t>
            </a:r>
            <a:r>
              <a:rPr dirty="0"/>
              <a:t>, </a:t>
            </a:r>
            <a:r>
              <a:rPr lang="en-US" dirty="0"/>
              <a:t>Michael </a:t>
            </a:r>
            <a:r>
              <a:rPr lang="en-US" dirty="0" err="1"/>
              <a:t>Matisko</a:t>
            </a:r>
            <a:r>
              <a:rPr lang="en-US" dirty="0"/>
              <a:t>, </a:t>
            </a:r>
            <a:r>
              <a:rPr dirty="0"/>
              <a:t>Jared </a:t>
            </a:r>
            <a:r>
              <a:rPr dirty="0" err="1"/>
              <a:t>Leinbach</a:t>
            </a:r>
            <a:r>
              <a:rPr dirty="0"/>
              <a:t>,</a:t>
            </a:r>
            <a:r>
              <a:rPr lang="en-US" dirty="0"/>
              <a:t> Edith  </a:t>
            </a:r>
            <a:r>
              <a:rPr lang="en-US" dirty="0" err="1"/>
              <a:t>Bavin</a:t>
            </a:r>
            <a:r>
              <a:rPr lang="en-US" dirty="0"/>
              <a:t>,</a:t>
            </a:r>
            <a:r>
              <a:rPr dirty="0"/>
              <a:t> Cristina Caselli, Stan Smith, Yas Shirai, Roberta Corrigan</a:t>
            </a:r>
            <a:r>
              <a:rPr lang="en-US" dirty="0"/>
              <a:t>, Antonella </a:t>
            </a:r>
            <a:r>
              <a:rPr lang="en-US" dirty="0" err="1"/>
              <a:t>Devescovi</a:t>
            </a:r>
            <a:r>
              <a:rPr lang="en-US" dirty="0"/>
              <a:t>, Sandra McNew </a:t>
            </a:r>
            <a:r>
              <a:rPr lang="en-US"/>
              <a:t>and many others</a:t>
            </a:r>
            <a:r>
              <a:rPr lang="en-US" dirty="0"/>
              <a:t>.</a:t>
            </a:r>
            <a:endParaRPr dirty="0"/>
          </a:p>
        </p:txBody>
      </p:sp>
      <p:sp>
        <p:nvSpPr>
          <p:cNvPr id="229"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_sci_animal031.png" descr="image_sci_animal031.png"/>
          <p:cNvPicPr>
            <a:picLocks noChangeAspect="1"/>
          </p:cNvPicPr>
          <p:nvPr/>
        </p:nvPicPr>
        <p:blipFill>
          <a:blip r:embed="rId2"/>
          <a:stretch>
            <a:fillRect/>
          </a:stretch>
        </p:blipFill>
        <p:spPr>
          <a:xfrm>
            <a:off x="9283982" y="4551679"/>
            <a:ext cx="2784250" cy="1788161"/>
          </a:xfrm>
          <a:prstGeom prst="rect">
            <a:avLst/>
          </a:prstGeom>
          <a:ln w="12700">
            <a:miter lim="400000"/>
          </a:ln>
        </p:spPr>
      </p:pic>
      <p:sp>
        <p:nvSpPr>
          <p:cNvPr id="232" name="Competition Model Tests"/>
          <p:cNvSpPr txBox="1">
            <a:spLocks noGrp="1"/>
          </p:cNvSpPr>
          <p:nvPr>
            <p:ph type="title"/>
          </p:nvPr>
        </p:nvSpPr>
        <p:spPr>
          <a:prstGeom prst="rect">
            <a:avLst/>
          </a:prstGeom>
        </p:spPr>
        <p:txBody>
          <a:bodyPr/>
          <a:lstStyle>
            <a:lvl1pPr marL="71437" marR="30479" defTabSz="1300480">
              <a:defRPr sz="6400"/>
            </a:lvl1pPr>
          </a:lstStyle>
          <a:p>
            <a:r>
              <a:t>Competition Model Tests</a:t>
            </a:r>
          </a:p>
        </p:txBody>
      </p:sp>
      <p:sp>
        <p:nvSpPr>
          <p:cNvPr id="233" name="Whodunit?…"/>
          <p:cNvSpPr txBox="1">
            <a:spLocks noGrp="1"/>
          </p:cNvSpPr>
          <p:nvPr>
            <p:ph type="body" idx="1"/>
          </p:nvPr>
        </p:nvSpPr>
        <p:spPr>
          <a:prstGeom prst="rect">
            <a:avLst/>
          </a:prstGeom>
        </p:spPr>
        <p:txBody>
          <a:bodyPr/>
          <a:lstStyle/>
          <a:p>
            <a:pPr marL="701675" marR="25907" indent="-701675" defTabSz="1105408">
              <a:spcBef>
                <a:spcPts val="0"/>
              </a:spcBef>
              <a:buClr>
                <a:srgbClr val="0076E6"/>
              </a:buClr>
              <a:buSzTx/>
              <a:buNone/>
              <a:tabLst>
                <a:tab pos="190500" algn="l"/>
                <a:tab pos="1104900" algn="l"/>
              </a:tabLst>
              <a:defRPr sz="3060"/>
            </a:pPr>
            <a:r>
              <a:rPr dirty="0"/>
              <a:t>Whodunit?</a:t>
            </a:r>
            <a:r>
              <a:rPr lang="en-US" dirty="0"/>
              <a:t>  (* is majority choice)</a:t>
            </a:r>
            <a:endParaRPr dirty="0"/>
          </a:p>
          <a:p>
            <a:pPr marL="215900" marR="25907" lvl="1" indent="-215900" defTabSz="1105408">
              <a:spcBef>
                <a:spcPts val="2000"/>
              </a:spcBef>
              <a:buClr>
                <a:srgbClr val="00F900"/>
              </a:buClr>
              <a:buSzTx/>
              <a:buNone/>
              <a:tabLst>
                <a:tab pos="190500" algn="l"/>
                <a:tab pos="1104900" algn="l"/>
              </a:tabLst>
              <a:defRPr sz="3060"/>
            </a:pPr>
            <a:r>
              <a:rPr dirty="0"/>
              <a:t>The </a:t>
            </a:r>
            <a:r>
              <a:rPr lang="en-US" dirty="0"/>
              <a:t>*</a:t>
            </a:r>
            <a:r>
              <a:rPr dirty="0"/>
              <a:t>tiger pushes the bear.</a:t>
            </a:r>
          </a:p>
          <a:p>
            <a:pPr marL="215900" marR="25907" lvl="1" indent="-215900" defTabSz="1105408">
              <a:spcBef>
                <a:spcPts val="2000"/>
              </a:spcBef>
              <a:buClr>
                <a:srgbClr val="00F900"/>
              </a:buClr>
              <a:buSzTx/>
              <a:buNone/>
              <a:tabLst>
                <a:tab pos="190500" algn="l"/>
                <a:tab pos="1104900" algn="l"/>
              </a:tabLst>
              <a:defRPr sz="3060"/>
            </a:pPr>
            <a:r>
              <a:rPr dirty="0"/>
              <a:t>The tiger the </a:t>
            </a:r>
            <a:r>
              <a:rPr lang="en-US" dirty="0"/>
              <a:t>*</a:t>
            </a:r>
            <a:r>
              <a:rPr dirty="0"/>
              <a:t>bear pushes.</a:t>
            </a:r>
          </a:p>
          <a:p>
            <a:pPr marL="215900" marR="25907" lvl="1" indent="-215900" defTabSz="1105408">
              <a:spcBef>
                <a:spcPts val="2000"/>
              </a:spcBef>
              <a:buClr>
                <a:srgbClr val="00F900"/>
              </a:buClr>
              <a:buSzTx/>
              <a:buNone/>
              <a:tabLst>
                <a:tab pos="190500" algn="l"/>
                <a:tab pos="1104900" algn="l"/>
              </a:tabLst>
              <a:defRPr sz="3060"/>
            </a:pPr>
            <a:r>
              <a:rPr dirty="0"/>
              <a:t>Pushes the tiger the </a:t>
            </a:r>
            <a:r>
              <a:rPr lang="en-US" dirty="0"/>
              <a:t>*</a:t>
            </a:r>
            <a:r>
              <a:rPr dirty="0"/>
              <a:t>bear.</a:t>
            </a:r>
          </a:p>
          <a:p>
            <a:pPr marL="215900" marR="25907" lvl="1" indent="-215900" defTabSz="1105408">
              <a:spcBef>
                <a:spcPts val="2000"/>
              </a:spcBef>
              <a:buClr>
                <a:srgbClr val="00F900"/>
              </a:buClr>
              <a:buSzTx/>
              <a:buNone/>
              <a:tabLst>
                <a:tab pos="190500" algn="l"/>
                <a:tab pos="1104900" algn="l"/>
              </a:tabLst>
              <a:defRPr sz="3060"/>
            </a:pPr>
            <a:r>
              <a:rPr dirty="0"/>
              <a:t>The bears the </a:t>
            </a:r>
            <a:r>
              <a:rPr lang="en-US" dirty="0"/>
              <a:t>*</a:t>
            </a:r>
            <a:r>
              <a:rPr dirty="0"/>
              <a:t>eraser push.</a:t>
            </a:r>
          </a:p>
          <a:p>
            <a:pPr marL="215900" marR="25907" lvl="1" indent="-215900" defTabSz="1105408">
              <a:spcBef>
                <a:spcPts val="2000"/>
              </a:spcBef>
              <a:buClr>
                <a:srgbClr val="00F900"/>
              </a:buClr>
              <a:buSzTx/>
              <a:buNone/>
              <a:tabLst>
                <a:tab pos="190500" algn="l"/>
                <a:tab pos="1104900" algn="l"/>
              </a:tabLst>
              <a:defRPr sz="3060"/>
            </a:pPr>
            <a:r>
              <a:rPr dirty="0"/>
              <a:t>The bears the </a:t>
            </a:r>
            <a:r>
              <a:rPr lang="en-US" dirty="0"/>
              <a:t>*</a:t>
            </a:r>
            <a:r>
              <a:rPr dirty="0"/>
              <a:t>eraser pushes.</a:t>
            </a:r>
          </a:p>
          <a:p>
            <a:pPr marL="215900" marR="25907" lvl="1" indent="-215900" defTabSz="1105408">
              <a:spcBef>
                <a:spcPts val="2000"/>
              </a:spcBef>
              <a:buClr>
                <a:srgbClr val="00F900"/>
              </a:buClr>
              <a:buSzTx/>
              <a:buNone/>
              <a:tabLst>
                <a:tab pos="190500" algn="l"/>
                <a:tab pos="1104900" algn="l"/>
              </a:tabLst>
              <a:defRPr sz="3060"/>
            </a:pPr>
            <a:r>
              <a:rPr dirty="0"/>
              <a:t>The </a:t>
            </a:r>
            <a:r>
              <a:rPr lang="en-US" dirty="0"/>
              <a:t>*</a:t>
            </a:r>
            <a:r>
              <a:rPr dirty="0"/>
              <a:t>bear push the tigers.</a:t>
            </a:r>
          </a:p>
          <a:p>
            <a:pPr marL="215900" marR="25907" lvl="1" indent="-215900" defTabSz="1105408">
              <a:spcBef>
                <a:spcPts val="2000"/>
              </a:spcBef>
              <a:buClr>
                <a:srgbClr val="00F900"/>
              </a:buClr>
              <a:buSzTx/>
              <a:buNone/>
              <a:tabLst>
                <a:tab pos="190500" algn="l"/>
                <a:tab pos="1104900" algn="l"/>
              </a:tabLst>
              <a:defRPr sz="3060"/>
            </a:pPr>
            <a:r>
              <a:rPr lang="en-US" dirty="0" err="1"/>
              <a:t>L'</a:t>
            </a:r>
            <a:r>
              <a:rPr dirty="0" err="1"/>
              <a:t>orso</a:t>
            </a:r>
            <a:r>
              <a:rPr dirty="0"/>
              <a:t> </a:t>
            </a:r>
            <a:r>
              <a:rPr dirty="0" err="1"/>
              <a:t>spingono</a:t>
            </a:r>
            <a:r>
              <a:rPr dirty="0"/>
              <a:t> </a:t>
            </a:r>
            <a:r>
              <a:rPr lang="en-US" dirty="0"/>
              <a:t>le</a:t>
            </a:r>
            <a:r>
              <a:rPr dirty="0"/>
              <a:t> </a:t>
            </a:r>
            <a:r>
              <a:rPr lang="en-US" dirty="0"/>
              <a:t>*</a:t>
            </a:r>
            <a:r>
              <a:rPr dirty="0" err="1"/>
              <a:t>tigr</a:t>
            </a:r>
            <a:r>
              <a:rPr lang="en-US" dirty="0" err="1"/>
              <a:t>i</a:t>
            </a:r>
            <a:r>
              <a:rPr dirty="0"/>
              <a:t>.</a:t>
            </a:r>
          </a:p>
        </p:txBody>
      </p:sp>
      <p:sp>
        <p:nvSpPr>
          <p:cNvPr id="234" name="WO (NNV, NVN, VNN)…"/>
          <p:cNvSpPr txBox="1"/>
          <p:nvPr/>
        </p:nvSpPr>
        <p:spPr>
          <a:xfrm>
            <a:off x="6314697" y="2553264"/>
            <a:ext cx="3301486"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lnSpc>
                <a:spcPct val="90000"/>
              </a:lnSpc>
              <a:spcBef>
                <a:spcPts val="300"/>
              </a:spcBef>
              <a:buClr>
                <a:srgbClr val="000000"/>
              </a:buClr>
              <a:buFont typeface="Verdana"/>
              <a:defRPr sz="1800" b="1">
                <a:solidFill>
                  <a:srgbClr val="000000"/>
                </a:solidFill>
                <a:uFill>
                  <a:solidFill>
                    <a:srgbClr val="000000"/>
                  </a:solidFill>
                </a:uFill>
                <a:latin typeface="Verdana"/>
                <a:ea typeface="Verdana"/>
                <a:cs typeface="Verdana"/>
                <a:sym typeface="Verdana"/>
              </a:defRPr>
            </a:pPr>
            <a:r>
              <a:t>WO (NNV, NVN, VNN)</a:t>
            </a:r>
          </a:p>
          <a:p>
            <a:pPr defTabSz="1300480">
              <a:lnSpc>
                <a:spcPct val="90000"/>
              </a:lnSpc>
              <a:spcBef>
                <a:spcPts val="300"/>
              </a:spcBef>
              <a:buClr>
                <a:srgbClr val="000000"/>
              </a:buClr>
              <a:buFont typeface="Verdana"/>
              <a:defRPr sz="1800" b="1">
                <a:solidFill>
                  <a:srgbClr val="000000"/>
                </a:solidFill>
                <a:uFill>
                  <a:solidFill>
                    <a:srgbClr val="000000"/>
                  </a:solidFill>
                </a:uFill>
                <a:latin typeface="Verdana"/>
                <a:ea typeface="Verdana"/>
                <a:cs typeface="Verdana"/>
                <a:sym typeface="Verdana"/>
              </a:defRPr>
            </a:pPr>
            <a:r>
              <a:t>Agreement (0, 1, 2)</a:t>
            </a:r>
          </a:p>
          <a:p>
            <a:pPr defTabSz="1300480">
              <a:lnSpc>
                <a:spcPct val="90000"/>
              </a:lnSpc>
              <a:spcBef>
                <a:spcPts val="300"/>
              </a:spcBef>
              <a:buClr>
                <a:srgbClr val="000000"/>
              </a:buClr>
              <a:buFont typeface="Verdana"/>
              <a:defRPr sz="1800" b="1">
                <a:solidFill>
                  <a:srgbClr val="000000"/>
                </a:solidFill>
                <a:uFill>
                  <a:solidFill>
                    <a:srgbClr val="000000"/>
                  </a:solidFill>
                </a:uFill>
                <a:latin typeface="Verdana"/>
                <a:ea typeface="Verdana"/>
                <a:cs typeface="Verdana"/>
                <a:sym typeface="Verdana"/>
              </a:defRPr>
            </a:pPr>
            <a:r>
              <a:t>Animacy (0, 1, 2)</a:t>
            </a:r>
          </a:p>
        </p:txBody>
      </p:sp>
      <p:pic>
        <p:nvPicPr>
          <p:cNvPr id="235" name="tigerrgb.png" descr="tigerrgb.png"/>
          <p:cNvPicPr>
            <a:picLocks noChangeAspect="1"/>
          </p:cNvPicPr>
          <p:nvPr/>
        </p:nvPicPr>
        <p:blipFill>
          <a:blip r:embed="rId3"/>
          <a:stretch>
            <a:fillRect/>
          </a:stretch>
        </p:blipFill>
        <p:spPr>
          <a:xfrm>
            <a:off x="9645226" y="6845582"/>
            <a:ext cx="2059095" cy="2059094"/>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209</TotalTime>
  <Words>2070</Words>
  <Application>Microsoft Macintosh PowerPoint</Application>
  <PresentationFormat>Custom</PresentationFormat>
  <Paragraphs>369</Paragraphs>
  <Slides>47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Times Roman</vt:lpstr>
      <vt:lpstr>Zapf Dingbats</vt:lpstr>
      <vt:lpstr>Bodoni SvtyTwo ITC TT-Book</vt:lpstr>
      <vt:lpstr>Helvetica</vt:lpstr>
      <vt:lpstr>Helvetica Neue</vt:lpstr>
      <vt:lpstr>Palatino</vt:lpstr>
      <vt:lpstr>Times New Roman</vt:lpstr>
      <vt:lpstr>Verdana</vt:lpstr>
      <vt:lpstr>New_Template4</vt:lpstr>
      <vt:lpstr>From the Competition Model to Emergentism</vt:lpstr>
      <vt:lpstr>Overview</vt:lpstr>
      <vt:lpstr>The Competition Model</vt:lpstr>
      <vt:lpstr>Core Questions</vt:lpstr>
      <vt:lpstr>First-generation functionalists</vt:lpstr>
      <vt:lpstr>Central Claim</vt:lpstr>
      <vt:lpstr>The Competition Model  (1982- 1995)  142 studies </vt:lpstr>
      <vt:lpstr>Contributors</vt:lpstr>
      <vt:lpstr>Competition Model Tests</vt:lpstr>
      <vt:lpstr>Strength measured in experiments</vt:lpstr>
      <vt:lpstr>Competing Roles</vt:lpstr>
      <vt:lpstr>Cue Weights</vt:lpstr>
      <vt:lpstr>Cues</vt:lpstr>
      <vt:lpstr>Constraints</vt:lpstr>
      <vt:lpstr>Sample choices in comprehension</vt:lpstr>
      <vt:lpstr>Sample choices in production</vt:lpstr>
      <vt:lpstr>Multiple Cues (Production)</vt:lpstr>
      <vt:lpstr>Methods</vt:lpstr>
      <vt:lpstr>Models</vt:lpstr>
      <vt:lpstr>Findings - Adults</vt:lpstr>
      <vt:lpstr>Findings - Development</vt:lpstr>
      <vt:lpstr>Beyond Cues</vt:lpstr>
      <vt:lpstr>1. Item-based patterns</vt:lpstr>
      <vt:lpstr>Lexical specificity</vt:lpstr>
      <vt:lpstr>IBPs vs LLMs</vt:lpstr>
      <vt:lpstr>IBPs vs SL</vt:lpstr>
      <vt:lpstr>2. Perspective and Grammar</vt:lpstr>
      <vt:lpstr>Perspective and processing</vt:lpstr>
      <vt:lpstr>3. Costs</vt:lpstr>
      <vt:lpstr>Information Bottleneck</vt:lpstr>
      <vt:lpstr>Beyond L1</vt:lpstr>
      <vt:lpstr>English L1, Dutch L2</vt:lpstr>
      <vt:lpstr>eCALL Tutors</vt:lpstr>
      <vt:lpstr>Cognitive Risks and Supports</vt:lpstr>
      <vt:lpstr>Motivational Risks and Supports</vt:lpstr>
      <vt:lpstr>Emergentism</vt:lpstr>
      <vt:lpstr>Emergentism</vt:lpstr>
      <vt:lpstr>Emergence: Classic Example</vt:lpstr>
      <vt:lpstr>4 levels of protein folding</vt:lpstr>
      <vt:lpstr>Timeframes in Bees</vt:lpstr>
      <vt:lpstr>Neuroemergentism </vt:lpstr>
      <vt:lpstr>Neurolinguistic Levels, Constraints, and L2</vt:lpstr>
      <vt:lpstr>Levels above language</vt:lpstr>
      <vt:lpstr>Mechanisms in4 Major Frame groups</vt:lpstr>
      <vt:lpstr>Time/Process Frame Constraints</vt:lpstr>
      <vt:lpstr>Building the model</vt:lpstr>
      <vt:lpstr>Emergentist accounts can be wrong -- Cro-Magnon bent vocal 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Competition Model to Emergentism</dc:title>
  <cp:lastModifiedBy>Brian Macwhinney</cp:lastModifiedBy>
  <cp:revision>19</cp:revision>
  <dcterms:modified xsi:type="dcterms:W3CDTF">2025-04-08T11:32:16Z</dcterms:modified>
</cp:coreProperties>
</file>