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media1.mov" ContentType="vide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Bodoni SvtyTwo ITC TT-Book"/>
          <a:ea typeface="Bodoni SvtyTwo ITC TT-Book"/>
          <a:cs typeface="Bodoni SvtyTwo ITC TT-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Bodoni SvtyTwo ITC TT-Book"/>
          <a:ea typeface="Bodoni SvtyTwo ITC TT-Book"/>
          <a:cs typeface="Bodoni SvtyTwo ITC TT-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BE3"/>
          </a:solidFill>
        </a:fill>
      </a:tcStyle>
    </a:wholeTbl>
    <a:band2H>
      <a:tcTxStyle b="def" i="def"/>
      <a:tcStyle>
        <a:tcBdr/>
        <a:fill>
          <a:solidFill>
            <a:srgbClr val="EBEEF2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E2D3"/>
          </a:solidFill>
        </a:fill>
      </a:tcStyle>
    </a:wholeTbl>
    <a:band2H>
      <a:tcTxStyle b="def" i="def"/>
      <a:tcStyle>
        <a:tcBdr/>
        <a:fill>
          <a:solidFill>
            <a:srgbClr val="F0F1EA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CE1"/>
          </a:solidFill>
        </a:fill>
      </a:tcStyle>
    </a:wholeTbl>
    <a:band2H>
      <a:tcTxStyle b="def" i="def"/>
      <a:tcStyle>
        <a:tcBdr/>
        <a:fill>
          <a:solidFill>
            <a:srgbClr val="EFEEF1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Shape 19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Triangle"/>
          <p:cNvGrpSpPr/>
          <p:nvPr/>
        </p:nvGrpSpPr>
        <p:grpSpPr>
          <a:xfrm>
            <a:off x="507999" y="6591300"/>
            <a:ext cx="11999454" cy="1"/>
            <a:chOff x="0" y="0"/>
            <a:chExt cx="11999452" cy="0"/>
          </a:xfrm>
        </p:grpSpPr>
        <p:sp>
          <p:nvSpPr>
            <p:cNvPr id="17" name="Line"/>
            <p:cNvSpPr/>
            <p:nvPr/>
          </p:nvSpPr>
          <p:spPr>
            <a:xfrm>
              <a:off x="0" y="0"/>
              <a:ext cx="11999453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8" name="Line"/>
            <p:cNvSpPr/>
            <p:nvPr/>
          </p:nvSpPr>
          <p:spPr>
            <a:xfrm flipH="1" flipV="1">
              <a:off x="0" y="0"/>
              <a:ext cx="11999453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" name="Triangle"/>
          <p:cNvGrpSpPr/>
          <p:nvPr/>
        </p:nvGrpSpPr>
        <p:grpSpPr>
          <a:xfrm>
            <a:off x="508000" y="4089400"/>
            <a:ext cx="12000019" cy="1"/>
            <a:chOff x="0" y="0"/>
            <a:chExt cx="12000018" cy="0"/>
          </a:xfrm>
        </p:grpSpPr>
        <p:sp>
          <p:nvSpPr>
            <p:cNvPr id="20" name="Line"/>
            <p:cNvSpPr/>
            <p:nvPr/>
          </p:nvSpPr>
          <p:spPr>
            <a:xfrm>
              <a:off x="0" y="0"/>
              <a:ext cx="12000019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1" name="Line"/>
            <p:cNvSpPr/>
            <p:nvPr/>
          </p:nvSpPr>
          <p:spPr>
            <a:xfrm flipH="1" flipV="1">
              <a:off x="0" y="0"/>
              <a:ext cx="12000019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5" name="Triangle"/>
          <p:cNvGrpSpPr/>
          <p:nvPr/>
        </p:nvGrpSpPr>
        <p:grpSpPr>
          <a:xfrm>
            <a:off x="7993666" y="4526889"/>
            <a:ext cx="1" cy="1642760"/>
            <a:chOff x="0" y="0"/>
            <a:chExt cx="0" cy="1642759"/>
          </a:xfrm>
        </p:grpSpPr>
        <p:sp>
          <p:nvSpPr>
            <p:cNvPr id="23" name="Line"/>
            <p:cNvSpPr/>
            <p:nvPr/>
          </p:nvSpPr>
          <p:spPr>
            <a:xfrm flipV="1">
              <a:off x="-1" y="0"/>
              <a:ext cx="2" cy="164276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4" name="Line"/>
            <p:cNvSpPr/>
            <p:nvPr/>
          </p:nvSpPr>
          <p:spPr>
            <a:xfrm flipH="1">
              <a:off x="-1" y="0"/>
              <a:ext cx="2" cy="164276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26" name="Body Level One…"/>
          <p:cNvSpPr txBox="1"/>
          <p:nvPr>
            <p:ph type="body" sz="quarter" idx="1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2pPr>
            <a:lvl3pPr marL="12530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3pPr>
            <a:lvl4pPr marL="17229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4pPr>
            <a:lvl5pPr marL="21928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Title Text"/>
          <p:cNvSpPr txBox="1"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28" name="Body Level One…"/>
          <p:cNvSpPr txBox="1"/>
          <p:nvPr>
            <p:ph type="body" sz="quarter" idx="2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400"/>
            </a:pPr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Body Level One…"/>
          <p:cNvSpPr txBox="1"/>
          <p:nvPr>
            <p:ph type="body" sz="quarter" idx="1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/>
            </a:lvl1pPr>
            <a:lvl2pPr marL="861483" indent="-391583" algn="ctr">
              <a:spcBef>
                <a:spcPts val="1200"/>
              </a:spcBef>
              <a:buClrTx/>
              <a:buFontTx/>
              <a:defRPr i="1" sz="3000"/>
            </a:lvl2pPr>
            <a:lvl3pPr marL="1331383" indent="-391583" algn="ctr">
              <a:spcBef>
                <a:spcPts val="1200"/>
              </a:spcBef>
              <a:buClrTx/>
              <a:buFontTx/>
              <a:defRPr i="1" sz="3000"/>
            </a:lvl3pPr>
            <a:lvl4pPr marL="1801283" indent="-391583" algn="ctr">
              <a:spcBef>
                <a:spcPts val="1200"/>
              </a:spcBef>
              <a:buClrTx/>
              <a:buFontTx/>
              <a:defRPr i="1" sz="3000"/>
            </a:lvl4pPr>
            <a:lvl5pPr marL="2271183" indent="-391583" algn="ctr">
              <a:spcBef>
                <a:spcPts val="1200"/>
              </a:spcBef>
              <a:buClrTx/>
              <a:buFontTx/>
              <a:defRPr i="1"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“Type a quote here.”"/>
          <p:cNvSpPr txBox="1"/>
          <p:nvPr>
            <p:ph type="body" sz="quarter" idx="21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ClrTx/>
              <a:buSzTx/>
              <a:buFontTx/>
              <a:buNone/>
            </a:pPr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Image"/>
          <p:cNvSpPr/>
          <p:nvPr>
            <p:ph type="pic" idx="21"/>
          </p:nvPr>
        </p:nvSpPr>
        <p:spPr>
          <a:xfrm>
            <a:off x="-901700" y="-127000"/>
            <a:ext cx="14211300" cy="99972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Line"/>
          <p:cNvSpPr/>
          <p:nvPr/>
        </p:nvSpPr>
        <p:spPr>
          <a:xfrm>
            <a:off x="507999" y="2171700"/>
            <a:ext cx="1199729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4" name="Line"/>
          <p:cNvSpPr/>
          <p:nvPr/>
        </p:nvSpPr>
        <p:spPr>
          <a:xfrm>
            <a:off x="507999" y="635000"/>
            <a:ext cx="1199729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asic">
    <p:bg>
      <p:bgPr>
        <a:solidFill>
          <a:srgbClr val="FEFD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Text"/>
          <p:cNvSpPr txBox="1"/>
          <p:nvPr>
            <p:ph type="title"/>
          </p:nvPr>
        </p:nvSpPr>
        <p:spPr>
          <a:xfrm>
            <a:off x="975358" y="108372"/>
            <a:ext cx="11054083" cy="1914597"/>
          </a:xfrm>
          <a:prstGeom prst="rect">
            <a:avLst/>
          </a:prstGeom>
        </p:spPr>
        <p:txBody>
          <a:bodyPr lIns="72248" tIns="72248" rIns="72248" bIns="72248"/>
          <a:lstStyle>
            <a:lvl1pPr marR="57798" indent="57798" defTabSz="1300480">
              <a:lnSpc>
                <a:spcPct val="100000"/>
              </a:lnSpc>
              <a:spcBef>
                <a:spcPts val="0"/>
              </a:spcBef>
              <a:defRPr sz="6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4" name="Body Level One…"/>
          <p:cNvSpPr txBox="1"/>
          <p:nvPr>
            <p:ph type="body" idx="1"/>
          </p:nvPr>
        </p:nvSpPr>
        <p:spPr>
          <a:xfrm>
            <a:off x="975358" y="2077154"/>
            <a:ext cx="11054083" cy="6881709"/>
          </a:xfrm>
          <a:prstGeom prst="rect">
            <a:avLst/>
          </a:prstGeom>
        </p:spPr>
        <p:txBody>
          <a:bodyPr lIns="72248" tIns="72248" rIns="72248" bIns="72248" anchor="t"/>
          <a:lstStyle>
            <a:lvl1pPr marL="512126" marR="57798" indent="-471487" defTabSz="1300480">
              <a:spcBef>
                <a:spcPts val="1000"/>
              </a:spcBef>
              <a:buClr>
                <a:srgbClr val="000000"/>
              </a:buClr>
              <a:buSzPct val="75000"/>
              <a:buFont typeface="Times Roman"/>
              <a:buChar char="•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46875" marR="57798" indent="-449035" defTabSz="1300480">
              <a:spcBef>
                <a:spcPts val="1000"/>
              </a:spcBef>
              <a:buClr>
                <a:srgbClr val="000000"/>
              </a:buClr>
              <a:buSzPct val="104999"/>
              <a:buFont typeface="Times Roman"/>
              <a:buChar char="•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4138" marR="57798" indent="-419100" defTabSz="1300480">
              <a:spcBef>
                <a:spcPts val="1000"/>
              </a:spcBef>
              <a:buClr>
                <a:srgbClr val="000000"/>
              </a:buClr>
              <a:buSzPct val="104999"/>
              <a:buFont typeface="Times Roman"/>
              <a:buChar char="•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915158" marR="57798" indent="-502918" defTabSz="1300480">
              <a:spcBef>
                <a:spcPts val="1000"/>
              </a:spcBef>
              <a:buClr>
                <a:srgbClr val="000000"/>
              </a:buClr>
              <a:buSzPct val="104999"/>
              <a:buFont typeface="Times Roman"/>
              <a:buChar char="•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372358" marR="57798" indent="-502918" defTabSz="1300480">
              <a:spcBef>
                <a:spcPts val="1000"/>
              </a:spcBef>
              <a:buClr>
                <a:srgbClr val="000000"/>
              </a:buClr>
              <a:buSzPct val="104999"/>
              <a:buFont typeface="Times Roman"/>
              <a:buChar char="•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/>
          <p:nvPr>
            <p:ph type="sldNum" sz="quarter" idx="2"/>
          </p:nvPr>
        </p:nvSpPr>
        <p:spPr>
          <a:xfrm>
            <a:off x="10626374" y="9193671"/>
            <a:ext cx="385797" cy="401486"/>
          </a:xfrm>
          <a:prstGeom prst="rect">
            <a:avLst/>
          </a:prstGeom>
        </p:spPr>
        <p:txBody>
          <a:bodyPr lIns="72248" tIns="72248" rIns="72248" bIns="72248">
            <a:spAutoFit/>
          </a:bodyPr>
          <a:lstStyle>
            <a:lvl1pPr>
              <a:defRPr>
                <a:solidFill>
                  <a:srgbClr val="000000"/>
                </a:solidFill>
                <a:uFill>
                  <a:solidFill>
                    <a:srgbClr val="9597BB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Triangle"/>
          <p:cNvGrpSpPr/>
          <p:nvPr/>
        </p:nvGrpSpPr>
        <p:grpSpPr>
          <a:xfrm>
            <a:off x="7993666" y="7054190"/>
            <a:ext cx="1" cy="1642760"/>
            <a:chOff x="0" y="0"/>
            <a:chExt cx="0" cy="1642759"/>
          </a:xfrm>
        </p:grpSpPr>
        <p:sp>
          <p:nvSpPr>
            <p:cNvPr id="36" name="Line"/>
            <p:cNvSpPr/>
            <p:nvPr/>
          </p:nvSpPr>
          <p:spPr>
            <a:xfrm flipV="1">
              <a:off x="-1" y="0"/>
              <a:ext cx="2" cy="164276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7" name="Line"/>
            <p:cNvSpPr/>
            <p:nvPr/>
          </p:nvSpPr>
          <p:spPr>
            <a:xfrm flipH="1">
              <a:off x="-1" y="0"/>
              <a:ext cx="2" cy="164276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1" name="Triangle"/>
          <p:cNvGrpSpPr/>
          <p:nvPr/>
        </p:nvGrpSpPr>
        <p:grpSpPr>
          <a:xfrm>
            <a:off x="507999" y="9131300"/>
            <a:ext cx="11999454" cy="1"/>
            <a:chOff x="0" y="0"/>
            <a:chExt cx="11999452" cy="0"/>
          </a:xfrm>
        </p:grpSpPr>
        <p:sp>
          <p:nvSpPr>
            <p:cNvPr id="39" name="Line"/>
            <p:cNvSpPr/>
            <p:nvPr/>
          </p:nvSpPr>
          <p:spPr>
            <a:xfrm>
              <a:off x="0" y="0"/>
              <a:ext cx="11999453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0" name="Line"/>
            <p:cNvSpPr/>
            <p:nvPr/>
          </p:nvSpPr>
          <p:spPr>
            <a:xfrm flipH="1" flipV="1">
              <a:off x="0" y="0"/>
              <a:ext cx="11999453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4" name="Triangle"/>
          <p:cNvGrpSpPr/>
          <p:nvPr/>
        </p:nvGrpSpPr>
        <p:grpSpPr>
          <a:xfrm>
            <a:off x="508000" y="6629400"/>
            <a:ext cx="12000019" cy="1"/>
            <a:chOff x="0" y="0"/>
            <a:chExt cx="12000018" cy="0"/>
          </a:xfrm>
        </p:grpSpPr>
        <p:sp>
          <p:nvSpPr>
            <p:cNvPr id="42" name="Line"/>
            <p:cNvSpPr/>
            <p:nvPr/>
          </p:nvSpPr>
          <p:spPr>
            <a:xfrm>
              <a:off x="0" y="0"/>
              <a:ext cx="12000019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3" name="Line"/>
            <p:cNvSpPr/>
            <p:nvPr/>
          </p:nvSpPr>
          <p:spPr>
            <a:xfrm flipH="1" flipV="1">
              <a:off x="0" y="0"/>
              <a:ext cx="12000019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7" name="Triangle"/>
          <p:cNvGrpSpPr/>
          <p:nvPr/>
        </p:nvGrpSpPr>
        <p:grpSpPr>
          <a:xfrm>
            <a:off x="7993666" y="7054190"/>
            <a:ext cx="1" cy="1642760"/>
            <a:chOff x="0" y="0"/>
            <a:chExt cx="0" cy="1642759"/>
          </a:xfrm>
        </p:grpSpPr>
        <p:sp>
          <p:nvSpPr>
            <p:cNvPr id="45" name="Line"/>
            <p:cNvSpPr/>
            <p:nvPr/>
          </p:nvSpPr>
          <p:spPr>
            <a:xfrm flipV="1">
              <a:off x="-1" y="0"/>
              <a:ext cx="2" cy="164276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6" name="Line"/>
            <p:cNvSpPr/>
            <p:nvPr/>
          </p:nvSpPr>
          <p:spPr>
            <a:xfrm flipH="1">
              <a:off x="-1" y="0"/>
              <a:ext cx="2" cy="164276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2pPr>
            <a:lvl3pPr marL="12530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3pPr>
            <a:lvl4pPr marL="17229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4pPr>
            <a:lvl5pPr marL="21928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Image"/>
          <p:cNvSpPr/>
          <p:nvPr>
            <p:ph type="pic" idx="21"/>
          </p:nvPr>
        </p:nvSpPr>
        <p:spPr>
          <a:xfrm>
            <a:off x="596900" y="-2679700"/>
            <a:ext cx="11798300" cy="1179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0" name="Title Text"/>
          <p:cNvSpPr txBox="1"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22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400"/>
            </a:pP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Triangle"/>
          <p:cNvGrpSpPr/>
          <p:nvPr/>
        </p:nvGrpSpPr>
        <p:grpSpPr>
          <a:xfrm>
            <a:off x="507999" y="4876800"/>
            <a:ext cx="5676376" cy="1"/>
            <a:chOff x="0" y="0"/>
            <a:chExt cx="5676374" cy="0"/>
          </a:xfrm>
        </p:grpSpPr>
        <p:sp>
          <p:nvSpPr>
            <p:cNvPr id="67" name="Line"/>
            <p:cNvSpPr/>
            <p:nvPr/>
          </p:nvSpPr>
          <p:spPr>
            <a:xfrm>
              <a:off x="0" y="0"/>
              <a:ext cx="5676375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68" name="Line"/>
            <p:cNvSpPr/>
            <p:nvPr/>
          </p:nvSpPr>
          <p:spPr>
            <a:xfrm flipH="1" flipV="1">
              <a:off x="0" y="0"/>
              <a:ext cx="5676375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72" name="Triangle"/>
          <p:cNvGrpSpPr/>
          <p:nvPr/>
        </p:nvGrpSpPr>
        <p:grpSpPr>
          <a:xfrm>
            <a:off x="508000" y="2768600"/>
            <a:ext cx="5676316" cy="1"/>
            <a:chOff x="0" y="0"/>
            <a:chExt cx="5676315" cy="0"/>
          </a:xfrm>
        </p:grpSpPr>
        <p:sp>
          <p:nvSpPr>
            <p:cNvPr id="70" name="Line"/>
            <p:cNvSpPr/>
            <p:nvPr/>
          </p:nvSpPr>
          <p:spPr>
            <a:xfrm>
              <a:off x="0" y="0"/>
              <a:ext cx="5676316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71" name="Line"/>
            <p:cNvSpPr/>
            <p:nvPr/>
          </p:nvSpPr>
          <p:spPr>
            <a:xfrm flipH="1" flipV="1">
              <a:off x="0" y="0"/>
              <a:ext cx="5676316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73" name="Body Level One…"/>
          <p:cNvSpPr txBox="1"/>
          <p:nvPr>
            <p:ph type="body" sz="quarter" idx="1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2pPr>
            <a:lvl3pPr marL="12530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3pPr>
            <a:lvl4pPr marL="17229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4pPr>
            <a:lvl5pPr marL="21928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Image"/>
          <p:cNvSpPr/>
          <p:nvPr>
            <p:ph type="pic" sz="half" idx="21"/>
          </p:nvPr>
        </p:nvSpPr>
        <p:spPr>
          <a:xfrm>
            <a:off x="6704697" y="590550"/>
            <a:ext cx="5806885" cy="8509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quarter" idx="22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400"/>
            </a:pP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sz="half" idx="21"/>
          </p:nvPr>
        </p:nvSpPr>
        <p:spPr>
          <a:xfrm>
            <a:off x="6819900" y="1739900"/>
            <a:ext cx="5575300" cy="81696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3" name="Body Level One…"/>
          <p:cNvSpPr txBox="1"/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ody Level One…"/>
          <p:cNvSpPr txBox="1"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mage"/>
          <p:cNvSpPr/>
          <p:nvPr>
            <p:ph type="pic" sz="half" idx="21"/>
          </p:nvPr>
        </p:nvSpPr>
        <p:spPr>
          <a:xfrm>
            <a:off x="482600" y="609600"/>
            <a:ext cx="5728881" cy="8394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0" name="Image"/>
          <p:cNvSpPr/>
          <p:nvPr>
            <p:ph type="pic" sz="half" idx="22"/>
          </p:nvPr>
        </p:nvSpPr>
        <p:spPr>
          <a:xfrm>
            <a:off x="6260986" y="4406900"/>
            <a:ext cx="6697779" cy="4711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Image"/>
          <p:cNvSpPr/>
          <p:nvPr>
            <p:ph type="pic" sz="half" idx="23"/>
          </p:nvPr>
        </p:nvSpPr>
        <p:spPr>
          <a:xfrm>
            <a:off x="6686550" y="-946150"/>
            <a:ext cx="5842000" cy="5842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riangle"/>
          <p:cNvGrpSpPr/>
          <p:nvPr/>
        </p:nvGrpSpPr>
        <p:grpSpPr>
          <a:xfrm>
            <a:off x="507999" y="2171700"/>
            <a:ext cx="11997293" cy="1"/>
            <a:chOff x="0" y="0"/>
            <a:chExt cx="11997291" cy="0"/>
          </a:xfrm>
        </p:grpSpPr>
        <p:sp>
          <p:nvSpPr>
            <p:cNvPr id="2" name="Line"/>
            <p:cNvSpPr/>
            <p:nvPr/>
          </p:nvSpPr>
          <p:spPr>
            <a:xfrm>
              <a:off x="0" y="0"/>
              <a:ext cx="11997292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" name="Line"/>
            <p:cNvSpPr/>
            <p:nvPr/>
          </p:nvSpPr>
          <p:spPr>
            <a:xfrm flipH="1" flipV="1">
              <a:off x="0" y="0"/>
              <a:ext cx="11997292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7" name="Triangle"/>
          <p:cNvGrpSpPr/>
          <p:nvPr/>
        </p:nvGrpSpPr>
        <p:grpSpPr>
          <a:xfrm>
            <a:off x="507999" y="635000"/>
            <a:ext cx="11997293" cy="1"/>
            <a:chOff x="0" y="0"/>
            <a:chExt cx="11997291" cy="0"/>
          </a:xfrm>
        </p:grpSpPr>
        <p:sp>
          <p:nvSpPr>
            <p:cNvPr id="5" name="Line"/>
            <p:cNvSpPr/>
            <p:nvPr/>
          </p:nvSpPr>
          <p:spPr>
            <a:xfrm>
              <a:off x="0" y="0"/>
              <a:ext cx="11997292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6" name="Line"/>
            <p:cNvSpPr/>
            <p:nvPr/>
          </p:nvSpPr>
          <p:spPr>
            <a:xfrm flipH="1" flipV="1">
              <a:off x="0" y="0"/>
              <a:ext cx="11997292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8" name="Title Text"/>
          <p:cNvSpPr txBox="1"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" name="Body Level One…"/>
          <p:cNvSpPr txBox="1"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 fontScale="100000" lnSpcReduction="0"/>
          </a:bodyPr>
          <a:lstStyle>
            <a:lvl1pPr defTabSz="830861">
              <a:defRPr sz="180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1pPr>
      <a:lvl2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2pPr>
      <a:lvl3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3pPr>
      <a:lvl4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4pPr>
      <a:lvl5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5pPr>
      <a:lvl6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6pPr>
      <a:lvl7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7pPr>
      <a:lvl8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8pPr>
      <a:lvl9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308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8308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8308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8308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8308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8308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8308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8308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8308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psyling.talkbank.org/guides/CM.html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7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14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he Emergence of Language Structure"/>
          <p:cNvSpPr txBox="1"/>
          <p:nvPr>
            <p:ph type="title"/>
          </p:nvPr>
        </p:nvSpPr>
        <p:spPr>
          <a:xfrm>
            <a:off x="507305" y="4141134"/>
            <a:ext cx="7200901" cy="2413002"/>
          </a:xfrm>
          <a:prstGeom prst="rect">
            <a:avLst/>
          </a:prstGeom>
        </p:spPr>
        <p:txBody>
          <a:bodyPr/>
          <a:lstStyle>
            <a:lvl1pPr marR="30478" indent="39687" defTabSz="1300480"/>
          </a:lstStyle>
          <a:p>
            <a:pPr/>
            <a:r>
              <a:t>The Emergence of Language Structure</a:t>
            </a:r>
          </a:p>
        </p:txBody>
      </p:sp>
      <p:sp>
        <p:nvSpPr>
          <p:cNvPr id="194" name="Where does language come from?"/>
          <p:cNvSpPr txBox="1"/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/>
          <a:p>
            <a:pPr marR="30478" indent="39687" defTabSz="1300480">
              <a:lnSpc>
                <a:spcPct val="100000"/>
              </a:lnSpc>
              <a:defRPr i="0" sz="3300"/>
            </a:pPr>
            <a:r>
              <a:t>Where d</a:t>
            </a:r>
            <a:r>
              <a:t>o</a:t>
            </a:r>
            <a:r>
              <a:t>es language come from?</a:t>
            </a:r>
          </a:p>
        </p:txBody>
      </p:sp>
      <p:sp>
        <p:nvSpPr>
          <p:cNvPr id="195" name="Slide Number"/>
          <p:cNvSpPr txBox="1"/>
          <p:nvPr>
            <p:ph type="sldNum" sz="quarter" idx="2"/>
          </p:nvPr>
        </p:nvSpPr>
        <p:spPr>
          <a:xfrm>
            <a:off x="6381748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1. Compet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Competition</a:t>
            </a:r>
          </a:p>
        </p:txBody>
      </p:sp>
      <p:sp>
        <p:nvSpPr>
          <p:cNvPr id="241" name="Dobzhansky: “Nothing in Biology makes sense except in the light of evolution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Dobzhansky: “Nothing in Biology makes sense except in the light of evolution”</a:t>
            </a:r>
          </a:p>
          <a:p>
            <a:pPr/>
            <a:r>
              <a:t>MacWhinney: “Nothing in language makes sense except in the light of competition”</a:t>
            </a:r>
          </a:p>
          <a:p>
            <a:pPr/>
            <a:r>
              <a:t>Mechanisms = constraints on configurations</a:t>
            </a:r>
          </a:p>
          <a:p>
            <a:pPr/>
            <a:r>
              <a:t>Motives are intentional/functional constraints </a:t>
            </a:r>
          </a:p>
        </p:txBody>
      </p:sp>
      <p:sp>
        <p:nvSpPr>
          <p:cNvPr id="242" name="Slide Number"/>
          <p:cNvSpPr txBox="1"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Example Compet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 Competitions</a:t>
            </a:r>
          </a:p>
        </p:txBody>
      </p:sp>
      <p:sp>
        <p:nvSpPr>
          <p:cNvPr id="245" name="Mondorf:  15 motives for clearer vs. more clear…"/>
          <p:cNvSpPr txBox="1"/>
          <p:nvPr>
            <p:ph type="body" idx="1"/>
          </p:nvPr>
        </p:nvSpPr>
        <p:spPr>
          <a:xfrm>
            <a:off x="508000" y="2324100"/>
            <a:ext cx="11988800" cy="6096000"/>
          </a:xfrm>
          <a:prstGeom prst="rect">
            <a:avLst/>
          </a:prstGeom>
        </p:spPr>
        <p:txBody>
          <a:bodyPr/>
          <a:lstStyle/>
          <a:p>
            <a:pPr marL="371220" indent="-371220" defTabSz="461518">
              <a:spcBef>
                <a:spcPts val="1800"/>
              </a:spcBef>
              <a:defRPr b="1" sz="2800"/>
            </a:pPr>
            <a:r>
              <a:t>Mondorf</a:t>
            </a:r>
            <a:r>
              <a:rPr b="0"/>
              <a:t>:  15 motives for </a:t>
            </a:r>
            <a:r>
              <a:rPr b="0" i="1"/>
              <a:t>clearer</a:t>
            </a:r>
            <a:r>
              <a:rPr b="0"/>
              <a:t> vs. </a:t>
            </a:r>
            <a:r>
              <a:rPr b="0" i="1"/>
              <a:t>more clear</a:t>
            </a:r>
          </a:p>
          <a:p>
            <a:pPr marL="371220" indent="-371220" defTabSz="461518">
              <a:spcBef>
                <a:spcPts val="1800"/>
              </a:spcBef>
              <a:defRPr b="1" sz="2800"/>
            </a:pPr>
            <a:r>
              <a:t>Bresnan</a:t>
            </a:r>
            <a:r>
              <a:rPr b="0"/>
              <a:t>: 12 motives for </a:t>
            </a:r>
            <a:r>
              <a:rPr b="0" i="1"/>
              <a:t>double-object</a:t>
            </a:r>
            <a:r>
              <a:rPr b="0"/>
              <a:t> vs. </a:t>
            </a:r>
            <a:r>
              <a:rPr b="0" i="1"/>
              <a:t>periphrastic (</a:t>
            </a:r>
            <a:r>
              <a:rPr b="0"/>
              <a:t>give John the book vs. give the book to John)</a:t>
            </a:r>
            <a:endParaRPr i="1"/>
          </a:p>
          <a:p>
            <a:pPr marL="371220" indent="-371220" defTabSz="461518">
              <a:spcBef>
                <a:spcPts val="1800"/>
              </a:spcBef>
              <a:defRPr b="1" sz="2800"/>
            </a:pPr>
            <a:r>
              <a:t>Labov</a:t>
            </a:r>
            <a:r>
              <a:rPr b="0"/>
              <a:t>: 5 motives for </a:t>
            </a:r>
            <a:r>
              <a:rPr b="0" i="1"/>
              <a:t>fɔrti</a:t>
            </a:r>
            <a:r>
              <a:rPr b="0"/>
              <a:t> vs. </a:t>
            </a:r>
            <a:r>
              <a:rPr b="0" i="1"/>
              <a:t>fɔti</a:t>
            </a:r>
            <a:r>
              <a:rPr b="0"/>
              <a:t> in New York (store, floor, questioner, salesperson, syntax)</a:t>
            </a:r>
          </a:p>
          <a:p>
            <a:pPr marL="371220" indent="-371220" defTabSz="461518">
              <a:spcBef>
                <a:spcPts val="1800"/>
              </a:spcBef>
              <a:defRPr b="1" sz="2800"/>
            </a:pPr>
            <a:r>
              <a:t>Hopper/Malchukov</a:t>
            </a:r>
            <a:r>
              <a:rPr b="0"/>
              <a:t>: 8 motives for differential object marking (DOM)</a:t>
            </a:r>
            <a:r>
              <a:rPr b="0" i="1"/>
              <a:t> </a:t>
            </a:r>
            <a:r>
              <a:rPr b="0"/>
              <a:t>crosslinguistically </a:t>
            </a:r>
          </a:p>
          <a:p>
            <a:pPr lvl="5" marL="0" indent="902969" defTabSz="461518">
              <a:spcBef>
                <a:spcPts val="1800"/>
              </a:spcBef>
              <a:buSzTx/>
              <a:buNone/>
              <a:defRPr i="1" sz="2800"/>
            </a:pPr>
            <a:r>
              <a:t>Lucía beso a Pedro</a:t>
            </a:r>
            <a:r>
              <a:rPr i="0"/>
              <a:t> vs </a:t>
            </a:r>
            <a:r>
              <a:t>Lucía besó el retrato</a:t>
            </a:r>
            <a:r>
              <a:rPr i="0"/>
              <a:t>.</a:t>
            </a:r>
          </a:p>
          <a:p>
            <a:pPr marL="371220" indent="-371220" defTabSz="461518">
              <a:spcBef>
                <a:spcPts val="1800"/>
              </a:spcBef>
              <a:defRPr b="1" sz="2800"/>
            </a:pPr>
            <a:r>
              <a:t>MacWhinney</a:t>
            </a:r>
            <a:r>
              <a:rPr b="0"/>
              <a:t> &amp; Bates: 6 competing motives for Subject assignment in 13 languages</a:t>
            </a:r>
          </a:p>
        </p:txBody>
      </p:sp>
      <p:sp>
        <p:nvSpPr>
          <p:cNvPr id="246" name="Slide Number"/>
          <p:cNvSpPr txBox="1"/>
          <p:nvPr>
            <p:ph type="sldNum" sz="quarter" idx="2"/>
          </p:nvPr>
        </p:nvSpPr>
        <p:spPr>
          <a:xfrm>
            <a:off x="6330850" y="9258300"/>
            <a:ext cx="330399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More 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examples</a:t>
            </a:r>
          </a:p>
        </p:txBody>
      </p:sp>
      <p:sp>
        <p:nvSpPr>
          <p:cNvPr id="249" name="16 cues to beer vs. pier (Lisker 1986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211" indent="-418211" defTabSz="519937">
              <a:spcBef>
                <a:spcPts val="2100"/>
              </a:spcBef>
              <a:defRPr sz="3200"/>
            </a:pPr>
            <a:r>
              <a:t>16 cues to </a:t>
            </a:r>
            <a:r>
              <a:rPr i="1"/>
              <a:t>beer</a:t>
            </a:r>
            <a:r>
              <a:t> vs. </a:t>
            </a:r>
            <a:r>
              <a:rPr i="1"/>
              <a:t>pier</a:t>
            </a:r>
            <a:r>
              <a:t> (</a:t>
            </a:r>
            <a:r>
              <a:rPr b="1"/>
              <a:t>Lisker</a:t>
            </a:r>
            <a:r>
              <a:t> 1986)</a:t>
            </a:r>
          </a:p>
          <a:p>
            <a:pPr marL="418211" indent="-418211" defTabSz="519937">
              <a:spcBef>
                <a:spcPts val="2100"/>
              </a:spcBef>
              <a:defRPr sz="3200"/>
            </a:pPr>
            <a:r>
              <a:t>8 motives for reduplication vs. simple form in Malay (</a:t>
            </a:r>
            <a:r>
              <a:rPr b="1"/>
              <a:t>Haiman</a:t>
            </a:r>
            <a:r>
              <a:t> 2015)</a:t>
            </a:r>
          </a:p>
          <a:p>
            <a:pPr marL="418211" indent="-418211" defTabSz="519937">
              <a:spcBef>
                <a:spcPts val="2100"/>
              </a:spcBef>
              <a:defRPr sz="3200"/>
            </a:pPr>
            <a:r>
              <a:t>54 motives for </a:t>
            </a:r>
            <a:r>
              <a:rPr i="1"/>
              <a:t>the</a:t>
            </a:r>
            <a:r>
              <a:t> vs. </a:t>
            </a:r>
            <a:r>
              <a:rPr i="1"/>
              <a:t>a(n)</a:t>
            </a:r>
            <a:r>
              <a:t> vs. </a:t>
            </a:r>
            <a:r>
              <a:rPr i="1"/>
              <a:t>zero</a:t>
            </a:r>
            <a:r>
              <a:t> article (</a:t>
            </a:r>
            <a:r>
              <a:rPr b="1"/>
              <a:t>Zhao</a:t>
            </a:r>
            <a:r>
              <a:t> &amp; </a:t>
            </a:r>
            <a:r>
              <a:rPr b="1"/>
              <a:t>MacWhinney</a:t>
            </a:r>
            <a:r>
              <a:t>, 2018)</a:t>
            </a:r>
          </a:p>
          <a:p>
            <a:pPr marL="418211" indent="-418211" defTabSz="519937">
              <a:spcBef>
                <a:spcPts val="2100"/>
              </a:spcBef>
              <a:defRPr sz="3200"/>
            </a:pPr>
            <a:r>
              <a:t>12 motivations for selection of </a:t>
            </a:r>
            <a:r>
              <a:rPr i="1"/>
              <a:t>over</a:t>
            </a:r>
            <a:r>
              <a:t> (</a:t>
            </a:r>
            <a:r>
              <a:rPr b="1"/>
              <a:t>Brugman and Lakoff</a:t>
            </a:r>
            <a:r>
              <a:t>, 1989)</a:t>
            </a:r>
          </a:p>
          <a:p>
            <a:pPr marL="418211" indent="-418211" defTabSz="519937">
              <a:spcBef>
                <a:spcPts val="2100"/>
              </a:spcBef>
              <a:defRPr sz="3200"/>
            </a:pPr>
            <a:r>
              <a:t>Systemic Functional Grammar (</a:t>
            </a:r>
            <a:r>
              <a:rPr b="1"/>
              <a:t>Halliday</a:t>
            </a:r>
            <a:r>
              <a:t>) describes many of these, but not processing, learning, or change</a:t>
            </a:r>
          </a:p>
        </p:txBody>
      </p:sp>
      <p:sp>
        <p:nvSpPr>
          <p:cNvPr id="250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eneral compet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General competitions</a:t>
            </a:r>
          </a:p>
        </p:txBody>
      </p:sp>
      <p:sp>
        <p:nvSpPr>
          <p:cNvPr id="253" name="Simplicity vs Expressivity: Gabelentz, Slob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3512" indent="-413512" defTabSz="514094">
              <a:spcBef>
                <a:spcPts val="2100"/>
              </a:spcBef>
              <a:defRPr sz="3100"/>
            </a:pPr>
            <a:r>
              <a:t>Simplicity vs Expressivity: Gabelentz, Slobin</a:t>
            </a:r>
          </a:p>
          <a:p>
            <a:pPr marL="413512" indent="-413512" defTabSz="514094">
              <a:spcBef>
                <a:spcPts val="2100"/>
              </a:spcBef>
              <a:defRPr sz="3100"/>
            </a:pPr>
            <a:r>
              <a:t>Costs and the Information Bottleneck - Zaslavsky objective function optimization</a:t>
            </a:r>
          </a:p>
          <a:p>
            <a:pPr marL="413512" indent="-413512" defTabSz="514094">
              <a:spcBef>
                <a:spcPts val="2100"/>
              </a:spcBef>
              <a:defRPr sz="3100"/>
            </a:pPr>
            <a:r>
              <a:t>Assimilation vs. Faithfulness: OT</a:t>
            </a:r>
          </a:p>
          <a:p>
            <a:pPr marL="413512" indent="-413512" defTabSz="514094">
              <a:spcBef>
                <a:spcPts val="2100"/>
              </a:spcBef>
              <a:defRPr sz="3100"/>
            </a:pPr>
            <a:r>
              <a:t>Affiliation vs. Dominance: Politeness, address terms, pronouns</a:t>
            </a:r>
          </a:p>
          <a:p>
            <a:pPr marL="413512" indent="-413512" defTabSz="514094">
              <a:spcBef>
                <a:spcPts val="2100"/>
              </a:spcBef>
              <a:defRPr sz="3100"/>
            </a:pPr>
            <a:r>
              <a:t>Code-switching – affiliation, mot juste, matrix Poplack,</a:t>
            </a:r>
          </a:p>
          <a:p>
            <a:pPr marL="413512" indent="-413512" defTabSz="514094">
              <a:spcBef>
                <a:spcPts val="2100"/>
              </a:spcBef>
              <a:defRPr sz="3100"/>
            </a:pPr>
            <a:r>
              <a:t>Speaker orientation vs. Listener orientation: CA recipient design</a:t>
            </a:r>
          </a:p>
          <a:p>
            <a:pPr marL="413512" indent="-413512" defTabSz="514094">
              <a:spcBef>
                <a:spcPts val="2100"/>
              </a:spcBef>
              <a:defRPr sz="3100"/>
            </a:pPr>
            <a:r>
              <a:t>Ergative vs. Nominative: O’Grady arg1/arg2 analysis</a:t>
            </a:r>
          </a:p>
        </p:txBody>
      </p:sp>
      <p:sp>
        <p:nvSpPr>
          <p:cNvPr id="254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ompet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Competition</a:t>
            </a:r>
          </a:p>
        </p:txBody>
      </p:sp>
      <p:sp>
        <p:nvSpPr>
          <p:cNvPr id="2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8" name="Proliferation…"/>
          <p:cNvSpPr txBox="1"/>
          <p:nvPr/>
        </p:nvSpPr>
        <p:spPr>
          <a:xfrm>
            <a:off x="508000" y="26416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383540" marR="40639" indent="-342900" algn="l" defTabSz="914400">
              <a:spcBef>
                <a:spcPts val="700"/>
              </a:spcBef>
              <a:buClr>
                <a:srgbClr val="000000"/>
              </a:buClr>
              <a:buSzPct val="75000"/>
              <a:buFont typeface="Times Roman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Proliferation</a:t>
            </a:r>
          </a:p>
          <a:p>
            <a:pPr lvl="1" marL="783590" marR="40639" indent="-285750" algn="l" defTabSz="914400">
              <a:spcBef>
                <a:spcPts val="600"/>
              </a:spcBef>
              <a:buClr>
                <a:srgbClr val="CCAD5C"/>
              </a:buClr>
              <a:buSzPct val="104999"/>
              <a:buFont typeface="Times New Roman"/>
              <a:buChar char="•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genes, neurons, memes, vowels, semantic fields, metaphors</a:t>
            </a:r>
          </a:p>
          <a:p>
            <a:pPr marL="383540" marR="40639" indent="-342900" algn="l" defTabSz="914400">
              <a:spcBef>
                <a:spcPts val="700"/>
              </a:spcBef>
              <a:buClr>
                <a:srgbClr val="000000"/>
              </a:buClr>
              <a:buSzPct val="75000"/>
              <a:buFont typeface="Times Roman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Competition</a:t>
            </a:r>
          </a:p>
          <a:p>
            <a:pPr lvl="1" marL="783590" marR="40639" indent="-285750" algn="l" defTabSz="914400">
              <a:spcBef>
                <a:spcPts val="600"/>
              </a:spcBef>
              <a:buClr>
                <a:srgbClr val="CCAD5C"/>
              </a:buClr>
              <a:buSzPct val="104999"/>
              <a:buFont typeface="Times New Roman"/>
              <a:buChar char="•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peaceful coexistence</a:t>
            </a:r>
          </a:p>
          <a:p>
            <a:pPr lvl="1" marL="783590" marR="40639" indent="-285750" algn="l" defTabSz="914400">
              <a:spcBef>
                <a:spcPts val="600"/>
              </a:spcBef>
              <a:buClr>
                <a:srgbClr val="CCAD5C"/>
              </a:buClr>
              <a:buSzPct val="104999"/>
              <a:buFont typeface="Times New Roman"/>
              <a:buChar char="•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winner-take-all</a:t>
            </a:r>
          </a:p>
          <a:p>
            <a:pPr lvl="1" marL="783590" marR="40639" indent="-285750" algn="l" defTabSz="914400">
              <a:spcBef>
                <a:spcPts val="600"/>
              </a:spcBef>
              <a:buClr>
                <a:srgbClr val="CCAD5C"/>
              </a:buClr>
              <a:buSzPct val="104999"/>
              <a:buFont typeface="Times New Roman"/>
              <a:buChar char="•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divide-the-spoils</a:t>
            </a:r>
          </a:p>
          <a:p>
            <a:pPr lvl="1" marL="783590" marR="40639" indent="-285750" algn="l" defTabSz="914400">
              <a:spcBef>
                <a:spcPts val="600"/>
              </a:spcBef>
              <a:buClr>
                <a:srgbClr val="CCAD5C"/>
              </a:buClr>
              <a:buSzPct val="104999"/>
              <a:buFont typeface="Times New Roman"/>
              <a:buChar char="•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motivations</a:t>
            </a:r>
          </a:p>
          <a:p>
            <a:pPr marL="383540" marR="40639" indent="-342900" algn="l" defTabSz="914400">
              <a:spcBef>
                <a:spcPts val="700"/>
              </a:spcBef>
              <a:buClr>
                <a:srgbClr val="000000"/>
              </a:buClr>
              <a:buSzPct val="75000"/>
              <a:buFont typeface="Times Roman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Selection</a:t>
            </a:r>
          </a:p>
          <a:p>
            <a:pPr lvl="1" marL="783590" marR="40639" indent="-285750" algn="l" defTabSz="914400">
              <a:spcBef>
                <a:spcPts val="600"/>
              </a:spcBef>
              <a:buClr>
                <a:srgbClr val="CCAD5C"/>
              </a:buClr>
              <a:buSzPct val="104999"/>
              <a:buFont typeface="Times New Roman"/>
              <a:buChar char="•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fitness, reproduction</a:t>
            </a:r>
          </a:p>
          <a:p>
            <a:pPr lvl="1" marL="783590" marR="40639" indent="-285750" algn="l" defTabSz="914400">
              <a:spcBef>
                <a:spcPts val="600"/>
              </a:spcBef>
              <a:buClr>
                <a:srgbClr val="CCAD5C"/>
              </a:buClr>
              <a:buSzPct val="104999"/>
              <a:buFont typeface="Times New Roman"/>
              <a:buChar char="•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horse races, strength</a:t>
            </a:r>
          </a:p>
        </p:txBody>
      </p:sp>
      <p:sp>
        <p:nvSpPr>
          <p:cNvPr id="259" name="Slide Number"/>
          <p:cNvSpPr txBox="1"/>
          <p:nvPr/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normAutofit fontScale="100000" lnSpcReduction="0"/>
          </a:bodyPr>
          <a:lstStyle>
            <a:lvl1pPr defTabSz="830861">
              <a:defRPr sz="180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ompetition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Competition Model</a:t>
            </a:r>
          </a:p>
        </p:txBody>
      </p:sp>
      <p:sp>
        <p:nvSpPr>
          <p:cNvPr id="2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3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0194" y="4939315"/>
            <a:ext cx="4303118" cy="293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0317" y="4939315"/>
            <a:ext cx="4302708" cy="2931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67427" y="2330450"/>
            <a:ext cx="1905002" cy="276860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Forms compete for functions…"/>
          <p:cNvSpPr txBox="1"/>
          <p:nvPr/>
        </p:nvSpPr>
        <p:spPr>
          <a:xfrm>
            <a:off x="507999" y="2622549"/>
            <a:ext cx="8210803" cy="1865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latin typeface="Palatino"/>
                <a:ea typeface="Palatino"/>
                <a:cs typeface="Palatino"/>
                <a:sym typeface="Palatino"/>
              </a:defRPr>
            </a:pPr>
            <a:r>
              <a:t>Forms compete for functions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latin typeface="Palatino"/>
                <a:ea typeface="Palatino"/>
                <a:cs typeface="Palatino"/>
                <a:sym typeface="Palatino"/>
              </a:defRPr>
            </a:pPr>
            <a:r>
              <a:t>Functions compete for forms</a:t>
            </a:r>
          </a:p>
        </p:txBody>
      </p:sp>
      <p:sp>
        <p:nvSpPr>
          <p:cNvPr id="267" name="Slide Number"/>
          <p:cNvSpPr txBox="1"/>
          <p:nvPr/>
        </p:nvSpPr>
        <p:spPr>
          <a:xfrm>
            <a:off x="6324600" y="9258300"/>
            <a:ext cx="342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830861">
              <a:defRPr sz="180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ompetition Model (1982)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97940">
              <a:spcBef>
                <a:spcPts val="800"/>
              </a:spcBef>
              <a:defRPr sz="3500"/>
            </a:pPr>
            <a:r>
              <a:t>Competition Model (1982):</a:t>
            </a:r>
          </a:p>
          <a:p>
            <a:pPr defTabSz="297940">
              <a:spcBef>
                <a:spcPts val="800"/>
              </a:spcBef>
              <a:defRPr sz="3500"/>
            </a:pPr>
            <a:r>
              <a:t>Functions compete for forms</a:t>
            </a:r>
          </a:p>
        </p:txBody>
      </p:sp>
      <p:sp>
        <p:nvSpPr>
          <p:cNvPr id="2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9315" y="3524865"/>
            <a:ext cx="10464481" cy="4178804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lide Number"/>
          <p:cNvSpPr txBox="1"/>
          <p:nvPr/>
        </p:nvSpPr>
        <p:spPr>
          <a:xfrm>
            <a:off x="6324600" y="9258300"/>
            <a:ext cx="342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normAutofit fontScale="100000" lnSpcReduction="0"/>
          </a:bodyPr>
          <a:lstStyle>
            <a:lvl1pPr defTabSz="830861">
              <a:defRPr sz="180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Motives and  Constra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Motives and  Constraints</a:t>
            </a:r>
          </a:p>
        </p:txBody>
      </p:sp>
      <p:sp>
        <p:nvSpPr>
          <p:cNvPr id="275" name="Constraints can arise from Physics, Biology, Socie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Constraints can arise from Physics, Biology, Society</a:t>
            </a:r>
          </a:p>
          <a:p>
            <a:pPr/>
            <a:r>
              <a:t>Motives are intentional constraints</a:t>
            </a:r>
          </a:p>
          <a:p>
            <a:pPr/>
            <a:r>
              <a:t>Other constraints derive from the nature of emergent levels — to be discussed</a:t>
            </a:r>
          </a:p>
          <a:p>
            <a:pPr/>
            <a:r>
              <a:t>Language can express constraints and motives from many levels at once:  </a:t>
            </a:r>
            <a:r>
              <a:rPr i="1"/>
              <a:t>You flip up that little temporal lobe</a:t>
            </a:r>
            <a:r>
              <a:t>  </a:t>
            </a:r>
            <a:r>
              <a:rPr u="sng"/>
              <a:t>Cognition and Instruction 2002 </a:t>
            </a:r>
          </a:p>
        </p:txBody>
      </p:sp>
      <p:sp>
        <p:nvSpPr>
          <p:cNvPr id="2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Evide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Evidence</a:t>
            </a:r>
          </a:p>
        </p:txBody>
      </p:sp>
      <p:sp>
        <p:nvSpPr>
          <p:cNvPr id="279" name="Experiments measure cue strength - ANOVA / M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Experiments measure cue strength - ANOVA / MLE  </a:t>
            </a:r>
          </a:p>
          <a:p>
            <a:pPr/>
            <a:r>
              <a:t>Corpora for cue validity</a:t>
            </a:r>
          </a:p>
          <a:p>
            <a:pPr/>
            <a:r>
              <a:t>Crosslinguistic analysis</a:t>
            </a:r>
          </a:p>
          <a:p>
            <a:pPr/>
            <a:r>
              <a:t>Imaging : ERP, Ping Li VR, Code-switching</a:t>
            </a:r>
          </a:p>
          <a:p>
            <a:pPr/>
            <a:r>
              <a:t>TalkBank microgenetics</a:t>
            </a:r>
          </a:p>
        </p:txBody>
      </p:sp>
      <p:sp>
        <p:nvSpPr>
          <p:cNvPr id="2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Fin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Findings</a:t>
            </a:r>
          </a:p>
        </p:txBody>
      </p:sp>
      <p:sp>
        <p:nvSpPr>
          <p:cNvPr id="283" name="Final role assignment is based on summed cue strengt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7608" indent="-427608" defTabSz="531622">
              <a:spcBef>
                <a:spcPts val="2100"/>
              </a:spcBef>
              <a:defRPr sz="3200"/>
            </a:pPr>
            <a:r>
              <a:t>Final role assignment is based on summed cue strength</a:t>
            </a:r>
          </a:p>
          <a:p>
            <a:pPr marL="427608" indent="-427608" defTabSz="531622">
              <a:spcBef>
                <a:spcPts val="2100"/>
              </a:spcBef>
              <a:defRPr sz="3200"/>
            </a:pPr>
            <a:r>
              <a:t>Online role assignment is based on single strongest cue</a:t>
            </a:r>
          </a:p>
          <a:p>
            <a:pPr marL="427608" indent="-427608" defTabSz="531622">
              <a:spcBef>
                <a:spcPts val="2100"/>
              </a:spcBef>
              <a:defRPr sz="3200"/>
            </a:pPr>
            <a:r>
              <a:t>Decisions are fastest when all cues agree</a:t>
            </a:r>
          </a:p>
          <a:p>
            <a:pPr marL="427608" indent="-427608" defTabSz="531622">
              <a:spcBef>
                <a:spcPts val="2100"/>
              </a:spcBef>
              <a:defRPr sz="3200"/>
            </a:pPr>
            <a:r>
              <a:t>Toddlers start learning with sentence prototypes</a:t>
            </a:r>
          </a:p>
          <a:p>
            <a:pPr marL="427608" indent="-427608" defTabSz="531622">
              <a:spcBef>
                <a:spcPts val="2100"/>
              </a:spcBef>
              <a:defRPr sz="3200"/>
            </a:pPr>
            <a:r>
              <a:t>Development shifts to reliability and then conflict reliability</a:t>
            </a:r>
          </a:p>
          <a:p>
            <a:pPr marL="427608" indent="-427608" defTabSz="531622">
              <a:spcBef>
                <a:spcPts val="2100"/>
              </a:spcBef>
              <a:defRPr sz="3200"/>
            </a:pPr>
            <a:r>
              <a:t>Cue strengths are initially transferred from L1 to L2</a:t>
            </a:r>
          </a:p>
          <a:p>
            <a:pPr marL="427608" indent="-427608" defTabSz="531622">
              <a:spcBef>
                <a:spcPts val="2100"/>
              </a:spcBef>
              <a:defRPr sz="3200"/>
            </a:pPr>
            <a:r>
              <a:t>142 studies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https://psyling.talkbank.org/guides/CM.html</a:t>
            </a:r>
          </a:p>
        </p:txBody>
      </p:sp>
      <p:sp>
        <p:nvSpPr>
          <p:cNvPr id="284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Where does language come from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Where does language come from?</a:t>
            </a:r>
          </a:p>
        </p:txBody>
      </p:sp>
      <p:sp>
        <p:nvSpPr>
          <p:cNvPr id="198" name="Chomsky: Language comes from U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Chomsky: Language comes from UG</a:t>
            </a:r>
          </a:p>
          <a:p>
            <a:pPr/>
            <a:r>
              <a:t>Osgood (1971), Miller &amp; Johnson-Laird (1976): Language comes from perception</a:t>
            </a:r>
          </a:p>
          <a:p>
            <a:pPr/>
            <a:r>
              <a:t>MacWhinney &amp; Bates  Functionalism (1979): "The forms of natural languages are created, governed, constrained, acquired, and used in the service of communicative functions."</a:t>
            </a:r>
          </a:p>
        </p:txBody>
      </p:sp>
      <p:sp>
        <p:nvSpPr>
          <p:cNvPr id="199" name="Text"/>
          <p:cNvSpPr txBox="1"/>
          <p:nvPr/>
        </p:nvSpPr>
        <p:spPr>
          <a:xfrm>
            <a:off x="6182969" y="4648199"/>
            <a:ext cx="638862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200" name="Slide Number"/>
          <p:cNvSpPr txBox="1"/>
          <p:nvPr>
            <p:ph type="sldNum" sz="quarter" idx="2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2.  Levels --…"/>
          <p:cNvSpPr txBox="1"/>
          <p:nvPr>
            <p:ph type="title" idx="4294967295"/>
          </p:nvPr>
        </p:nvSpPr>
        <p:spPr>
          <a:xfrm>
            <a:off x="670558" y="906780"/>
            <a:ext cx="5676903" cy="2032001"/>
          </a:xfrm>
          <a:prstGeom prst="rect">
            <a:avLst/>
          </a:prstGeom>
        </p:spPr>
        <p:txBody>
          <a:bodyPr/>
          <a:lstStyle/>
          <a:p>
            <a:pPr algn="l">
              <a:defRPr sz="5600"/>
            </a:pPr>
            <a:r>
              <a:t>2.  Levels -- </a:t>
            </a:r>
          </a:p>
          <a:p>
            <a:pPr algn="l">
              <a:defRPr sz="5600"/>
            </a:pPr>
            <a:r>
              <a:t>Protein Folding</a:t>
            </a:r>
          </a:p>
        </p:txBody>
      </p:sp>
      <p:pic>
        <p:nvPicPr>
          <p:cNvPr id="287" name="Main_protein_structure_levels_en.svg.png" descr="Main_protein_structure_levels_en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52418" y="298236"/>
            <a:ext cx="5031340" cy="8774656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1.  animo acid chain…"/>
          <p:cNvSpPr txBox="1"/>
          <p:nvPr>
            <p:ph type="body" sz="quarter" idx="4294967295"/>
          </p:nvPr>
        </p:nvSpPr>
        <p:spPr>
          <a:xfrm>
            <a:off x="507736" y="3466253"/>
            <a:ext cx="6002548" cy="4013202"/>
          </a:xfrm>
          <a:prstGeom prst="rect">
            <a:avLst/>
          </a:prstGeom>
        </p:spPr>
        <p:txBody>
          <a:bodyPr anchor="t"/>
          <a:lstStyle/>
          <a:p>
            <a:pPr lvl="1" marL="0" indent="221741" defTabSz="566673">
              <a:spcBef>
                <a:spcPts val="0"/>
              </a:spcBef>
              <a:buSzTx/>
              <a:buNone/>
              <a:defRPr sz="3300"/>
            </a:pPr>
            <a:r>
              <a:t>1.  animo acid chain</a:t>
            </a:r>
          </a:p>
          <a:p>
            <a:pPr lvl="5" marL="0" indent="1108710" defTabSz="566673">
              <a:spcBef>
                <a:spcPts val="0"/>
              </a:spcBef>
              <a:buSzTx/>
              <a:buNone/>
              <a:defRPr sz="3300"/>
            </a:pPr>
            <a:r>
              <a:t>picoseconds</a:t>
            </a:r>
          </a:p>
          <a:p>
            <a:pPr lvl="1" marL="0" indent="221741" defTabSz="566673">
              <a:spcBef>
                <a:spcPts val="0"/>
              </a:spcBef>
              <a:buSzTx/>
              <a:buNone/>
              <a:defRPr sz="3300"/>
            </a:pPr>
            <a:r>
              <a:t>2.  helices and sheets</a:t>
            </a:r>
          </a:p>
          <a:p>
            <a:pPr lvl="5" marL="0" indent="1108710" defTabSz="566673">
              <a:spcBef>
                <a:spcPts val="0"/>
              </a:spcBef>
              <a:buSzTx/>
              <a:buNone/>
              <a:defRPr sz="3300"/>
            </a:pPr>
            <a:r>
              <a:t>microseconds</a:t>
            </a:r>
          </a:p>
          <a:p>
            <a:pPr lvl="1" marL="0" indent="221741" defTabSz="566673">
              <a:spcBef>
                <a:spcPts val="0"/>
              </a:spcBef>
              <a:buSzTx/>
              <a:buNone/>
              <a:defRPr sz="3300"/>
            </a:pPr>
            <a:r>
              <a:t>3.  3-D macro structure</a:t>
            </a:r>
          </a:p>
          <a:p>
            <a:pPr lvl="5" marL="0" indent="1108710" defTabSz="566673">
              <a:spcBef>
                <a:spcPts val="0"/>
              </a:spcBef>
              <a:buSzTx/>
              <a:buNone/>
              <a:defRPr sz="3300"/>
            </a:pPr>
            <a:r>
              <a:t>milliseconds</a:t>
            </a:r>
          </a:p>
          <a:p>
            <a:pPr lvl="1" marL="0" indent="221741" defTabSz="566673">
              <a:spcBef>
                <a:spcPts val="0"/>
              </a:spcBef>
              <a:buSzTx/>
              <a:buNone/>
              <a:defRPr sz="3300"/>
            </a:pPr>
            <a:r>
              <a:t>4.  protein molecule complex</a:t>
            </a:r>
          </a:p>
        </p:txBody>
      </p:sp>
      <p:sp>
        <p:nvSpPr>
          <p:cNvPr id="289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30"/>
          <p:cNvSpPr txBox="1"/>
          <p:nvPr/>
        </p:nvSpPr>
        <p:spPr>
          <a:xfrm>
            <a:off x="12517261" y="9035625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300480">
              <a:defRPr sz="1800">
                <a:solidFill>
                  <a:srgbClr val="432EE8"/>
                </a:solidFill>
                <a:uFill>
                  <a:solidFill>
                    <a:srgbClr val="432EE8"/>
                  </a:solidFill>
                </a:u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30</a:t>
            </a:r>
          </a:p>
        </p:txBody>
      </p:sp>
      <p:sp>
        <p:nvSpPr>
          <p:cNvPr id="292" name="Mechanisms on lev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39687" defTabSz="1300480"/>
          </a:lstStyle>
          <a:p>
            <a:pPr/>
            <a:r>
              <a:t>Mechanisms on levels</a:t>
            </a:r>
          </a:p>
        </p:txBody>
      </p:sp>
      <p:sp>
        <p:nvSpPr>
          <p:cNvPr id="293" name="Emergence of secondary structure from properties of hydroxyl bonds, Van der Wals forc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5450" indent="-385761" defTabSz="1300480">
              <a:buClr>
                <a:srgbClr val="0079DE"/>
              </a:buClr>
              <a:buSzPct val="100000"/>
              <a:buChar char="•"/>
            </a:pPr>
            <a:r>
              <a:t>Emergence of secondary structure from properties of hydroxyl bonds, Van der Wals forces</a:t>
            </a:r>
          </a:p>
          <a:p>
            <a:pPr marL="425450" indent="-385761" defTabSz="1300480">
              <a:buClr>
                <a:srgbClr val="0079DE"/>
              </a:buClr>
              <a:buSzPct val="100000"/>
              <a:buChar char="•"/>
            </a:pPr>
            <a:r>
              <a:t>Emergence in tertiary structure through helper proteins</a:t>
            </a:r>
          </a:p>
          <a:p>
            <a:pPr marL="425450" indent="-385761" defTabSz="1300480">
              <a:buClr>
                <a:srgbClr val="0079DE"/>
              </a:buClr>
              <a:buSzPct val="100000"/>
              <a:buChar char="•"/>
            </a:pPr>
            <a:r>
              <a:t>Each protein has a function in some larger metabolic pathway past Level 4</a:t>
            </a:r>
          </a:p>
          <a:p>
            <a:pPr marL="425450" indent="-385761" defTabSz="1300480">
              <a:buClr>
                <a:srgbClr val="0079DE"/>
              </a:buClr>
              <a:buSzPct val="100000"/>
              <a:buChar char="•"/>
            </a:pPr>
            <a:r>
              <a:t>Each biochemical cycle is shaped through evolution</a:t>
            </a:r>
          </a:p>
        </p:txBody>
      </p:sp>
      <p:sp>
        <p:nvSpPr>
          <p:cNvPr id="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Mechanisms and levels for wa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Mechanisms and levels for water</a:t>
            </a:r>
          </a:p>
        </p:txBody>
      </p:sp>
      <p:graphicFrame>
        <p:nvGraphicFramePr>
          <p:cNvPr id="297" name="Table 1"/>
          <p:cNvGraphicFramePr/>
          <p:nvPr/>
        </p:nvGraphicFramePr>
        <p:xfrm>
          <a:off x="1728610" y="2863707"/>
          <a:ext cx="9860070" cy="570893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286689"/>
                <a:gridCol w="3286689"/>
                <a:gridCol w="3286689"/>
              </a:tblGrid>
              <a:tr h="71361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  <a:sym typeface="Bodoni SvtyTwo ITC TT-Book"/>
                        </a:rPr>
                        <a:t>Level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  <a:sym typeface="Bodoni SvtyTwo ITC TT-Book"/>
                        </a:rPr>
                        <a:t>Mechanism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  <a:sym typeface="Bodoni SvtyTwo ITC TT-Book"/>
                        </a:rPr>
                        <a:t>Emergence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1361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  <a:sym typeface="Bodoni SvtyTwo ITC TT-Book"/>
                        </a:rPr>
                        <a:t>Atom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  <a:sym typeface="Bodoni SvtyTwo ITC TT-Book"/>
                        </a:rPr>
                        <a:t>Valency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  <a:sym typeface="Bodoni SvtyTwo ITC TT-Book"/>
                        </a:rPr>
                        <a:t>Tetrahedron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1361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  <a:sym typeface="Bodoni SvtyTwo ITC TT-Book"/>
                        </a:rPr>
                        <a:t>Molecule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  <a:sym typeface="Bodoni SvtyTwo ITC TT-Book"/>
                        </a:rPr>
                        <a:t>Polarity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  <a:sym typeface="Bodoni SvtyTwo ITC TT-Book"/>
                        </a:rPr>
                        <a:t>Liquid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1361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  <a:sym typeface="Bodoni SvtyTwo ITC TT-Book"/>
                        </a:rPr>
                        <a:t>Liquid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  <a:sym typeface="Bodoni SvtyTwo ITC TT-Book"/>
                        </a:rPr>
                        <a:t>Solvency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  <a:sym typeface="Bodoni SvtyTwo ITC TT-Book"/>
                        </a:rPr>
                        <a:t>Salt Water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1361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  <a:sym typeface="Bodoni SvtyTwo ITC TT-Book"/>
                        </a:rPr>
                        <a:t>Solid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  <a:sym typeface="Bodoni SvtyTwo ITC TT-Book"/>
                        </a:rPr>
                        <a:t>Temperature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  <a:sym typeface="Bodoni SvtyTwo ITC TT-Book"/>
                        </a:rPr>
                        <a:t>Lattice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1361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  <a:sym typeface="Bodoni SvtyTwo ITC TT-Book"/>
                        </a:rPr>
                        <a:t>Lake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  <a:sym typeface="Bodoni SvtyTwo ITC TT-Book"/>
                        </a:rPr>
                        <a:t>Solid is lighter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  <a:sym typeface="Bodoni SvtyTwo ITC TT-Book"/>
                        </a:rPr>
                        <a:t>Bottom doesn’t freeze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1361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  <a:sym typeface="Bodoni SvtyTwo ITC TT-Book"/>
                        </a:rPr>
                        <a:t>Planet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  <a:sym typeface="Bodoni SvtyTwo ITC TT-Book"/>
                        </a:rPr>
                        <a:t>Ice at Poles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  <a:sym typeface="Bodoni SvtyTwo ITC TT-Book"/>
                        </a:rPr>
                        <a:t>Ocean currents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13616">
                <a:tc>
                  <a:txBody>
                    <a:bodyPr/>
                    <a:lstStyle/>
                    <a:p>
                      <a:pPr indent="228600" defTabSz="584200">
                        <a:defRPr>
                          <a:sym typeface="Bodoni SvtyTwo ITC TT-Book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  <a:sym typeface="Bodoni SvtyTwo ITC TT-Book"/>
                        </a:rPr>
                        <a:t>Saturation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  <a:sym typeface="Bodoni SvtyTwo ITC TT-Book"/>
                        </a:rPr>
                        <a:t>Clouds, Rain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98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Wa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Water</a:t>
            </a:r>
          </a:p>
        </p:txBody>
      </p:sp>
      <p:sp>
        <p:nvSpPr>
          <p:cNvPr id="301" name="O is strongly negative and attracts electrons from H. Resultant dipole leads to hydrogen bond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5201" indent="-465201" defTabSz="578358">
              <a:spcBef>
                <a:spcPts val="2300"/>
              </a:spcBef>
              <a:defRPr sz="3564"/>
            </a:pPr>
            <a:r>
              <a:t>O is strongly negative and attracts electrons from H. Resultant dipole leads to hydrogen bonding</a:t>
            </a:r>
          </a:p>
          <a:p>
            <a:pPr marL="465201" indent="-465201" defTabSz="578358">
              <a:spcBef>
                <a:spcPts val="2300"/>
              </a:spcBef>
              <a:defRPr sz="3564"/>
            </a:pPr>
            <a:r>
              <a:t>Cooling of bonds allows ice to float and lakes not to freeze over.</a:t>
            </a:r>
          </a:p>
          <a:p>
            <a:pPr marL="465201" indent="-465201" defTabSz="578358">
              <a:spcBef>
                <a:spcPts val="2300"/>
              </a:spcBef>
              <a:defRPr sz="3564"/>
            </a:pPr>
            <a:r>
              <a:t>The fact that ice floats allows life to survive the winter in lakes.</a:t>
            </a:r>
          </a:p>
          <a:p>
            <a:pPr marL="465201" indent="-465201" defTabSz="578358">
              <a:spcBef>
                <a:spcPts val="2300"/>
              </a:spcBef>
              <a:defRPr sz="3564"/>
            </a:pPr>
            <a:r>
              <a:t>Salt rejection from ice produces the ocean currents</a:t>
            </a:r>
          </a:p>
          <a:p>
            <a:pPr marL="465201" indent="-465201" defTabSz="578358">
              <a:spcBef>
                <a:spcPts val="2300"/>
              </a:spcBef>
              <a:defRPr sz="3564"/>
            </a:pPr>
            <a:r>
              <a:t>Water evaporates up to form clouds</a:t>
            </a:r>
          </a:p>
        </p:txBody>
      </p:sp>
      <p:sp>
        <p:nvSpPr>
          <p:cNvPr id="3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03" name="water.png" descr="wat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72814" y="336550"/>
            <a:ext cx="3048002" cy="212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Levels in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Levels in Language</a:t>
            </a:r>
          </a:p>
        </p:txBody>
      </p:sp>
      <p:sp>
        <p:nvSpPr>
          <p:cNvPr id="306" name="Gestures combine to make syllab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2425" indent="-352425" defTabSz="438150">
              <a:spcBef>
                <a:spcPts val="1800"/>
              </a:spcBef>
              <a:defRPr sz="2700"/>
            </a:pPr>
            <a:r>
              <a:t>Gestures combine to make syllables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Syllables combine to make morphemes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Features combine to make meanings/concepts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Meanings link to morphemes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Morphemes combine to make words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Words combine to make clauses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Clauses combine to make utterances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Utterances combine to make conversations or narratives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Narratives combine to make cultures</a:t>
            </a:r>
          </a:p>
        </p:txBody>
      </p:sp>
      <p:sp>
        <p:nvSpPr>
          <p:cNvPr id="307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Levels of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Levels of Language</a:t>
            </a:r>
          </a:p>
        </p:txBody>
      </p:sp>
      <p:sp>
        <p:nvSpPr>
          <p:cNvPr id="310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312" name="Table 1"/>
          <p:cNvGraphicFramePr/>
          <p:nvPr/>
        </p:nvGraphicFramePr>
        <p:xfrm>
          <a:off x="470386" y="2282552"/>
          <a:ext cx="12016741" cy="703438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004185"/>
                <a:gridCol w="3004185"/>
                <a:gridCol w="3004185"/>
                <a:gridCol w="3004185"/>
              </a:tblGrid>
              <a:tr h="748231"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doni SvtyTwo ITC TT-Bold"/>
                          <a:ea typeface="Bodoni SvtyTwo ITC TT-Bold"/>
                          <a:cs typeface="Bodoni SvtyTwo ITC TT-Bold"/>
                          <a:sym typeface="Bodoni SvtyTwo ITC TT-Bold"/>
                        </a:rPr>
                        <a:t>Subsystem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79DE"/>
                    </a:solidFill>
                  </a:tcPr>
                </a:tc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doni SvtyTwo ITC TT-Bold"/>
                          <a:ea typeface="Bodoni SvtyTwo ITC TT-Bold"/>
                          <a:cs typeface="Bodoni SvtyTwo ITC TT-Bold"/>
                          <a:sym typeface="Bodoni SvtyTwo ITC TT-Bold"/>
                        </a:rPr>
                        <a:t>Area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79DE"/>
                    </a:solidFill>
                  </a:tcPr>
                </a:tc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doni SvtyTwo ITC TT-Bold"/>
                          <a:ea typeface="Bodoni SvtyTwo ITC TT-Bold"/>
                          <a:cs typeface="Bodoni SvtyTwo ITC TT-Bold"/>
                          <a:sym typeface="Bodoni SvtyTwo ITC TT-Bold"/>
                        </a:rPr>
                        <a:t>Processes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79DE"/>
                    </a:solidFill>
                  </a:tcPr>
                </a:tc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doni SvtyTwo ITC TT-Bold"/>
                          <a:ea typeface="Bodoni SvtyTwo ITC TT-Bold"/>
                          <a:cs typeface="Bodoni SvtyTwo ITC TT-Bold"/>
                          <a:sym typeface="Bodoni SvtyTwo ITC TT-Bold"/>
                        </a:rPr>
                        <a:t>Theory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79DE"/>
                    </a:solidFill>
                  </a:tcPr>
                </a:tc>
              </a:tr>
              <a:tr h="865424"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sym typeface="Bodoni SvtyTwo ITC TT-Book"/>
                        </a:rPr>
                        <a:t>Audition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5DBF3"/>
                    </a:solidFill>
                  </a:tcPr>
                </a:tc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sym typeface="Bodoni SvtyTwo ITC TT-Book"/>
                        </a:rPr>
                        <a:t>STG, IPG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5DBF3"/>
                    </a:solidFill>
                  </a:tcPr>
                </a:tc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sym typeface="Bodoni SvtyTwo ITC TT-Book"/>
                        </a:rPr>
                        <a:t>Extracting phonemes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5DBF3"/>
                    </a:solidFill>
                  </a:tcPr>
                </a:tc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sym typeface="Bodoni SvtyTwo ITC TT-Book"/>
                        </a:rPr>
                        <a:t>Statistical learning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5DBF3"/>
                    </a:solidFill>
                  </a:tcPr>
                </a:tc>
              </a:tr>
              <a:tr h="903737"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sym typeface="Bodoni SvtyTwo ITC TT-Book"/>
                        </a:rPr>
                        <a:t>Articulation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CEFF9"/>
                    </a:solidFill>
                  </a:tcPr>
                </a:tc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sym typeface="Bodoni SvtyTwo ITC TT-Book"/>
                        </a:rPr>
                        <a:t>BA44, motor cortex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CEFF9"/>
                    </a:solidFill>
                  </a:tcPr>
                </a:tc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sym typeface="Bodoni SvtyTwo ITC TT-Book"/>
                        </a:rPr>
                        <a:t>Targets, timing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CEFF9"/>
                    </a:solidFill>
                  </a:tcPr>
                </a:tc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sym typeface="Bodoni SvtyTwo ITC TT-Book"/>
                        </a:rPr>
                        <a:t>Resonance, gating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CEFF9"/>
                    </a:solidFill>
                  </a:tcPr>
                </a:tc>
              </a:tr>
              <a:tr h="1072554"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sym typeface="Bodoni SvtyTwo ITC TT-Book"/>
                        </a:rPr>
                        <a:t>Lexicon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5DBF3"/>
                    </a:solidFill>
                  </a:tcPr>
                </a:tc>
                <a:tc>
                  <a:txBody>
                    <a:bodyPr/>
                    <a:lstStyle/>
                    <a:p>
                      <a:pPr marR="68580" indent="68580" defTabSz="457200">
                        <a:spcBef>
                          <a:spcPts val="600"/>
                        </a:spcBef>
                        <a:defRPr sz="2000">
                          <a:sym typeface="Bodoni SvtyTwo ITC TT-Book"/>
                        </a:defRPr>
                      </a:pPr>
                      <a:r>
                        <a:t>STG</a:t>
                      </a:r>
                    </a:p>
                    <a:p>
                      <a:pPr marR="68580" defTabSz="457200">
                        <a:spcBef>
                          <a:spcPts val="600"/>
                        </a:spcBef>
                        <a:defRPr sz="2000">
                          <a:sym typeface="Bodoni SvtyTwo ITC TT-Book"/>
                        </a:defRPr>
                      </a:pPr>
                      <a:r>
                        <a:t>RH coding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5DBF3"/>
                    </a:solidFill>
                  </a:tcPr>
                </a:tc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sym typeface="Bodoni SvtyTwo ITC TT-Book"/>
                        </a:rPr>
                        <a:t>Phonology to meaning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5DBF3"/>
                    </a:solidFill>
                  </a:tcPr>
                </a:tc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sym typeface="Bodoni SvtyTwo ITC TT-Book"/>
                        </a:rPr>
                        <a:t>DevLex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5DBF3"/>
                    </a:solidFill>
                  </a:tcPr>
                </a:tc>
              </a:tr>
              <a:tr h="1045227"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sym typeface="Bodoni SvtyTwo ITC TT-Book"/>
                        </a:rPr>
                        <a:t>Syntax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CEFF9"/>
                    </a:solidFill>
                  </a:tcPr>
                </a:tc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sym typeface="Bodoni SvtyTwo ITC TT-Book"/>
                        </a:rPr>
                        <a:t>BA45,47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CEFF9"/>
                    </a:solidFill>
                  </a:tcPr>
                </a:tc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sym typeface="Bodoni SvtyTwo ITC TT-Book"/>
                        </a:rPr>
                        <a:t>Slots, sequences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CEFF9"/>
                    </a:solidFill>
                  </a:tcPr>
                </a:tc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sym typeface="Bodoni SvtyTwo ITC TT-Book"/>
                        </a:rPr>
                        <a:t>Item-based patterns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CEFF9"/>
                    </a:solidFill>
                  </a:tcPr>
                </a:tc>
              </a:tr>
              <a:tr h="1124107"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sym typeface="Bodoni SvtyTwo ITC TT-Book"/>
                        </a:rPr>
                        <a:t>Mental Models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5DBF3"/>
                    </a:solidFill>
                  </a:tcPr>
                </a:tc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sym typeface="Bodoni SvtyTwo ITC TT-Book"/>
                        </a:rPr>
                        <a:t>BA47, DLPFC, MTG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5DBF3"/>
                    </a:solidFill>
                  </a:tcPr>
                </a:tc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sym typeface="Bodoni SvtyTwo ITC TT-Book"/>
                        </a:rPr>
                        <a:t>Deixis, Perspective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5DBF3"/>
                    </a:solidFill>
                  </a:tcPr>
                </a:tc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sym typeface="Bodoni SvtyTwo ITC TT-Book"/>
                        </a:rPr>
                        <a:t>Perspective, Roles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5DBF3"/>
                    </a:solidFill>
                  </a:tcPr>
                </a:tc>
              </a:tr>
              <a:tr h="1275106"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sym typeface="Bodoni SvtyTwo ITC TT-Book"/>
                        </a:rPr>
                        <a:t>Participation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CEFF9"/>
                    </a:solidFill>
                  </a:tcPr>
                </a:tc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sym typeface="Bodoni SvtyTwo ITC TT-Book"/>
                        </a:rPr>
                        <a:t>Social system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CEFF9"/>
                    </a:solidFill>
                  </a:tcPr>
                </a:tc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sym typeface="Bodoni SvtyTwo ITC TT-Book"/>
                        </a:rPr>
                        <a:t>Topics, turn-taking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CEFF9"/>
                    </a:solidFill>
                  </a:tcPr>
                </a:tc>
                <a:tc>
                  <a:txBody>
                    <a:bodyPr/>
                    <a:lstStyle/>
                    <a:p>
                      <a:pPr marR="68580" defTabSz="457200"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sym typeface="Bodoni SvtyTwo ITC TT-Book"/>
                        </a:rPr>
                        <a:t>Conversation Analysis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CEFF9"/>
                    </a:solidFill>
                  </a:tcPr>
                </a:tc>
              </a:tr>
            </a:tbl>
          </a:graphicData>
        </a:graphic>
      </p:graphicFrame>
      <p:sp>
        <p:nvSpPr>
          <p:cNvPr id="313" name="Double-click to edit"/>
          <p:cNvSpPr txBox="1"/>
          <p:nvPr/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 fontScale="100000" lnSpcReduction="0"/>
          </a:bodyPr>
          <a:lstStyle/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314" name="Slide Number"/>
          <p:cNvSpPr txBox="1"/>
          <p:nvPr/>
        </p:nvSpPr>
        <p:spPr>
          <a:xfrm>
            <a:off x="6324600" y="9258300"/>
            <a:ext cx="3429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830861">
              <a:defRPr sz="180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Aud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Audition</a:t>
            </a:r>
          </a:p>
        </p:txBody>
      </p:sp>
      <p:sp>
        <p:nvSpPr>
          <p:cNvPr id="317" name="Basic apparatus is cross-spec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9415" indent="-399415" defTabSz="496569">
              <a:spcBef>
                <a:spcPts val="2000"/>
              </a:spcBef>
              <a:defRPr sz="3000"/>
            </a:pPr>
            <a:r>
              <a:t>Basic apparatus is cross-species</a:t>
            </a:r>
          </a:p>
          <a:p>
            <a:pPr marL="399415" indent="-399415" defTabSz="496569">
              <a:spcBef>
                <a:spcPts val="2000"/>
              </a:spcBef>
              <a:defRPr sz="3000"/>
            </a:pPr>
            <a:r>
              <a:t>Tonotopic organization</a:t>
            </a:r>
          </a:p>
          <a:p>
            <a:pPr marL="399415" indent="-399415" defTabSz="496569">
              <a:spcBef>
                <a:spcPts val="2000"/>
              </a:spcBef>
              <a:defRPr sz="3000"/>
            </a:pPr>
            <a:r>
              <a:t>Vocalization/audition loop — Piaget DIVA</a:t>
            </a:r>
          </a:p>
          <a:p>
            <a:pPr marL="399415" indent="-399415" defTabSz="496569">
              <a:spcBef>
                <a:spcPts val="2000"/>
              </a:spcBef>
              <a:defRPr sz="3000"/>
            </a:pPr>
            <a:r>
              <a:t>Statistical (cortical) learning for phonotactics </a:t>
            </a:r>
          </a:p>
          <a:p>
            <a:pPr marL="399415" indent="-399415" defTabSz="496569">
              <a:spcBef>
                <a:spcPts val="2000"/>
              </a:spcBef>
              <a:defRPr sz="3000"/>
            </a:pPr>
            <a:r>
              <a:t>Early perceptual magnet, but then tuning by lexicon</a:t>
            </a:r>
          </a:p>
          <a:p>
            <a:pPr marL="399415" indent="-399415" defTabSz="496569">
              <a:spcBef>
                <a:spcPts val="2000"/>
              </a:spcBef>
              <a:defRPr sz="3000"/>
            </a:pPr>
            <a:r>
              <a:t>Speaker/dialect adaptation</a:t>
            </a:r>
          </a:p>
          <a:p>
            <a:pPr marL="399415" indent="-399415" defTabSz="496569">
              <a:spcBef>
                <a:spcPts val="2000"/>
              </a:spcBef>
              <a:defRPr sz="3000"/>
            </a:pPr>
            <a:r>
              <a:t>Dual route: dorsal to motor, ventral to lexicon </a:t>
            </a:r>
          </a:p>
          <a:p>
            <a:pPr marL="399415" indent="-399415" defTabSz="496569">
              <a:spcBef>
                <a:spcPts val="2000"/>
              </a:spcBef>
              <a:defRPr sz="3000"/>
            </a:pPr>
            <a:r>
              <a:t>Auditory cortex connections are complex</a:t>
            </a:r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Articul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Articulation</a:t>
            </a:r>
          </a:p>
        </p:txBody>
      </p:sp>
      <p:sp>
        <p:nvSpPr>
          <p:cNvPr id="321" name="Recent phylogenetically — Macneila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5201" indent="-465201" defTabSz="578358">
              <a:spcBef>
                <a:spcPts val="2300"/>
              </a:spcBef>
              <a:defRPr sz="3500"/>
            </a:pPr>
            <a:r>
              <a:t>Recent phylogenetically — Macneilage </a:t>
            </a:r>
          </a:p>
          <a:p>
            <a:pPr marL="465201" indent="-465201" defTabSz="578358">
              <a:spcBef>
                <a:spcPts val="2300"/>
              </a:spcBef>
              <a:defRPr sz="3500"/>
            </a:pPr>
            <a:r>
              <a:t>Last synapse before spinal cord, but there are</a:t>
            </a:r>
          </a:p>
          <a:p>
            <a:pPr marL="465201" indent="-465201" defTabSz="578358">
              <a:spcBef>
                <a:spcPts val="2300"/>
              </a:spcBef>
              <a:defRPr sz="3500"/>
            </a:pPr>
            <a:r>
              <a:t>Two sets of motor cortex neurons, one is flexible</a:t>
            </a:r>
          </a:p>
          <a:p>
            <a:pPr marL="465201" indent="-465201" defTabSz="578358">
              <a:spcBef>
                <a:spcPts val="2300"/>
              </a:spcBef>
              <a:defRPr sz="3500"/>
            </a:pPr>
            <a:r>
              <a:t>Flexible control by striatal system</a:t>
            </a:r>
          </a:p>
          <a:p>
            <a:pPr marL="465201" indent="-465201" defTabSz="578358">
              <a:spcBef>
                <a:spcPts val="2300"/>
              </a:spcBef>
              <a:defRPr sz="3500"/>
            </a:pPr>
            <a:r>
              <a:t>Gestures linked into syllables</a:t>
            </a:r>
          </a:p>
          <a:p>
            <a:pPr marL="465201" indent="-465201" defTabSz="578358">
              <a:spcBef>
                <a:spcPts val="2300"/>
              </a:spcBef>
              <a:defRPr sz="3500"/>
            </a:pPr>
            <a:r>
              <a:t>Disfluency based on competition - Nozari vs Roelofs</a:t>
            </a:r>
          </a:p>
          <a:p>
            <a:pPr marL="465201" indent="-465201" defTabSz="578358">
              <a:spcBef>
                <a:spcPts val="2300"/>
              </a:spcBef>
              <a:defRPr sz="3500"/>
            </a:pPr>
            <a:r>
              <a:t>Flege-Bohn Revised Speech Learning Model</a:t>
            </a:r>
          </a:p>
        </p:txBody>
      </p:sp>
      <p:sp>
        <p:nvSpPr>
          <p:cNvPr id="322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Lexic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Lexicon</a:t>
            </a:r>
          </a:p>
        </p:txBody>
      </p:sp>
      <p:sp>
        <p:nvSpPr>
          <p:cNvPr id="325" name="Primates have concepts and gestures, but phonology opened up the syst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9415" indent="-399415" defTabSz="496569">
              <a:spcBef>
                <a:spcPts val="2000"/>
              </a:spcBef>
              <a:defRPr sz="3000"/>
            </a:pPr>
            <a:r>
              <a:t>Primates have concepts and gestures, but phonology opened up the system</a:t>
            </a:r>
          </a:p>
          <a:p>
            <a:pPr marL="399415" indent="-399415" defTabSz="496569">
              <a:spcBef>
                <a:spcPts val="2000"/>
              </a:spcBef>
              <a:defRPr sz="3000"/>
            </a:pPr>
            <a:r>
              <a:t>Embodied learning with social support — Tomasello, Smith</a:t>
            </a:r>
          </a:p>
          <a:p>
            <a:pPr marL="399415" indent="-399415" defTabSz="496569">
              <a:spcBef>
                <a:spcPts val="2000"/>
              </a:spcBef>
              <a:defRPr sz="3000"/>
            </a:pPr>
            <a:r>
              <a:t>Hub-and-spoke embodied organization based on learning in the hippocampal-based declarative system — DevLex</a:t>
            </a:r>
          </a:p>
          <a:p>
            <a:pPr marL="399415" indent="-399415" defTabSz="496569">
              <a:spcBef>
                <a:spcPts val="2000"/>
              </a:spcBef>
              <a:defRPr sz="3000"/>
            </a:pPr>
            <a:r>
              <a:t>Operator/nucleus or predicate/argument organization based on item-based pattern (IBP) learning — MacWhinney 1975/2016</a:t>
            </a:r>
          </a:p>
          <a:p>
            <a:pPr marL="399415" indent="-399415" defTabSz="496569">
              <a:spcBef>
                <a:spcPts val="2000"/>
              </a:spcBef>
              <a:defRPr sz="3000"/>
            </a:pPr>
            <a:r>
              <a:t>FBP feature-based pattern learning — Construction Grammar</a:t>
            </a:r>
          </a:p>
          <a:p>
            <a:pPr marL="399415" indent="-399415" defTabSz="496569">
              <a:spcBef>
                <a:spcPts val="2000"/>
              </a:spcBef>
              <a:defRPr sz="3000"/>
            </a:pPr>
            <a:r>
              <a:t>L2 learners excel in lexical acquisition</a:t>
            </a:r>
          </a:p>
        </p:txBody>
      </p:sp>
      <p:sp>
        <p:nvSpPr>
          <p:cNvPr id="326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Morpholog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Morphology</a:t>
            </a:r>
          </a:p>
        </p:txBody>
      </p:sp>
      <p:sp>
        <p:nvSpPr>
          <p:cNvPr id="329" name="Constraints from articulation feed back to lexicon - O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Constraints from articulation feed back to lexicon - OT</a:t>
            </a:r>
          </a:p>
          <a:p>
            <a:pPr/>
            <a:r>
              <a:t>Vowel harmony, assimilations, stress patterns</a:t>
            </a:r>
          </a:p>
          <a:p>
            <a:pPr/>
            <a:r>
              <a:t>Lexical groups: DevLex and SOFMs</a:t>
            </a:r>
          </a:p>
        </p:txBody>
      </p:sp>
      <p:sp>
        <p:nvSpPr>
          <p:cNvPr id="330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Emergenti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Emergentism</a:t>
            </a:r>
          </a:p>
        </p:txBody>
      </p:sp>
      <p:pic>
        <p:nvPicPr>
          <p:cNvPr id="203" name="51TxOdOD7UL._AA160_.jpg" descr="51TxOdOD7UL._AA160_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83117" y="2569574"/>
            <a:ext cx="4006255" cy="4006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41XDO05QO2L._AA160_.jpg" descr="41XDO05QO2L._AA160_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1844" y="2674804"/>
            <a:ext cx="3210899" cy="3210899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1999"/>
          <p:cNvSpPr txBox="1"/>
          <p:nvPr/>
        </p:nvSpPr>
        <p:spPr>
          <a:xfrm>
            <a:off x="2105342" y="6212274"/>
            <a:ext cx="7239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1999</a:t>
            </a:r>
          </a:p>
        </p:txBody>
      </p:sp>
      <p:sp>
        <p:nvSpPr>
          <p:cNvPr id="206" name="2014"/>
          <p:cNvSpPr txBox="1"/>
          <p:nvPr/>
        </p:nvSpPr>
        <p:spPr>
          <a:xfrm>
            <a:off x="6015978" y="7910124"/>
            <a:ext cx="7239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2014</a:t>
            </a:r>
          </a:p>
        </p:txBody>
      </p:sp>
      <p:sp>
        <p:nvSpPr>
          <p:cNvPr id="207" name="2015"/>
          <p:cNvSpPr txBox="1"/>
          <p:nvPr/>
        </p:nvSpPr>
        <p:spPr>
          <a:xfrm>
            <a:off x="10186387" y="6967353"/>
            <a:ext cx="7239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2015</a:t>
            </a:r>
          </a:p>
        </p:txBody>
      </p:sp>
      <p:pic>
        <p:nvPicPr>
          <p:cNvPr id="208" name="510jShcXNPL._AA160_.jpg" descr="510jShcXNPL._AA160_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9928" y="3940175"/>
            <a:ext cx="3556003" cy="355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6381748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ynta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228600"/>
            <a:r>
              <a:t>Syntax</a:t>
            </a:r>
          </a:p>
        </p:txBody>
      </p:sp>
      <p:sp>
        <p:nvSpPr>
          <p:cNvPr id="333" name="Now or never: Christiansen Chat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Now or never: Christiansen Chater</a:t>
            </a:r>
          </a:p>
          <a:p>
            <a:pPr/>
            <a:r>
              <a:t>Linearity limits possible cue types</a:t>
            </a:r>
          </a:p>
          <a:p>
            <a:pPr/>
            <a:r>
              <a:t>O’Grady: Syntactic Carpentry</a:t>
            </a:r>
          </a:p>
          <a:p>
            <a:pPr/>
            <a:r>
              <a:t>MacWhinney: IBP, cue strength, perspective shifting</a:t>
            </a:r>
          </a:p>
          <a:p>
            <a:pPr/>
            <a:r>
              <a:t>Chomsky: MERGE</a:t>
            </a:r>
          </a:p>
        </p:txBody>
      </p:sp>
      <p:sp>
        <p:nvSpPr>
          <p:cNvPr id="334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Fast and slow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Fast and slow processing</a:t>
            </a:r>
          </a:p>
        </p:txBody>
      </p:sp>
      <p:sp>
        <p:nvSpPr>
          <p:cNvPr id="337" name="Statistical learning only clearly supports phonotactics in early childhoo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Statistical learning only clearly supports phonotactics in early childhood</a:t>
            </a:r>
          </a:p>
          <a:p>
            <a:pPr/>
            <a:r>
              <a:t>LLMs learn through self-supervised processing of huge amounts of text</a:t>
            </a:r>
          </a:p>
          <a:p>
            <a:pPr/>
            <a:r>
              <a:t>Humans may do some of this, but they also use item-based embodied small-trial learning based on </a:t>
            </a:r>
            <a:r>
              <a:rPr b="1"/>
              <a:t>meaning</a:t>
            </a:r>
            <a:endParaRPr b="1"/>
          </a:p>
          <a:p>
            <a:pPr/>
            <a:r>
              <a:t>LLM-type system runs as an automaton.   Meaning system runs as a backup.</a:t>
            </a:r>
          </a:p>
        </p:txBody>
      </p:sp>
      <p:sp>
        <p:nvSpPr>
          <p:cNvPr id="338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Mental Models"/>
          <p:cNvSpPr txBox="1"/>
          <p:nvPr>
            <p:ph type="title"/>
          </p:nvPr>
        </p:nvSpPr>
        <p:spPr>
          <a:xfrm>
            <a:off x="508000" y="793750"/>
            <a:ext cx="11988800" cy="1219200"/>
          </a:xfrm>
          <a:prstGeom prst="rect">
            <a:avLst/>
          </a:prstGeom>
        </p:spPr>
        <p:txBody>
          <a:bodyPr/>
          <a:lstStyle/>
          <a:p>
            <a:pPr/>
            <a:r>
              <a:t>Mental Models</a:t>
            </a:r>
          </a:p>
        </p:txBody>
      </p:sp>
      <p:sp>
        <p:nvSpPr>
          <p:cNvPr id="341" name="Perspective Fram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65201" indent="-465201" defTabSz="578358">
              <a:spcBef>
                <a:spcPts val="2300"/>
              </a:spcBef>
              <a:defRPr sz="3500"/>
            </a:pPr>
            <a:r>
              <a:t>Perspective Framing</a:t>
            </a:r>
          </a:p>
          <a:p>
            <a:pPr lvl="1" marL="930402" indent="-465201" defTabSz="578358">
              <a:spcBef>
                <a:spcPts val="2300"/>
              </a:spcBef>
              <a:defRPr sz="3500"/>
            </a:pPr>
            <a:r>
              <a:t>structure building: Gernsbacher</a:t>
            </a:r>
          </a:p>
          <a:p>
            <a:pPr lvl="1" marL="930402" indent="-465201" defTabSz="578358">
              <a:spcBef>
                <a:spcPts val="2300"/>
              </a:spcBef>
              <a:defRPr sz="3500"/>
            </a:pPr>
            <a:r>
              <a:t>starting points: MacWhinney, Bornkessel-Schlesewsky</a:t>
            </a:r>
          </a:p>
          <a:p>
            <a:pPr marL="465201" indent="-465201" defTabSz="578358">
              <a:spcBef>
                <a:spcPts val="2300"/>
              </a:spcBef>
              <a:defRPr sz="3500"/>
            </a:pPr>
            <a:r>
              <a:t>Space/Time framing for mental model</a:t>
            </a:r>
          </a:p>
          <a:p>
            <a:pPr marL="465201" indent="-465201" defTabSz="578358">
              <a:spcBef>
                <a:spcPts val="2300"/>
              </a:spcBef>
              <a:defRPr sz="3500"/>
            </a:pPr>
            <a:r>
              <a:t>Deixis, anaphora framing</a:t>
            </a:r>
          </a:p>
          <a:p>
            <a:pPr marL="465201" indent="-465201" defTabSz="578358">
              <a:spcBef>
                <a:spcPts val="2300"/>
              </a:spcBef>
              <a:defRPr sz="3500"/>
            </a:pPr>
            <a:r>
              <a:t>Much of this level could be universal?</a:t>
            </a:r>
          </a:p>
          <a:p>
            <a:pPr marL="465201" indent="-465201" defTabSz="578358">
              <a:spcBef>
                <a:spcPts val="2300"/>
              </a:spcBef>
              <a:defRPr sz="3500"/>
            </a:pPr>
            <a:r>
              <a:t>Thetic intrusions / conversational constructions</a:t>
            </a:r>
          </a:p>
        </p:txBody>
      </p:sp>
      <p:sp>
        <p:nvSpPr>
          <p:cNvPr id="342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Atten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Attention</a:t>
            </a:r>
          </a:p>
        </p:txBody>
      </p:sp>
      <p:sp>
        <p:nvSpPr>
          <p:cNvPr id="345" name="As much as possible, all these processes operate without attention, bu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5201" indent="-465201" defTabSz="578358">
              <a:spcBef>
                <a:spcPts val="2300"/>
              </a:spcBef>
              <a:defRPr sz="3500"/>
            </a:pPr>
            <a:r>
              <a:t>As much as possible, all these processes operate without attention, but</a:t>
            </a:r>
          </a:p>
          <a:p>
            <a:pPr marL="465201" indent="-465201" defTabSz="578358">
              <a:spcBef>
                <a:spcPts val="2300"/>
              </a:spcBef>
              <a:defRPr sz="3500"/>
            </a:pPr>
            <a:r>
              <a:t>When there is conflict, attention comes into play</a:t>
            </a:r>
          </a:p>
          <a:p>
            <a:pPr marL="465201" indent="-465201" defTabSz="578358">
              <a:spcBef>
                <a:spcPts val="2300"/>
              </a:spcBef>
              <a:defRPr sz="3500"/>
            </a:pPr>
            <a:r>
              <a:t>And we can use attention to focus on each different level</a:t>
            </a:r>
          </a:p>
          <a:p>
            <a:pPr marL="465201" indent="-465201" defTabSz="578358">
              <a:spcBef>
                <a:spcPts val="2300"/>
              </a:spcBef>
              <a:defRPr sz="3500"/>
            </a:pPr>
            <a:r>
              <a:t>This means that we are using attention in different forms</a:t>
            </a:r>
          </a:p>
          <a:p>
            <a:pPr marL="465201" indent="-465201" defTabSz="578358">
              <a:spcBef>
                <a:spcPts val="2300"/>
              </a:spcBef>
              <a:defRPr sz="3500"/>
            </a:pPr>
            <a:r>
              <a:t>L2 learning could be implicit, but it can’t be without attention</a:t>
            </a:r>
          </a:p>
        </p:txBody>
      </p:sp>
      <p:sp>
        <p:nvSpPr>
          <p:cNvPr id="346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3. Timeframes/Process Fra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3. Timeframes/Process Frames</a:t>
            </a:r>
          </a:p>
        </p:txBody>
      </p:sp>
      <p:pic>
        <p:nvPicPr>
          <p:cNvPr id="34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0336" y="2617892"/>
            <a:ext cx="6285657" cy="6041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46328" y="8885483"/>
            <a:ext cx="6285656" cy="6041816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he Antikythera – Greece 150B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Antikythera – Greece 150BC</a:t>
            </a:r>
          </a:p>
        </p:txBody>
      </p:sp>
      <p:pic>
        <p:nvPicPr>
          <p:cNvPr id="354" name="153px-Antikythera_mechanism.png" descr="153px-Antikythera_mechanis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6515" y="3630505"/>
            <a:ext cx="2763522" cy="3467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150px-NAMA_Machine_d'Anticythère_6.jpg" descr="150px-NAMA_Machine_d'Anticythère_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85528" y="2525888"/>
            <a:ext cx="2709336" cy="6683024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imeframes in Bees"/>
          <p:cNvSpPr txBox="1"/>
          <p:nvPr>
            <p:ph type="title"/>
          </p:nvPr>
        </p:nvSpPr>
        <p:spPr>
          <a:xfrm>
            <a:off x="508000" y="2806700"/>
            <a:ext cx="3681730" cy="2032000"/>
          </a:xfrm>
          <a:prstGeom prst="rect">
            <a:avLst/>
          </a:prstGeom>
        </p:spPr>
        <p:txBody>
          <a:bodyPr/>
          <a:lstStyle>
            <a:lvl1pPr>
              <a:defRPr sz="5900"/>
            </a:lvl1pPr>
          </a:lstStyle>
          <a:p>
            <a:pPr/>
            <a:r>
              <a:t>Timeframes in Bees</a:t>
            </a:r>
          </a:p>
        </p:txBody>
      </p:sp>
      <p:pic>
        <p:nvPicPr>
          <p:cNvPr id="359" name="bees.jpg" descr="be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43785" y="1159367"/>
            <a:ext cx="6867105" cy="7187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bees.jpg" descr="bee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870" y="5906346"/>
            <a:ext cx="5283203" cy="2968980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ascade Control - Koechli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Cascade Control - Koechlin</a:t>
            </a:r>
          </a:p>
        </p:txBody>
      </p:sp>
      <p:pic>
        <p:nvPicPr>
          <p:cNvPr id="364" name="brain.png" descr="br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1892" y="2324100"/>
            <a:ext cx="6990083" cy="6163980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Momennejad and Haynes: aFPC encodes…"/>
          <p:cNvSpPr txBox="1"/>
          <p:nvPr/>
        </p:nvSpPr>
        <p:spPr>
          <a:xfrm>
            <a:off x="327710" y="8837329"/>
            <a:ext cx="1207844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Momennejad and Haynes: aFPC encodes </a:t>
            </a:r>
          </a:p>
          <a:p>
            <a:pPr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prospective memory: what, whether, and when</a:t>
            </a:r>
          </a:p>
        </p:txBody>
      </p:sp>
      <p:sp>
        <p:nvSpPr>
          <p:cNvPr id="3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rocess Grou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30478" indent="39687" defTabSz="1300480"/>
          </a:lstStyle>
          <a:p>
            <a:pPr/>
            <a:r>
              <a:t>Process Groups</a:t>
            </a:r>
          </a:p>
        </p:txBody>
      </p:sp>
      <p:sp>
        <p:nvSpPr>
          <p:cNvPr id="369" name="Evolution and Body…"/>
          <p:cNvSpPr txBox="1"/>
          <p:nvPr>
            <p:ph type="body" idx="1"/>
          </p:nvPr>
        </p:nvSpPr>
        <p:spPr>
          <a:xfrm>
            <a:off x="688621" y="2324100"/>
            <a:ext cx="11988803" cy="6096000"/>
          </a:xfrm>
          <a:prstGeom prst="rect">
            <a:avLst/>
          </a:prstGeom>
        </p:spPr>
        <p:txBody>
          <a:bodyPr/>
          <a:lstStyle/>
          <a:p>
            <a:pPr marL="1152877" marR="30478" indent="-622300" defTabSz="1300480">
              <a:lnSpc>
                <a:spcPct val="90000"/>
              </a:lnSpc>
              <a:buClr>
                <a:srgbClr val="0079DE"/>
              </a:buClr>
              <a:buSzPct val="100000"/>
              <a:buFontTx/>
              <a:buAutoNum type="arabicPeriod" startAt="1"/>
              <a:defRPr sz="3800"/>
            </a:pPr>
            <a:r>
              <a:t>Evolution and Body</a:t>
            </a:r>
          </a:p>
          <a:p>
            <a:pPr marL="1152877" marR="30478" indent="-622300" defTabSz="1300480">
              <a:lnSpc>
                <a:spcPct val="90000"/>
              </a:lnSpc>
              <a:buClr>
                <a:srgbClr val="0079DE"/>
              </a:buClr>
              <a:buSzPct val="100000"/>
              <a:buFontTx/>
              <a:buAutoNum type="arabicPeriod" startAt="1"/>
              <a:defRPr sz="3800"/>
            </a:pPr>
            <a:r>
              <a:t>Evolution and Brain</a:t>
            </a:r>
          </a:p>
          <a:p>
            <a:pPr marL="1152877" marR="30478" indent="-622300" defTabSz="1300480">
              <a:lnSpc>
                <a:spcPct val="90000"/>
              </a:lnSpc>
              <a:buClr>
                <a:srgbClr val="0079DE"/>
              </a:buClr>
              <a:buSzPct val="100000"/>
              <a:buFontTx/>
              <a:buAutoNum type="arabicPeriod" startAt="1"/>
              <a:defRPr sz="3800"/>
            </a:pPr>
            <a:r>
              <a:t>Development</a:t>
            </a:r>
          </a:p>
          <a:p>
            <a:pPr marL="1152877" marR="30478" indent="-622300" defTabSz="1300480">
              <a:lnSpc>
                <a:spcPct val="90000"/>
              </a:lnSpc>
              <a:buClr>
                <a:srgbClr val="0079DE"/>
              </a:buClr>
              <a:buSzPct val="100000"/>
              <a:buFontTx/>
              <a:buAutoNum type="arabicPeriod" startAt="1"/>
              <a:defRPr sz="3800"/>
            </a:pPr>
            <a:r>
              <a:t>Processing</a:t>
            </a:r>
          </a:p>
          <a:p>
            <a:pPr marL="1152877" marR="30478" indent="-622300" defTabSz="1300480">
              <a:lnSpc>
                <a:spcPct val="90000"/>
              </a:lnSpc>
              <a:buClr>
                <a:srgbClr val="0079DE"/>
              </a:buClr>
              <a:buSzPct val="100000"/>
              <a:buFontTx/>
              <a:buAutoNum type="arabicPeriod" startAt="1"/>
              <a:defRPr sz="3800"/>
            </a:pPr>
            <a:r>
              <a:t>Consolidation</a:t>
            </a:r>
          </a:p>
          <a:p>
            <a:pPr marL="1152877" marR="30478" indent="-622300" defTabSz="1300480">
              <a:lnSpc>
                <a:spcPct val="90000"/>
              </a:lnSpc>
              <a:buClr>
                <a:srgbClr val="0079DE"/>
              </a:buClr>
              <a:buSzPct val="100000"/>
              <a:buFontTx/>
              <a:buAutoNum type="arabicPeriod" startAt="1"/>
              <a:defRPr sz="3800"/>
            </a:pPr>
            <a:r>
              <a:t>Social - Language Change</a:t>
            </a:r>
          </a:p>
        </p:txBody>
      </p:sp>
      <p:sp>
        <p:nvSpPr>
          <p:cNvPr id="370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1. Evolution and the Bod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Evolution and the Body</a:t>
            </a:r>
          </a:p>
        </p:txBody>
      </p:sp>
      <p:sp>
        <p:nvSpPr>
          <p:cNvPr id="373" name="A Unique Niche: bipedalism, manual dexterity, social cohesiveness, neoteny…"/>
          <p:cNvSpPr txBox="1"/>
          <p:nvPr>
            <p:ph type="body" idx="1"/>
          </p:nvPr>
        </p:nvSpPr>
        <p:spPr>
          <a:xfrm>
            <a:off x="508000" y="2654300"/>
            <a:ext cx="11988800" cy="6096000"/>
          </a:xfrm>
          <a:prstGeom prst="rect">
            <a:avLst/>
          </a:prstGeom>
        </p:spPr>
        <p:txBody>
          <a:bodyPr/>
          <a:lstStyle/>
          <a:p>
            <a:pPr/>
            <a:r>
              <a:t>A Unique Niche: bipedalism, manual dexterity, social cohesiveness, neoteny</a:t>
            </a:r>
          </a:p>
          <a:p>
            <a:pPr/>
            <a:r>
              <a:t>Birth canal, spinal cord, vocal tract, teeth, muscles, cranium, circulatory system, retain opposing thumb, expansion of intercostals</a:t>
            </a:r>
          </a:p>
        </p:txBody>
      </p:sp>
      <p:sp>
        <p:nvSpPr>
          <p:cNvPr id="374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10 Pillars of U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00480"/>
          </a:lstStyle>
          <a:p>
            <a:pPr/>
            <a:r>
              <a:t>10 Pillars of UG</a:t>
            </a:r>
          </a:p>
        </p:txBody>
      </p:sp>
      <p:sp>
        <p:nvSpPr>
          <p:cNvPr id="212" name="Universal Base (Principles, Parameters, Modules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0586" indent="-473201" defTabSz="897330">
              <a:spcBef>
                <a:spcPts val="1600"/>
              </a:spcBef>
              <a:buClr>
                <a:srgbClr val="002161"/>
              </a:buClr>
              <a:buSzPct val="99000"/>
              <a:buFontTx/>
              <a:buAutoNum type="arabicPeriod" startAt="1"/>
              <a:defRPr sz="2400"/>
            </a:pPr>
            <a:r>
              <a:t>Universal Base (Principles, Parameters, Modules)</a:t>
            </a:r>
          </a:p>
          <a:p>
            <a:pPr marL="500586" indent="-473201" defTabSz="897330">
              <a:spcBef>
                <a:spcPts val="1600"/>
              </a:spcBef>
              <a:buClr>
                <a:srgbClr val="002161"/>
              </a:buClr>
              <a:buSzPct val="99000"/>
              <a:buFontTx/>
              <a:buAutoNum type="arabicPeriod" startAt="1"/>
              <a:defRPr sz="2400"/>
            </a:pPr>
            <a:r>
              <a:t>Recursion  (FLN, Merge) </a:t>
            </a:r>
          </a:p>
          <a:p>
            <a:pPr marL="500586" indent="-473201" defTabSz="897330">
              <a:spcBef>
                <a:spcPts val="1600"/>
              </a:spcBef>
              <a:buClr>
                <a:srgbClr val="002161"/>
              </a:buClr>
              <a:buSzPct val="99000"/>
              <a:buFontTx/>
              <a:buAutoNum type="arabicPeriod" startAt="1"/>
              <a:defRPr sz="2400"/>
            </a:pPr>
            <a:r>
              <a:t>Sudden Evolution of Language  (Biolinguistics)</a:t>
            </a:r>
          </a:p>
          <a:p>
            <a:pPr marL="500586" indent="-473201" defTabSz="897330">
              <a:spcBef>
                <a:spcPts val="1600"/>
              </a:spcBef>
              <a:buClr>
                <a:srgbClr val="002161"/>
              </a:buClr>
              <a:buSzPct val="99000"/>
              <a:buFontTx/>
              <a:buAutoNum type="arabicPeriod" startAt="1"/>
              <a:defRPr sz="2400"/>
            </a:pPr>
            <a:r>
              <a:t>Simple Genetic Determination (FoxP2)</a:t>
            </a:r>
          </a:p>
          <a:p>
            <a:pPr marL="500586" indent="-473201" defTabSz="897330">
              <a:spcBef>
                <a:spcPts val="1600"/>
              </a:spcBef>
              <a:buClr>
                <a:srgbClr val="002161"/>
              </a:buClr>
              <a:buSzPct val="99000"/>
              <a:buFontTx/>
              <a:buAutoNum type="arabicPeriod" startAt="1"/>
              <a:defRPr sz="2400"/>
            </a:pPr>
            <a:r>
              <a:t>Rules vs. Cues (Stipulationism) </a:t>
            </a:r>
          </a:p>
          <a:p>
            <a:pPr marL="500586" indent="-473201" defTabSz="897330">
              <a:spcBef>
                <a:spcPts val="1600"/>
              </a:spcBef>
              <a:buClr>
                <a:srgbClr val="002161"/>
              </a:buClr>
              <a:buSzPct val="99000"/>
              <a:buFontTx/>
              <a:buAutoNum type="arabicPeriod" startAt="1"/>
              <a:defRPr sz="2400"/>
            </a:pPr>
            <a:r>
              <a:t>I-Language / E-Language  (competence vs performance)</a:t>
            </a:r>
          </a:p>
          <a:p>
            <a:pPr marL="500586" indent="-473201" defTabSz="897330">
              <a:spcBef>
                <a:spcPts val="1600"/>
              </a:spcBef>
              <a:buClr>
                <a:srgbClr val="002161"/>
              </a:buClr>
              <a:buSzPct val="99000"/>
              <a:buFontTx/>
              <a:buAutoNum type="arabicPeriod" startAt="1"/>
              <a:defRPr sz="2400"/>
            </a:pPr>
            <a:r>
              <a:t>Speech is Special</a:t>
            </a:r>
          </a:p>
          <a:p>
            <a:pPr marL="500586" indent="-473201" defTabSz="897330">
              <a:spcBef>
                <a:spcPts val="1600"/>
              </a:spcBef>
              <a:buClr>
                <a:srgbClr val="002161"/>
              </a:buClr>
              <a:buSzPct val="99000"/>
              <a:buFontTx/>
              <a:buAutoNum type="arabicPeriod" startAt="1"/>
              <a:defRPr sz="2400"/>
            </a:pPr>
            <a:r>
              <a:t>Critical Periods</a:t>
            </a:r>
          </a:p>
          <a:p>
            <a:pPr marL="500586" indent="-473201" defTabSz="897330">
              <a:spcBef>
                <a:spcPts val="1600"/>
              </a:spcBef>
              <a:buClr>
                <a:srgbClr val="002161"/>
              </a:buClr>
              <a:buSzPct val="99000"/>
              <a:buFontTx/>
              <a:buAutoNum type="arabicPeriod" startAt="1"/>
              <a:defRPr sz="2400"/>
            </a:pPr>
            <a:r>
              <a:t>Modularity of Mind</a:t>
            </a:r>
          </a:p>
          <a:p>
            <a:pPr marL="500586" indent="-473201" defTabSz="897330">
              <a:spcBef>
                <a:spcPts val="1600"/>
              </a:spcBef>
              <a:buClr>
                <a:srgbClr val="002161"/>
              </a:buClr>
              <a:buSzPct val="99000"/>
              <a:buFontTx/>
              <a:buAutoNum type="arabicPeriod" startAt="1"/>
              <a:defRPr sz="2400"/>
            </a:pPr>
            <a:r>
              <a:t>Poverty of the Stimulus</a:t>
            </a:r>
          </a:p>
        </p:txBody>
      </p:sp>
      <p:sp>
        <p:nvSpPr>
          <p:cNvPr id="213" name="Slide Number"/>
          <p:cNvSpPr txBox="1"/>
          <p:nvPr>
            <p:ph type="sldNum" sz="quarter" idx="2"/>
          </p:nvPr>
        </p:nvSpPr>
        <p:spPr>
          <a:xfrm>
            <a:off x="6381748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2. Evolution and the Brain"/>
          <p:cNvSpPr txBox="1"/>
          <p:nvPr>
            <p:ph type="title"/>
          </p:nvPr>
        </p:nvSpPr>
        <p:spPr>
          <a:xfrm>
            <a:off x="508000" y="495300"/>
            <a:ext cx="11988800" cy="1219200"/>
          </a:xfrm>
          <a:prstGeom prst="rect">
            <a:avLst/>
          </a:prstGeom>
        </p:spPr>
        <p:txBody>
          <a:bodyPr/>
          <a:lstStyle/>
          <a:p>
            <a:pPr/>
            <a:r>
              <a:t>2. Evolution and the Brain</a:t>
            </a:r>
          </a:p>
        </p:txBody>
      </p:sp>
      <p:sp>
        <p:nvSpPr>
          <p:cNvPr id="377" name="Expansion of brain in homo erectus, initially pariet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9415" indent="-399415" defTabSz="496569">
              <a:spcBef>
                <a:spcPts val="2000"/>
              </a:spcBef>
              <a:defRPr sz="3000"/>
            </a:pPr>
            <a:r>
              <a:t>Expansion of brain in </a:t>
            </a:r>
            <a:r>
              <a:rPr u="sng"/>
              <a:t>homo erectus,</a:t>
            </a:r>
            <a:r>
              <a:t> initially parietal</a:t>
            </a:r>
          </a:p>
          <a:p>
            <a:pPr marL="399415" indent="-399415" defTabSz="496569">
              <a:spcBef>
                <a:spcPts val="2000"/>
              </a:spcBef>
              <a:defRPr sz="3000"/>
            </a:pPr>
            <a:r>
              <a:t>New functions from old forms, language from gesture, perspective from cooperation</a:t>
            </a:r>
          </a:p>
          <a:p>
            <a:pPr marL="399415" indent="-399415" defTabSz="496569">
              <a:spcBef>
                <a:spcPts val="2000"/>
              </a:spcBef>
              <a:defRPr sz="3000"/>
            </a:pPr>
            <a:r>
              <a:t>Neoteny: slow entrenchment (Lenneberg), but shift at puberty</a:t>
            </a:r>
          </a:p>
          <a:p>
            <a:pPr marL="399415" indent="-399415" defTabSz="496569">
              <a:spcBef>
                <a:spcPts val="2000"/>
              </a:spcBef>
              <a:defRPr sz="3000"/>
            </a:pPr>
            <a:r>
              <a:t>Coevolution of language, body, sociality, and cognition</a:t>
            </a:r>
          </a:p>
          <a:p>
            <a:pPr marL="399415" indent="-399415" defTabSz="496569">
              <a:spcBef>
                <a:spcPts val="2000"/>
              </a:spcBef>
              <a:defRPr sz="3000"/>
            </a:pPr>
            <a:r>
              <a:t>Language as an continuing evolving system (Deacon, Givon) – evidence from Sumerian, even German</a:t>
            </a:r>
          </a:p>
          <a:p>
            <a:pPr marL="399415" indent="-399415" defTabSz="496569">
              <a:spcBef>
                <a:spcPts val="2000"/>
              </a:spcBef>
              <a:defRPr sz="3000"/>
            </a:pPr>
            <a:r>
              <a:t>Creoles don't arise from a Bioprogram.  They are just the easiest first steps in language creation, given constraints.</a:t>
            </a:r>
          </a:p>
        </p:txBody>
      </p:sp>
      <p:sp>
        <p:nvSpPr>
          <p:cNvPr id="378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3. Development"/>
          <p:cNvSpPr txBox="1"/>
          <p:nvPr>
            <p:ph type="title"/>
          </p:nvPr>
        </p:nvSpPr>
        <p:spPr>
          <a:xfrm>
            <a:off x="508000" y="825500"/>
            <a:ext cx="11988800" cy="1219200"/>
          </a:xfrm>
          <a:prstGeom prst="rect">
            <a:avLst/>
          </a:prstGeom>
        </p:spPr>
        <p:txBody>
          <a:bodyPr/>
          <a:lstStyle/>
          <a:p>
            <a:pPr/>
            <a:r>
              <a:t>3. Development </a:t>
            </a:r>
          </a:p>
        </p:txBody>
      </p:sp>
      <p:sp>
        <p:nvSpPr>
          <p:cNvPr id="381" name="Development is abou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Development is about </a:t>
            </a:r>
          </a:p>
          <a:p>
            <a:pPr lvl="1"/>
            <a:r>
              <a:t>first, new functions from old forms </a:t>
            </a:r>
          </a:p>
          <a:p>
            <a:pPr lvl="1"/>
            <a:r>
              <a:t>then, new forms for old functions</a:t>
            </a:r>
          </a:p>
          <a:p>
            <a:pPr/>
            <a:r>
              <a:t>Phenotypic adaptation - West-Eberhard</a:t>
            </a:r>
          </a:p>
          <a:p>
            <a:pPr/>
            <a:r>
              <a:t>Plasticity - Quartz &amp; Sejnowski</a:t>
            </a:r>
          </a:p>
        </p:txBody>
      </p:sp>
      <p:sp>
        <p:nvSpPr>
          <p:cNvPr id="382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Developmental Neuroemergentism"/>
          <p:cNvSpPr txBox="1"/>
          <p:nvPr>
            <p:ph type="title"/>
          </p:nvPr>
        </p:nvSpPr>
        <p:spPr>
          <a:xfrm>
            <a:off x="200941" y="800100"/>
            <a:ext cx="11988803" cy="1219200"/>
          </a:xfrm>
          <a:prstGeom prst="rect">
            <a:avLst/>
          </a:prstGeom>
        </p:spPr>
        <p:txBody>
          <a:bodyPr/>
          <a:lstStyle/>
          <a:p>
            <a:pPr/>
            <a:r>
              <a:t>Developmental Neuroemergentism</a:t>
            </a:r>
          </a:p>
        </p:txBody>
      </p:sp>
      <p:sp>
        <p:nvSpPr>
          <p:cNvPr id="385" name="Reuse - Michael Anderson (2010)…"/>
          <p:cNvSpPr txBox="1"/>
          <p:nvPr>
            <p:ph type="body" idx="1"/>
          </p:nvPr>
        </p:nvSpPr>
        <p:spPr>
          <a:xfrm>
            <a:off x="508000" y="2324100"/>
            <a:ext cx="11988800" cy="6096000"/>
          </a:xfrm>
          <a:prstGeom prst="rect">
            <a:avLst/>
          </a:prstGeom>
        </p:spPr>
        <p:txBody>
          <a:bodyPr/>
          <a:lstStyle/>
          <a:p>
            <a:pPr marL="380618" indent="-380618" defTabSz="473201">
              <a:spcBef>
                <a:spcPts val="1900"/>
              </a:spcBef>
              <a:defRPr sz="2900"/>
            </a:pPr>
            <a:r>
              <a:t>Reuse - Michael Anderson (2010)</a:t>
            </a:r>
          </a:p>
          <a:p>
            <a:pPr lvl="1" marL="761237" indent="-380618" defTabSz="473201">
              <a:spcBef>
                <a:spcPts val="1900"/>
              </a:spcBef>
              <a:defRPr sz="2900"/>
            </a:pPr>
            <a:r>
              <a:t>new functions from old forms - massive redeployment</a:t>
            </a:r>
          </a:p>
          <a:p>
            <a:pPr lvl="1" marL="761237" indent="-380618" defTabSz="473201">
              <a:spcBef>
                <a:spcPts val="1900"/>
              </a:spcBef>
              <a:defRPr sz="2900"/>
            </a:pPr>
            <a:r>
              <a:t>66% of areas play a role in at least 3 tasks </a:t>
            </a:r>
          </a:p>
          <a:p>
            <a:pPr marL="380618" indent="-380618" defTabSz="473201">
              <a:spcBef>
                <a:spcPts val="1900"/>
              </a:spcBef>
              <a:defRPr sz="2900"/>
            </a:pPr>
            <a:r>
              <a:t>Cultural Recycling - Dehaene (2007)</a:t>
            </a:r>
          </a:p>
          <a:p>
            <a:pPr lvl="1" marL="761237" indent="-380618" defTabSz="473201">
              <a:spcBef>
                <a:spcPts val="1900"/>
              </a:spcBef>
              <a:defRPr sz="2900"/>
            </a:pPr>
            <a:r>
              <a:t>exaptation (old form, new function) during lifetime </a:t>
            </a:r>
          </a:p>
          <a:p>
            <a:pPr lvl="1" marL="761237" indent="-380618" defTabSz="473201">
              <a:spcBef>
                <a:spcPts val="1900"/>
              </a:spcBef>
              <a:defRPr sz="2900"/>
            </a:pPr>
            <a:r>
              <a:t>left VWFA for reading</a:t>
            </a:r>
          </a:p>
          <a:p>
            <a:pPr lvl="1" marL="761237" indent="-380618" defTabSz="473201">
              <a:spcBef>
                <a:spcPts val="1900"/>
              </a:spcBef>
              <a:defRPr sz="2900"/>
            </a:pPr>
            <a:r>
              <a:t>Broca's for ASL</a:t>
            </a:r>
          </a:p>
          <a:p>
            <a:pPr marL="380618" indent="-380618" defTabSz="473201">
              <a:spcBef>
                <a:spcPts val="1900"/>
              </a:spcBef>
              <a:defRPr sz="2900"/>
            </a:pPr>
            <a:r>
              <a:t>Developmental specialization: Mark Johnson: ConSpec and ConLearn</a:t>
            </a:r>
          </a:p>
        </p:txBody>
      </p:sp>
      <p:sp>
        <p:nvSpPr>
          <p:cNvPr id="386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Waves, Cascades, Levels — Siegler, Ha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spcBef>
                <a:spcPts val="1400"/>
              </a:spcBef>
              <a:defRPr sz="6200"/>
            </a:lvl1pPr>
          </a:lstStyle>
          <a:p>
            <a:pPr/>
            <a:r>
              <a:t>Waves, Cascades, Levels — Siegler, Han</a:t>
            </a:r>
          </a:p>
        </p:txBody>
      </p:sp>
      <p:pic>
        <p:nvPicPr>
          <p:cNvPr id="389" name="Screenshot 2023-12-10 at 8.14.40 PM.png" descr="Screenshot 2023-12-10 at 8.14.4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5804" y="5232117"/>
            <a:ext cx="7076639" cy="3651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Screen Shot 2018-04-10 at 5.08.12 PM.png" descr="Screen Shot 2018-04-10 at 5.08.1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8649" y="2324100"/>
            <a:ext cx="5485725" cy="3486554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4. Processing - Mechanis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4. Processing - Mechanisms</a:t>
            </a:r>
          </a:p>
        </p:txBody>
      </p:sp>
      <p:sp>
        <p:nvSpPr>
          <p:cNvPr id="394" name="Lexicon: Gang effects, fan effects…"/>
          <p:cNvSpPr txBox="1"/>
          <p:nvPr>
            <p:ph type="body" idx="1"/>
          </p:nvPr>
        </p:nvSpPr>
        <p:spPr>
          <a:xfrm>
            <a:off x="634434" y="2590800"/>
            <a:ext cx="11988803" cy="6096000"/>
          </a:xfrm>
          <a:prstGeom prst="rect">
            <a:avLst/>
          </a:prstGeom>
        </p:spPr>
        <p:txBody>
          <a:bodyPr/>
          <a:lstStyle/>
          <a:p>
            <a:pPr marL="418211" indent="-418211" defTabSz="519937">
              <a:spcBef>
                <a:spcPts val="2100"/>
              </a:spcBef>
              <a:defRPr sz="3200"/>
            </a:pPr>
            <a:r>
              <a:t>Lexicon: Gang effects, fan effects</a:t>
            </a:r>
          </a:p>
          <a:p>
            <a:pPr marL="418211" indent="-418211" defTabSz="519937">
              <a:spcBef>
                <a:spcPts val="2100"/>
              </a:spcBef>
              <a:defRPr sz="3200"/>
            </a:pPr>
            <a:r>
              <a:t>Lexical basis – item-based patterns</a:t>
            </a:r>
          </a:p>
          <a:p>
            <a:pPr marL="418211" indent="-418211" defTabSz="519937">
              <a:spcBef>
                <a:spcPts val="2100"/>
              </a:spcBef>
              <a:defRPr sz="3200"/>
            </a:pPr>
            <a:r>
              <a:t>Immediacy of processing</a:t>
            </a:r>
          </a:p>
          <a:p>
            <a:pPr marL="418211" indent="-418211" defTabSz="519937">
              <a:spcBef>
                <a:spcPts val="2100"/>
              </a:spcBef>
              <a:defRPr sz="3200"/>
            </a:pPr>
            <a:r>
              <a:t>Clustering (MacWhinney) or MERGE (Chomsky)</a:t>
            </a:r>
          </a:p>
          <a:p>
            <a:pPr marL="418211" indent="-418211" defTabSz="519937">
              <a:spcBef>
                <a:spcPts val="2100"/>
              </a:spcBef>
              <a:defRPr sz="3200"/>
            </a:pPr>
            <a:r>
              <a:t>Horse races/ Dual-route /Rote-Combination-Analogy</a:t>
            </a:r>
          </a:p>
          <a:p>
            <a:pPr marL="418211" indent="-418211" defTabSz="519937">
              <a:spcBef>
                <a:spcPts val="2100"/>
              </a:spcBef>
              <a:defRPr sz="3200"/>
            </a:pPr>
            <a:r>
              <a:t>Decision thresholds/DDM/gating — Dell, Roelofs, Ratcliff, Grossberg</a:t>
            </a:r>
          </a:p>
          <a:p>
            <a:pPr marL="418211" indent="-418211" defTabSz="519937">
              <a:spcBef>
                <a:spcPts val="2100"/>
              </a:spcBef>
              <a:defRPr sz="3200"/>
            </a:pPr>
            <a:r>
              <a:t>Gesture - Speech Linkage — McNeill, Kita, Goodwin, SEEG</a:t>
            </a:r>
          </a:p>
        </p:txBody>
      </p:sp>
      <p:sp>
        <p:nvSpPr>
          <p:cNvPr id="395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Long-term vs. short-te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Long-term vs. short-term</a:t>
            </a:r>
          </a:p>
        </p:txBody>
      </p:sp>
      <p:sp>
        <p:nvSpPr>
          <p:cNvPr id="398" name="McDonald and MacWhinney (1997):  perspective maintains across compound sentence, whereas pronouns show quick shift…"/>
          <p:cNvSpPr txBox="1"/>
          <p:nvPr>
            <p:ph type="body" idx="1"/>
          </p:nvPr>
        </p:nvSpPr>
        <p:spPr>
          <a:xfrm>
            <a:off x="508000" y="2590800"/>
            <a:ext cx="11988800" cy="6096000"/>
          </a:xfrm>
          <a:prstGeom prst="rect">
            <a:avLst/>
          </a:prstGeom>
        </p:spPr>
        <p:txBody>
          <a:bodyPr/>
          <a:lstStyle/>
          <a:p>
            <a:pPr/>
            <a:r>
              <a:t>McDonald and </a:t>
            </a:r>
            <a:r>
              <a:rPr b="1"/>
              <a:t>MacWhinney</a:t>
            </a:r>
            <a:r>
              <a:t> (1997):  perspective maintains across compound sentence, whereas pronouns show quick shift</a:t>
            </a:r>
          </a:p>
          <a:p>
            <a:pPr/>
            <a:r>
              <a:t>Bornkessel-Schlesewsky &amp; Bornkessel: perspective/prominence has longer temporal duration in EEG, crosslinguistically</a:t>
            </a:r>
          </a:p>
        </p:txBody>
      </p:sp>
      <p:sp>
        <p:nvSpPr>
          <p:cNvPr id="399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5. Consolidation - Mechanis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5. Consolidation - Mechanisms</a:t>
            </a:r>
          </a:p>
        </p:txBody>
      </p:sp>
      <p:sp>
        <p:nvSpPr>
          <p:cNvPr id="402" name="Hebbian learning, back-propagation (Plaut), chunking (Anderson), binding (Reder), Bayesian learning (Kemp), sequence/distributional learning (Thiessen), reinforcement learning (Verstynnen), prospective memory, entrenchment, resonance…"/>
          <p:cNvSpPr txBox="1"/>
          <p:nvPr>
            <p:ph type="body" idx="1"/>
          </p:nvPr>
        </p:nvSpPr>
        <p:spPr>
          <a:xfrm>
            <a:off x="887305" y="2670175"/>
            <a:ext cx="11988803" cy="6096000"/>
          </a:xfrm>
          <a:prstGeom prst="rect">
            <a:avLst/>
          </a:prstGeom>
        </p:spPr>
        <p:txBody>
          <a:bodyPr/>
          <a:lstStyle/>
          <a:p>
            <a:pPr marL="465201" indent="-465201" defTabSz="578358">
              <a:spcBef>
                <a:spcPts val="2300"/>
              </a:spcBef>
              <a:defRPr sz="3500"/>
            </a:pPr>
            <a:r>
              <a:t>Hebbian learning, back-propagation (</a:t>
            </a:r>
            <a:r>
              <a:rPr b="1"/>
              <a:t>Plaut</a:t>
            </a:r>
            <a:r>
              <a:t>), chunking (</a:t>
            </a:r>
            <a:r>
              <a:rPr b="1"/>
              <a:t>Anderson</a:t>
            </a:r>
            <a:r>
              <a:t>), binding (</a:t>
            </a:r>
            <a:r>
              <a:rPr b="1"/>
              <a:t>Reder</a:t>
            </a:r>
            <a:r>
              <a:t>), Bayesian learning (</a:t>
            </a:r>
            <a:r>
              <a:rPr b="1"/>
              <a:t>Kemp</a:t>
            </a:r>
            <a:r>
              <a:t>), sequence/distributional learning (</a:t>
            </a:r>
            <a:r>
              <a:rPr b="1"/>
              <a:t>Thiessen</a:t>
            </a:r>
            <a:r>
              <a:t>), reinforcement learning (</a:t>
            </a:r>
            <a:r>
              <a:rPr b="1"/>
              <a:t>Verstynnen</a:t>
            </a:r>
            <a:r>
              <a:t>), prospective memory, entrenchment, resonance</a:t>
            </a:r>
          </a:p>
          <a:p>
            <a:pPr marL="465201" indent="-465201" defTabSz="578358">
              <a:spcBef>
                <a:spcPts val="2300"/>
              </a:spcBef>
              <a:defRPr sz="3500"/>
            </a:pPr>
            <a:r>
              <a:t>All are relevant to language.</a:t>
            </a:r>
          </a:p>
          <a:p>
            <a:pPr marL="465201" indent="-465201" defTabSz="578358">
              <a:spcBef>
                <a:spcPts val="2300"/>
              </a:spcBef>
              <a:defRPr sz="3500"/>
            </a:pPr>
            <a:r>
              <a:t>All of these mechanisms serve as constraints, but in different ways in different task configurations on different levels</a:t>
            </a:r>
          </a:p>
        </p:txBody>
      </p:sp>
      <p:sp>
        <p:nvSpPr>
          <p:cNvPr id="403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6. Social Constraints -Align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6. Social Constraints -Alignment</a:t>
            </a:r>
          </a:p>
        </p:txBody>
      </p:sp>
      <p:sp>
        <p:nvSpPr>
          <p:cNvPr id="406" name="CA:  alignment for turn projection, topic sharing, perspective, gaze, posture…"/>
          <p:cNvSpPr txBox="1"/>
          <p:nvPr>
            <p:ph type="body" sz="half" idx="1"/>
          </p:nvPr>
        </p:nvSpPr>
        <p:spPr>
          <a:xfrm>
            <a:off x="507999" y="2628900"/>
            <a:ext cx="11124779" cy="3094782"/>
          </a:xfrm>
          <a:prstGeom prst="rect">
            <a:avLst/>
          </a:prstGeom>
        </p:spPr>
        <p:txBody>
          <a:bodyPr/>
          <a:lstStyle/>
          <a:p>
            <a:pPr marL="324231" indent="-324231" defTabSz="403097">
              <a:spcBef>
                <a:spcPts val="1600"/>
              </a:spcBef>
              <a:defRPr sz="2400"/>
            </a:pPr>
            <a:r>
              <a:t>CA:  alignment for turn projection, topic sharing, perspective, gaze, posture</a:t>
            </a:r>
          </a:p>
          <a:p>
            <a:pPr marL="324231" indent="-324231" defTabSz="403097">
              <a:spcBef>
                <a:spcPts val="1600"/>
              </a:spcBef>
              <a:defRPr sz="2400"/>
            </a:pPr>
            <a:r>
              <a:t>Social referencing, imitation, entrainment  — John Bargh</a:t>
            </a:r>
          </a:p>
          <a:p>
            <a:pPr marL="324231" indent="-324231" defTabSz="403097">
              <a:spcBef>
                <a:spcPts val="1600"/>
              </a:spcBef>
              <a:defRPr sz="2400"/>
            </a:pPr>
            <a:r>
              <a:t>Common ground — H. Clark, E. Clark</a:t>
            </a:r>
          </a:p>
          <a:p>
            <a:pPr marL="324231" indent="-324231" defTabSz="403097">
              <a:spcBef>
                <a:spcPts val="1600"/>
              </a:spcBef>
              <a:defRPr sz="2400"/>
            </a:pPr>
            <a:r>
              <a:t>Perspective theory — MacWhinney</a:t>
            </a:r>
          </a:p>
          <a:p>
            <a:pPr marL="324231" indent="-324231" defTabSz="403097">
              <a:spcBef>
                <a:spcPts val="1600"/>
              </a:spcBef>
              <a:defRPr sz="2400"/>
            </a:pPr>
            <a:r>
              <a:t>Alignment for concept identification — Goldstone’s ABSURDIST</a:t>
            </a:r>
          </a:p>
        </p:txBody>
      </p:sp>
      <p:pic>
        <p:nvPicPr>
          <p:cNvPr id="407" name="align.png" descr="alig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07459" y="6174530"/>
            <a:ext cx="2861418" cy="2463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align2.png" descr="align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5075" y="6117166"/>
            <a:ext cx="3911602" cy="2578529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Language Chan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Language Change</a:t>
            </a:r>
          </a:p>
        </p:txBody>
      </p:sp>
      <p:sp>
        <p:nvSpPr>
          <p:cNvPr id="412" name="The &quot;glossogenetic&quot; timeframes boil down to social fram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"glossogenetic" timeframes boil down to social frames</a:t>
            </a:r>
          </a:p>
          <a:p>
            <a:pPr/>
            <a:r>
              <a:t>Labov and the Northern Cities Shift, loss of prestige for New York, return of prestige in the new millenium</a:t>
            </a:r>
          </a:p>
          <a:p>
            <a:pPr/>
            <a:r>
              <a:t>Best to view language change as shaped through a competition of erosion (contrary to adiabatic principle) and memetics.</a:t>
            </a:r>
          </a:p>
        </p:txBody>
      </p:sp>
      <p:sp>
        <p:nvSpPr>
          <p:cNvPr id="413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ode-switc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Code-switching</a:t>
            </a:r>
          </a:p>
        </p:txBody>
      </p:sp>
      <p:sp>
        <p:nvSpPr>
          <p:cNvPr id="416" name="Fundamental competition between two languag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1220" indent="-371220" defTabSz="461518">
              <a:spcBef>
                <a:spcPts val="1800"/>
              </a:spcBef>
              <a:defRPr sz="2800"/>
            </a:pPr>
            <a:r>
              <a:t>Fundamental competition between two languages</a:t>
            </a:r>
          </a:p>
          <a:p>
            <a:pPr marL="371220" indent="-371220" defTabSz="461518">
              <a:spcBef>
                <a:spcPts val="1800"/>
              </a:spcBef>
              <a:defRPr sz="2800"/>
            </a:pPr>
            <a:r>
              <a:t>During a cascade of conceptualization, formulation, lexicalization, gating, and articulation</a:t>
            </a:r>
          </a:p>
          <a:p>
            <a:pPr marL="371220" indent="-371220" defTabSz="461518">
              <a:spcBef>
                <a:spcPts val="1800"/>
              </a:spcBef>
              <a:defRPr sz="2800"/>
            </a:pPr>
            <a:r>
              <a:t>Constraints/Motives:</a:t>
            </a:r>
          </a:p>
          <a:p>
            <a:pPr lvl="1" marL="742441" indent="-371220" defTabSz="461518">
              <a:spcBef>
                <a:spcPts val="1800"/>
              </a:spcBef>
              <a:defRPr sz="2800"/>
            </a:pPr>
            <a:r>
              <a:t>affiliation, solidarity,  identification</a:t>
            </a:r>
          </a:p>
          <a:p>
            <a:pPr lvl="1" marL="742441" indent="-371220" defTabSz="461518">
              <a:spcBef>
                <a:spcPts val="1800"/>
              </a:spcBef>
              <a:defRPr sz="2800"/>
            </a:pPr>
            <a:r>
              <a:t>culture-dependent conceptualization</a:t>
            </a:r>
          </a:p>
          <a:p>
            <a:pPr lvl="1" marL="742441" indent="-371220" defTabSz="461518">
              <a:spcBef>
                <a:spcPts val="1800"/>
              </a:spcBef>
              <a:defRPr sz="2800"/>
            </a:pPr>
            <a:r>
              <a:t>motives for switching</a:t>
            </a:r>
          </a:p>
          <a:p>
            <a:pPr lvl="1" marL="742441" indent="-371220" defTabSz="461518">
              <a:spcBef>
                <a:spcPts val="1800"/>
              </a:spcBef>
              <a:defRPr sz="2800"/>
            </a:pPr>
            <a:r>
              <a:t>matrix sentence constraint</a:t>
            </a:r>
          </a:p>
          <a:p>
            <a:pPr lvl="1" marL="742441" indent="-371220" defTabSz="461518">
              <a:spcBef>
                <a:spcPts val="1800"/>
              </a:spcBef>
              <a:defRPr sz="2800"/>
            </a:pPr>
            <a:r>
              <a:t>mot juste, attrition, forgetting</a:t>
            </a:r>
          </a:p>
        </p:txBody>
      </p:sp>
      <p:sp>
        <p:nvSpPr>
          <p:cNvPr id="417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10 emergentist approach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00480"/>
          </a:lstStyle>
          <a:p>
            <a:pPr/>
            <a:r>
              <a:t>10 emergentist approaches</a:t>
            </a:r>
          </a:p>
        </p:txBody>
      </p:sp>
      <p:sp>
        <p:nvSpPr>
          <p:cNvPr id="216" name="Universal Base - questioned by Chafe, Levinson, reduced to Mer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0586" indent="-473201" defTabSz="897330">
              <a:spcBef>
                <a:spcPts val="1600"/>
              </a:spcBef>
              <a:buClr>
                <a:srgbClr val="002161"/>
              </a:buClr>
              <a:buSzPct val="99000"/>
              <a:buFontTx/>
              <a:buAutoNum type="arabicPeriod" startAt="1"/>
              <a:defRPr sz="2400"/>
            </a:pPr>
            <a:r>
              <a:t>Universal Base - questioned by Chafe, Levinson, reduced to Merge</a:t>
            </a:r>
          </a:p>
          <a:p>
            <a:pPr marL="500586" indent="-473201" defTabSz="897330">
              <a:spcBef>
                <a:spcPts val="1600"/>
              </a:spcBef>
              <a:buClr>
                <a:srgbClr val="002161"/>
              </a:buClr>
              <a:buSzPct val="99000"/>
              <a:buFontTx/>
              <a:buAutoNum type="arabicPeriod" startAt="1"/>
              <a:defRPr sz="2400"/>
            </a:pPr>
            <a:r>
              <a:t>Recursion - emerges diachronically - Givon, present in action - Steedman</a:t>
            </a:r>
          </a:p>
          <a:p>
            <a:pPr marL="500586" indent="-473201" defTabSz="897330">
              <a:spcBef>
                <a:spcPts val="1600"/>
              </a:spcBef>
              <a:buClr>
                <a:srgbClr val="002161"/>
              </a:buClr>
              <a:buSzPct val="99000"/>
              <a:buFontTx/>
              <a:buAutoNum type="arabicPeriod" startAt="1"/>
              <a:defRPr sz="2400"/>
            </a:pPr>
            <a:r>
              <a:t>Sudden Evolution of Language  - gesture origin, 300,000 vocal</a:t>
            </a:r>
          </a:p>
          <a:p>
            <a:pPr marL="500586" indent="-473201" defTabSz="897330">
              <a:spcBef>
                <a:spcPts val="1600"/>
              </a:spcBef>
              <a:buClr>
                <a:srgbClr val="002161"/>
              </a:buClr>
              <a:buSzPct val="99000"/>
              <a:buFontTx/>
              <a:buAutoNum type="arabicPeriod" startAt="1"/>
              <a:defRPr sz="2400"/>
            </a:pPr>
            <a:r>
              <a:t>Simple Genetic Determination - many adaptations and reuse</a:t>
            </a:r>
          </a:p>
          <a:p>
            <a:pPr marL="500586" indent="-473201" defTabSz="897330">
              <a:spcBef>
                <a:spcPts val="1600"/>
              </a:spcBef>
              <a:buClr>
                <a:srgbClr val="002161"/>
              </a:buClr>
              <a:buSzPct val="99000"/>
              <a:buFontTx/>
              <a:buAutoNum type="arabicPeriod" startAt="1"/>
              <a:defRPr sz="2400"/>
            </a:pPr>
            <a:r>
              <a:t>Rules vs. Cues - PDP, LLMs, Competition Model</a:t>
            </a:r>
          </a:p>
          <a:p>
            <a:pPr marL="500586" indent="-473201" defTabSz="897330">
              <a:spcBef>
                <a:spcPts val="1600"/>
              </a:spcBef>
              <a:buClr>
                <a:srgbClr val="002161"/>
              </a:buClr>
              <a:buSzPct val="99000"/>
              <a:buFontTx/>
              <a:buAutoNum type="arabicPeriod" startAt="1"/>
              <a:defRPr sz="2400"/>
            </a:pPr>
            <a:r>
              <a:t>I-Language/E-Language  - competence as input replay</a:t>
            </a:r>
          </a:p>
          <a:p>
            <a:pPr marL="500586" indent="-473201" defTabSz="897330">
              <a:spcBef>
                <a:spcPts val="1600"/>
              </a:spcBef>
              <a:buClr>
                <a:srgbClr val="002161"/>
              </a:buClr>
              <a:buSzPct val="99000"/>
              <a:buFontTx/>
              <a:buAutoNum type="arabicPeriod" startAt="1"/>
              <a:defRPr sz="2400"/>
            </a:pPr>
            <a:r>
              <a:t>Speech is Special - perceptual learning</a:t>
            </a:r>
          </a:p>
          <a:p>
            <a:pPr marL="500586" indent="-473201" defTabSz="897330">
              <a:spcBef>
                <a:spcPts val="1600"/>
              </a:spcBef>
              <a:buClr>
                <a:srgbClr val="002161"/>
              </a:buClr>
              <a:buSzPct val="99000"/>
              <a:buFontTx/>
              <a:buAutoNum type="arabicPeriod" startAt="1"/>
              <a:defRPr sz="2400"/>
            </a:pPr>
            <a:r>
              <a:t>Critical Periods - levels, constraints, and ages — Caldwell-Harris &amp; MacWhinney</a:t>
            </a:r>
          </a:p>
          <a:p>
            <a:pPr marL="500586" indent="-473201" defTabSz="897330">
              <a:spcBef>
                <a:spcPts val="1600"/>
              </a:spcBef>
              <a:buClr>
                <a:srgbClr val="002161"/>
              </a:buClr>
              <a:buSzPct val="99000"/>
              <a:buFontTx/>
              <a:buAutoNum type="arabicPeriod" startAt="1"/>
              <a:defRPr sz="2400"/>
            </a:pPr>
            <a:r>
              <a:t>Modularity of Mind - Bates - modules are made, not born</a:t>
            </a:r>
          </a:p>
          <a:p>
            <a:pPr marL="500586" indent="-473201" defTabSz="897330">
              <a:spcBef>
                <a:spcPts val="1600"/>
              </a:spcBef>
              <a:buClr>
                <a:srgbClr val="002161"/>
              </a:buClr>
              <a:buSzPct val="99000"/>
              <a:buFontTx/>
              <a:buAutoNum type="arabicPeriod" startAt="1"/>
              <a:defRPr sz="2400"/>
            </a:pPr>
            <a:r>
              <a:t>Logical Problem - Pullum, MacWhinney</a:t>
            </a:r>
          </a:p>
        </p:txBody>
      </p:sp>
      <p:sp>
        <p:nvSpPr>
          <p:cNvPr id="217" name="Slide Number"/>
          <p:cNvSpPr txBox="1"/>
          <p:nvPr>
            <p:ph type="sldNum" sz="quarter" idx="2"/>
          </p:nvPr>
        </p:nvSpPr>
        <p:spPr>
          <a:xfrm>
            <a:off x="6381748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Unified Competition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1400"/>
              </a:spcBef>
              <a:defRPr sz="7200"/>
            </a:lvl1pPr>
          </a:lstStyle>
          <a:p>
            <a:pPr/>
            <a:r>
              <a:t>Unified Competition Model</a:t>
            </a:r>
          </a:p>
        </p:txBody>
      </p:sp>
      <p:graphicFrame>
        <p:nvGraphicFramePr>
          <p:cNvPr id="420" name="Table 1"/>
          <p:cNvGraphicFramePr/>
          <p:nvPr/>
        </p:nvGraphicFramePr>
        <p:xfrm>
          <a:off x="1781386" y="2864273"/>
          <a:ext cx="9161957" cy="498633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580978"/>
                <a:gridCol w="4580978"/>
              </a:tblGrid>
              <a:tr h="801567"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Risk Factors</a:t>
                      </a:r>
                    </a:p>
                  </a:txBody>
                  <a:tcPr marL="50800" marR="50800" marT="50800" marB="50800" anchor="t" anchorCtr="0" horzOverflow="overflow">
                    <a:lnL w="28575">
                      <a:solidFill>
                        <a:srgbClr val="9597BB"/>
                      </a:solidFill>
                      <a:miter lim="400000"/>
                    </a:lnL>
                    <a:lnR w="12700">
                      <a:solidFill>
                        <a:srgbClr val="9597BB"/>
                      </a:solidFill>
                      <a:miter lim="400000"/>
                    </a:lnR>
                    <a:lnT w="28575">
                      <a:solidFill>
                        <a:srgbClr val="9597BB"/>
                      </a:solidFill>
                      <a:miter lim="400000"/>
                    </a:lnT>
                    <a:lnB w="12700">
                      <a:solidFill>
                        <a:srgbClr val="9597B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Protective Factors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9597BB"/>
                      </a:solidFill>
                      <a:miter lim="400000"/>
                    </a:lnL>
                    <a:lnR w="28575">
                      <a:solidFill>
                        <a:srgbClr val="9597BB"/>
                      </a:solidFill>
                      <a:miter lim="400000"/>
                    </a:lnR>
                    <a:lnT w="28575">
                      <a:solidFill>
                        <a:srgbClr val="9597BB"/>
                      </a:solidFill>
                      <a:miter lim="400000"/>
                    </a:lnT>
                    <a:lnB w="12700">
                      <a:solidFill>
                        <a:srgbClr val="9597BB"/>
                      </a:solidFill>
                      <a:miter lim="400000"/>
                    </a:lnB>
                  </a:tcPr>
                </a:tc>
              </a:tr>
              <a:tr h="597824"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Entrenchment</a:t>
                      </a:r>
                    </a:p>
                  </a:txBody>
                  <a:tcPr marL="50800" marR="50800" marT="50800" marB="50800" anchor="t" anchorCtr="0" horzOverflow="overflow">
                    <a:lnL w="28575">
                      <a:solidFill>
                        <a:srgbClr val="9597BB"/>
                      </a:solidFill>
                      <a:miter lim="400000"/>
                    </a:lnL>
                    <a:lnR w="12700">
                      <a:solidFill>
                        <a:srgbClr val="9597BB"/>
                      </a:solidFill>
                      <a:miter lim="400000"/>
                    </a:lnR>
                    <a:lnT w="12700">
                      <a:solidFill>
                        <a:srgbClr val="9597BB"/>
                      </a:solidFill>
                      <a:miter lim="400000"/>
                    </a:lnT>
                    <a:lnB w="12700">
                      <a:solidFill>
                        <a:srgbClr val="9597B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Resonance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9597BB"/>
                      </a:solidFill>
                      <a:miter lim="400000"/>
                    </a:lnL>
                    <a:lnR w="28575">
                      <a:solidFill>
                        <a:srgbClr val="9597BB"/>
                      </a:solidFill>
                      <a:miter lim="400000"/>
                    </a:lnR>
                    <a:lnT w="12700">
                      <a:solidFill>
                        <a:srgbClr val="9597BB"/>
                      </a:solidFill>
                      <a:miter lim="400000"/>
                    </a:lnT>
                    <a:lnB w="12700">
                      <a:solidFill>
                        <a:srgbClr val="9597BB"/>
                      </a:solidFill>
                      <a:miter lim="400000"/>
                    </a:lnB>
                  </a:tcPr>
                </a:tc>
              </a:tr>
              <a:tr h="597824"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Transfer, Parasitism</a:t>
                      </a:r>
                    </a:p>
                  </a:txBody>
                  <a:tcPr marL="50800" marR="50800" marT="50800" marB="50800" anchor="t" anchorCtr="0" horzOverflow="overflow">
                    <a:lnL w="28575">
                      <a:solidFill>
                        <a:srgbClr val="9597BB"/>
                      </a:solidFill>
                      <a:miter lim="400000"/>
                    </a:lnL>
                    <a:lnR w="12700">
                      <a:solidFill>
                        <a:srgbClr val="9597BB"/>
                      </a:solidFill>
                      <a:miter lim="400000"/>
                    </a:lnR>
                    <a:lnT w="12700">
                      <a:solidFill>
                        <a:srgbClr val="9597BB"/>
                      </a:solidFill>
                      <a:miter lim="400000"/>
                    </a:lnT>
                    <a:lnB w="12700">
                      <a:solidFill>
                        <a:srgbClr val="9597B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Decoupling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9597BB"/>
                      </a:solidFill>
                      <a:miter lim="400000"/>
                    </a:lnL>
                    <a:lnR w="28575">
                      <a:solidFill>
                        <a:srgbClr val="9597BB"/>
                      </a:solidFill>
                      <a:miter lim="400000"/>
                    </a:lnR>
                    <a:lnT w="12700">
                      <a:solidFill>
                        <a:srgbClr val="9597BB"/>
                      </a:solidFill>
                      <a:miter lim="400000"/>
                    </a:lnT>
                    <a:lnB w="12700">
                      <a:solidFill>
                        <a:srgbClr val="9597BB"/>
                      </a:solidFill>
                      <a:miter lim="400000"/>
                    </a:lnB>
                  </a:tcPr>
                </a:tc>
              </a:tr>
              <a:tr h="597824"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Overanalysis</a:t>
                      </a:r>
                    </a:p>
                  </a:txBody>
                  <a:tcPr marL="50800" marR="50800" marT="50800" marB="50800" anchor="t" anchorCtr="0" horzOverflow="overflow">
                    <a:lnL w="28575">
                      <a:solidFill>
                        <a:srgbClr val="9597BB"/>
                      </a:solidFill>
                      <a:miter lim="400000"/>
                    </a:lnL>
                    <a:lnR w="12700">
                      <a:solidFill>
                        <a:srgbClr val="9597BB"/>
                      </a:solidFill>
                      <a:miter lim="400000"/>
                    </a:lnR>
                    <a:lnT w="12700">
                      <a:solidFill>
                        <a:srgbClr val="9597BB"/>
                      </a:solidFill>
                      <a:miter lim="400000"/>
                    </a:lnT>
                    <a:lnB w="12700">
                      <a:solidFill>
                        <a:srgbClr val="9597B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Chunking, Proceduralization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9597BB"/>
                      </a:solidFill>
                      <a:miter lim="400000"/>
                    </a:lnL>
                    <a:lnR w="28575">
                      <a:solidFill>
                        <a:srgbClr val="9597BB"/>
                      </a:solidFill>
                      <a:miter lim="400000"/>
                    </a:lnR>
                    <a:lnT w="12700">
                      <a:solidFill>
                        <a:srgbClr val="9597BB"/>
                      </a:solidFill>
                      <a:miter lim="400000"/>
                    </a:lnT>
                    <a:lnB w="12700">
                      <a:solidFill>
                        <a:srgbClr val="9597BB"/>
                      </a:solidFill>
                      <a:miter lim="400000"/>
                    </a:lnB>
                  </a:tcPr>
                </a:tc>
              </a:tr>
              <a:tr h="597824"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Pattern recognition</a:t>
                      </a:r>
                    </a:p>
                  </a:txBody>
                  <a:tcPr marL="50800" marR="50800" marT="50800" marB="50800" anchor="t" anchorCtr="0" horzOverflow="overflow">
                    <a:lnL w="28575">
                      <a:solidFill>
                        <a:srgbClr val="9597BB"/>
                      </a:solidFill>
                      <a:miter lim="400000"/>
                    </a:lnL>
                    <a:lnR w="12700">
                      <a:solidFill>
                        <a:srgbClr val="9597BB"/>
                      </a:solidFill>
                      <a:miter lim="400000"/>
                    </a:lnR>
                    <a:lnT w="12700">
                      <a:solidFill>
                        <a:srgbClr val="9597BB"/>
                      </a:solidFill>
                      <a:miter lim="400000"/>
                    </a:lnT>
                    <a:lnB w="12700">
                      <a:solidFill>
                        <a:srgbClr val="9597B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Aptitude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9597BB"/>
                      </a:solidFill>
                      <a:miter lim="400000"/>
                    </a:lnL>
                    <a:lnR w="28575">
                      <a:solidFill>
                        <a:srgbClr val="9597BB"/>
                      </a:solidFill>
                      <a:miter lim="400000"/>
                    </a:lnR>
                    <a:lnT w="12700">
                      <a:solidFill>
                        <a:srgbClr val="9597BB"/>
                      </a:solidFill>
                      <a:miter lim="400000"/>
                    </a:lnT>
                    <a:lnB w="12700">
                      <a:solidFill>
                        <a:srgbClr val="9597BB"/>
                      </a:solidFill>
                      <a:miter lim="400000"/>
                    </a:lnB>
                  </a:tcPr>
                </a:tc>
              </a:tr>
              <a:tr h="597824"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Reward immediacy</a:t>
                      </a:r>
                    </a:p>
                  </a:txBody>
                  <a:tcPr marL="50800" marR="50800" marT="50800" marB="50800" anchor="t" anchorCtr="0" horzOverflow="overflow">
                    <a:lnL w="28575">
                      <a:solidFill>
                        <a:srgbClr val="9597BB"/>
                      </a:solidFill>
                      <a:miter lim="400000"/>
                    </a:lnL>
                    <a:lnR w="12700">
                      <a:solidFill>
                        <a:srgbClr val="9597BB"/>
                      </a:solidFill>
                      <a:miter lim="400000"/>
                    </a:lnR>
                    <a:lnT w="12700">
                      <a:solidFill>
                        <a:srgbClr val="9597BB"/>
                      </a:solidFill>
                      <a:miter lim="400000"/>
                    </a:lnT>
                    <a:lnB w="12700">
                      <a:solidFill>
                        <a:srgbClr val="9597B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Executive control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9597BB"/>
                      </a:solidFill>
                      <a:miter lim="400000"/>
                    </a:lnL>
                    <a:lnR w="28575">
                      <a:solidFill>
                        <a:srgbClr val="9597BB"/>
                      </a:solidFill>
                      <a:miter lim="400000"/>
                    </a:lnR>
                    <a:lnT w="12700">
                      <a:solidFill>
                        <a:srgbClr val="9597BB"/>
                      </a:solidFill>
                      <a:miter lim="400000"/>
                    </a:lnT>
                    <a:lnB w="12700">
                      <a:solidFill>
                        <a:srgbClr val="9597BB"/>
                      </a:solidFill>
                      <a:miter lim="400000"/>
                    </a:lnB>
                  </a:tcPr>
                </a:tc>
              </a:tr>
              <a:tr h="597824"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L1 identity</a:t>
                      </a:r>
                    </a:p>
                  </a:txBody>
                  <a:tcPr marL="50800" marR="50800" marT="50800" marB="50800" anchor="t" anchorCtr="0" horzOverflow="overflow">
                    <a:lnL w="28575">
                      <a:solidFill>
                        <a:srgbClr val="9597BB"/>
                      </a:solidFill>
                      <a:miter lim="400000"/>
                    </a:lnL>
                    <a:lnR w="12700">
                      <a:solidFill>
                        <a:srgbClr val="9597BB"/>
                      </a:solidFill>
                      <a:miter lim="400000"/>
                    </a:lnR>
                    <a:lnT w="12700">
                      <a:solidFill>
                        <a:srgbClr val="9597BB"/>
                      </a:solidFill>
                      <a:miter lim="400000"/>
                    </a:lnT>
                    <a:lnB w="12700">
                      <a:solidFill>
                        <a:srgbClr val="9597B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L2 acceptance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9597BB"/>
                      </a:solidFill>
                      <a:miter lim="400000"/>
                    </a:lnL>
                    <a:lnR w="28575">
                      <a:solidFill>
                        <a:srgbClr val="9597BB"/>
                      </a:solidFill>
                      <a:miter lim="400000"/>
                    </a:lnR>
                    <a:lnT w="12700">
                      <a:solidFill>
                        <a:srgbClr val="9597BB"/>
                      </a:solidFill>
                      <a:miter lim="400000"/>
                    </a:lnT>
                    <a:lnB w="12700">
                      <a:solidFill>
                        <a:srgbClr val="9597BB"/>
                      </a:solidFill>
                      <a:miter lim="400000"/>
                    </a:lnB>
                  </a:tcPr>
                </a:tc>
              </a:tr>
              <a:tr h="597824"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Isolation</a:t>
                      </a:r>
                    </a:p>
                  </a:txBody>
                  <a:tcPr marL="50800" marR="50800" marT="50800" marB="50800" anchor="t" anchorCtr="0" horzOverflow="overflow">
                    <a:lnL w="28575">
                      <a:solidFill>
                        <a:srgbClr val="9597BB"/>
                      </a:solidFill>
                      <a:miter lim="400000"/>
                    </a:lnL>
                    <a:lnR w="12700">
                      <a:solidFill>
                        <a:srgbClr val="9597BB"/>
                      </a:solidFill>
                      <a:miter lim="400000"/>
                    </a:lnR>
                    <a:lnT w="12700">
                      <a:solidFill>
                        <a:srgbClr val="9597BB"/>
                      </a:solidFill>
                      <a:miter lim="400000"/>
                    </a:lnT>
                    <a:lnB w="28575">
                      <a:solidFill>
                        <a:srgbClr val="9597B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Participation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9597BB"/>
                      </a:solidFill>
                      <a:miter lim="400000"/>
                    </a:lnL>
                    <a:lnR w="28575">
                      <a:solidFill>
                        <a:srgbClr val="9597BB"/>
                      </a:solidFill>
                      <a:miter lim="400000"/>
                    </a:lnR>
                    <a:lnT w="12700">
                      <a:solidFill>
                        <a:srgbClr val="9597BB"/>
                      </a:solidFill>
                      <a:miter lim="400000"/>
                    </a:lnT>
                    <a:lnB w="28575">
                      <a:solidFill>
                        <a:srgbClr val="9597BB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421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orpor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00480"/>
          </a:lstStyle>
          <a:p>
            <a:pPr/>
            <a:r>
              <a:t>Corpora</a:t>
            </a:r>
          </a:p>
        </p:txBody>
      </p:sp>
      <p:sp>
        <p:nvSpPr>
          <p:cNvPr id="424" name="All of the space-time-process frames must show their effects and be conditioned in actual moments in time and spac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6473" indent="-366473" defTabSz="1235455">
              <a:lnSpc>
                <a:spcPct val="90000"/>
              </a:lnSpc>
              <a:spcBef>
                <a:spcPts val="2200"/>
              </a:spcBef>
              <a:defRPr sz="3400"/>
            </a:pPr>
            <a:r>
              <a:t>All of the space-time-process frames must show their effects and be conditioned in actual moments in time and space.</a:t>
            </a:r>
          </a:p>
          <a:p>
            <a:pPr lvl="1" marL="812878" indent="-366473" defTabSz="1235455">
              <a:lnSpc>
                <a:spcPct val="90000"/>
              </a:lnSpc>
              <a:spcBef>
                <a:spcPts val="2200"/>
              </a:spcBef>
              <a:defRPr sz="3400"/>
            </a:pPr>
            <a:r>
              <a:t>We can capture The Moment and The Place for the bodily, processing, and social constraints/motives in multimodal longitudinal corpora.  Hence TalkBank.org</a:t>
            </a:r>
          </a:p>
          <a:p>
            <a:pPr marL="366473" indent="-366473" defTabSz="1235455">
              <a:lnSpc>
                <a:spcPct val="90000"/>
              </a:lnSpc>
              <a:spcBef>
                <a:spcPts val="2200"/>
              </a:spcBef>
              <a:defRPr sz="3400"/>
            </a:pPr>
            <a:r>
              <a:t>However, consolidation is only visible through experiments and neuroimaging.</a:t>
            </a:r>
          </a:p>
          <a:p>
            <a:pPr marL="366473" indent="-366473" defTabSz="1235455">
              <a:lnSpc>
                <a:spcPct val="90000"/>
              </a:lnSpc>
              <a:spcBef>
                <a:spcPts val="2200"/>
              </a:spcBef>
              <a:defRPr sz="3400"/>
            </a:pPr>
            <a:r>
              <a:t>We can only barely see evolution in real time in Drosophila. we have to infer it.</a:t>
            </a:r>
          </a:p>
        </p:txBody>
      </p:sp>
      <p:sp>
        <p:nvSpPr>
          <p:cNvPr id="425" name="5/22/04"/>
          <p:cNvSpPr txBox="1"/>
          <p:nvPr/>
        </p:nvSpPr>
        <p:spPr>
          <a:xfrm>
            <a:off x="975358" y="8707319"/>
            <a:ext cx="2727399" cy="35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30048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5/22/04</a:t>
            </a:r>
          </a:p>
        </p:txBody>
      </p:sp>
      <p:sp>
        <p:nvSpPr>
          <p:cNvPr id="426" name="5"/>
          <p:cNvSpPr txBox="1"/>
          <p:nvPr/>
        </p:nvSpPr>
        <p:spPr>
          <a:xfrm>
            <a:off x="9320107" y="8707319"/>
            <a:ext cx="2727397" cy="35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30048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Falsif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30478" indent="39687" defTabSz="1300480"/>
          </a:lstStyle>
          <a:p>
            <a:pPr/>
            <a:r>
              <a:t>Falsification</a:t>
            </a:r>
          </a:p>
        </p:txBody>
      </p:sp>
      <p:sp>
        <p:nvSpPr>
          <p:cNvPr id="430" name="Conceptualizations cannot be falsified, but specific implementations can be.…"/>
          <p:cNvSpPr txBox="1"/>
          <p:nvPr>
            <p:ph type="body" idx="1"/>
          </p:nvPr>
        </p:nvSpPr>
        <p:spPr>
          <a:xfrm>
            <a:off x="508000" y="2603500"/>
            <a:ext cx="11988800" cy="6096000"/>
          </a:xfrm>
          <a:prstGeom prst="rect">
            <a:avLst/>
          </a:prstGeom>
        </p:spPr>
        <p:txBody>
          <a:bodyPr/>
          <a:lstStyle/>
          <a:p>
            <a:pPr marL="425450" marR="30478" indent="-385761" defTabSz="1300480">
              <a:lnSpc>
                <a:spcPct val="90000"/>
              </a:lnSpc>
              <a:buClr>
                <a:srgbClr val="0079DE"/>
              </a:buClr>
              <a:buSzPct val="100000"/>
              <a:buChar char="•"/>
            </a:pPr>
            <a:r>
              <a:t>Conceptualizations cannot be falsified, but specific implementations can be.</a:t>
            </a:r>
          </a:p>
          <a:p>
            <a:pPr marL="425450" marR="30478" indent="-385761" defTabSz="1300480">
              <a:lnSpc>
                <a:spcPct val="90000"/>
              </a:lnSpc>
              <a:buClr>
                <a:srgbClr val="0079DE"/>
              </a:buClr>
              <a:buSzPct val="100000"/>
              <a:buChar char="•"/>
            </a:pPr>
            <a:r>
              <a:t>Liberman: evolution of articulation based on descent of larynx in Cro-Magnon</a:t>
            </a:r>
          </a:p>
          <a:p>
            <a:pPr marL="425450" marR="30478" indent="-385761" defTabSz="1300480">
              <a:lnSpc>
                <a:spcPct val="90000"/>
              </a:lnSpc>
              <a:buClr>
                <a:srgbClr val="0079DE"/>
              </a:buClr>
              <a:buSzPct val="100000"/>
              <a:buChar char="•"/>
            </a:pPr>
            <a:r>
              <a:t>Alternative: descent of larynx and sexual selection</a:t>
            </a:r>
          </a:p>
        </p:txBody>
      </p:sp>
      <p:sp>
        <p:nvSpPr>
          <p:cNvPr id="431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Emergentist accounts can be wro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30478" indent="39687" defTabSz="1300480"/>
          </a:lstStyle>
          <a:p>
            <a:pPr/>
            <a:r>
              <a:t>Emergentist accounts can be wrong</a:t>
            </a:r>
          </a:p>
        </p:txBody>
      </p:sp>
      <p:pic>
        <p:nvPicPr>
          <p:cNvPr id="434" name="0deer0-1.mov" descr="0deer0-1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607733" y="2251004"/>
            <a:ext cx="9313335" cy="6285656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Slide Number"/>
          <p:cNvSpPr txBox="1"/>
          <p:nvPr>
            <p:ph type="sldNum" sz="quarter" idx="2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9" fill="hold"/>
                                        <p:tgtEl>
                                          <p:spTgt spid="4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3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4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434"/>
                </p:tgtEl>
              </p:cMediaNode>
            </p:video>
            <p:seq concurrent="1" prevAc="none" nextAc="seek">
              <p:cTn id="12" evtFilter="cancelBubble" nodeType="interactiveSeq" restart="whenNotActive" fill="hold">
                <p:stCondLst>
                  <p:cond delay="0" evt="onClick">
                    <p:tgtEl>
                      <p:spTgt spid="43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34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The challenge: fitting the pieces togeth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spcBef>
                <a:spcPts val="1300"/>
              </a:spcBef>
              <a:defRPr sz="6000"/>
            </a:lvl1pPr>
          </a:lstStyle>
          <a:p>
            <a:pPr/>
            <a:r>
              <a:t>The challenge: fitting the pieces together</a:t>
            </a:r>
          </a:p>
        </p:txBody>
      </p:sp>
      <p:sp>
        <p:nvSpPr>
          <p:cNvPr id="438" name="Cascade control: executive control of action levels as in code-switch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6440" indent="-326440" defTabSz="884325">
              <a:spcBef>
                <a:spcPts val="1600"/>
              </a:spcBef>
              <a:defRPr sz="2800"/>
            </a:pPr>
            <a:r>
              <a:t>Cascade control: executive control of action levels as in code-switching</a:t>
            </a:r>
          </a:p>
          <a:p>
            <a:pPr marL="326440" indent="-326440" defTabSz="884325">
              <a:spcBef>
                <a:spcPts val="1600"/>
              </a:spcBef>
              <a:defRPr sz="2800"/>
            </a:pPr>
            <a:r>
              <a:t>Consolidation levels:  fast learning links to input, slow links to generalization with inputs through resonance </a:t>
            </a:r>
          </a:p>
          <a:p>
            <a:pPr marL="326440" indent="-326440" defTabSz="884325">
              <a:spcBef>
                <a:spcPts val="1600"/>
              </a:spcBef>
              <a:defRPr sz="2800"/>
            </a:pPr>
            <a:r>
              <a:t>Proceduralization levels: Fluency studies =&gt; SLI, L1, stuttering, L2, Aphasia, Dell, DIVA, Levelt</a:t>
            </a:r>
          </a:p>
          <a:p>
            <a:pPr marL="326440" indent="-326440" defTabSz="884325">
              <a:spcBef>
                <a:spcPts val="1600"/>
              </a:spcBef>
              <a:defRPr sz="2800"/>
            </a:pPr>
            <a:r>
              <a:t>Gating of lexicon by syntax: 4 levels of speech errors </a:t>
            </a:r>
          </a:p>
          <a:p>
            <a:pPr marL="326440" indent="-326440" defTabSz="884325">
              <a:spcBef>
                <a:spcPts val="1600"/>
              </a:spcBef>
              <a:defRPr sz="2800"/>
            </a:pPr>
            <a:r>
              <a:t>Diachronic accumulation of processing biases</a:t>
            </a:r>
          </a:p>
          <a:p>
            <a:pPr marL="326440" indent="-326440" defTabSz="884325">
              <a:spcBef>
                <a:spcPts val="1600"/>
              </a:spcBef>
              <a:defRPr sz="2800"/>
            </a:pPr>
            <a:r>
              <a:t>Memetic diffusion links to affiliation, identification </a:t>
            </a:r>
          </a:p>
          <a:p>
            <a:pPr marL="326440" indent="-326440" defTabSz="884325">
              <a:spcBef>
                <a:spcPts val="1600"/>
              </a:spcBef>
              <a:defRPr sz="2800"/>
            </a:pPr>
            <a:r>
              <a:t>Evolutionary wheels link to adaptive success of variations in the phenotype</a:t>
            </a:r>
          </a:p>
        </p:txBody>
      </p:sp>
      <p:sp>
        <p:nvSpPr>
          <p:cNvPr id="4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he basic ide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basic idea</a:t>
            </a:r>
          </a:p>
        </p:txBody>
      </p:sp>
      <p:sp>
        <p:nvSpPr>
          <p:cNvPr id="220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1" name="Slide Number"/>
          <p:cNvSpPr txBox="1"/>
          <p:nvPr>
            <p:ph type="sldNum" sz="quarter" idx="2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2" name="honey.jpg" descr="hone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177" y="3702050"/>
            <a:ext cx="11740447" cy="5852162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When honey droplets collect to form a new level, packing constraints create hexagons…"/>
          <p:cNvSpPr txBox="1"/>
          <p:nvPr/>
        </p:nvSpPr>
        <p:spPr>
          <a:xfrm>
            <a:off x="2034480" y="2294819"/>
            <a:ext cx="8935840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When honey droplets collect to form a new level, packing constraints create hexagons</a:t>
            </a:r>
          </a:p>
          <a:p>
            <a:pPr/>
            <a:r>
              <a:t>It’s not magic, it’s mechanism</a:t>
            </a:r>
          </a:p>
        </p:txBody>
      </p:sp>
      <p:sp>
        <p:nvSpPr>
          <p:cNvPr id="224" name="The basic idea"/>
          <p:cNvSpPr txBox="1"/>
          <p:nvPr/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R="30478" indent="39687" defTabSz="130048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</a:defRPr>
            </a:lvl1pPr>
          </a:lstStyle>
          <a:p>
            <a:pPr/>
            <a:r>
              <a:t>The basic idea</a:t>
            </a:r>
          </a:p>
        </p:txBody>
      </p:sp>
      <p:sp>
        <p:nvSpPr>
          <p:cNvPr id="225" name="Slide Number"/>
          <p:cNvSpPr txBox="1"/>
          <p:nvPr/>
        </p:nvSpPr>
        <p:spPr>
          <a:xfrm>
            <a:off x="6381749" y="9258300"/>
            <a:ext cx="2286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normAutofit fontScale="100000" lnSpcReduction="0"/>
          </a:bodyPr>
          <a:lstStyle>
            <a:lvl1pPr defTabSz="830861">
              <a:defRPr sz="180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rinciples of Emergenti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Principles of Emergentism</a:t>
            </a:r>
          </a:p>
        </p:txBody>
      </p:sp>
      <p:sp>
        <p:nvSpPr>
          <p:cNvPr id="228" name="Competition – variation + constraints =&gt; selection…"/>
          <p:cNvSpPr txBox="1"/>
          <p:nvPr>
            <p:ph type="body" idx="1"/>
          </p:nvPr>
        </p:nvSpPr>
        <p:spPr>
          <a:xfrm>
            <a:off x="309314" y="2590800"/>
            <a:ext cx="11988803" cy="6096000"/>
          </a:xfrm>
          <a:prstGeom prst="rect">
            <a:avLst/>
          </a:prstGeom>
        </p:spPr>
        <p:txBody>
          <a:bodyPr/>
          <a:lstStyle/>
          <a:p>
            <a:pPr marL="660400" indent="-660400">
              <a:buClrTx/>
              <a:buSzPct val="100000"/>
              <a:buFontTx/>
              <a:buAutoNum type="arabicPeriod" startAt="1"/>
              <a:defRPr b="1"/>
            </a:pPr>
            <a:r>
              <a:t>Competition</a:t>
            </a:r>
            <a:r>
              <a:rPr b="0"/>
              <a:t> – variation + constraints =&gt; selection</a:t>
            </a:r>
            <a:endParaRPr b="0"/>
          </a:p>
          <a:p>
            <a:pPr marL="660400" indent="-660400">
              <a:buClrTx/>
              <a:buSzPct val="100000"/>
              <a:buFontTx/>
              <a:buAutoNum type="arabicPeriod" startAt="1"/>
              <a:defRPr b="1"/>
            </a:pPr>
            <a:r>
              <a:t>Levels</a:t>
            </a:r>
            <a:r>
              <a:rPr b="0"/>
              <a:t> – new mechanisms operate when combination creates new structural levels </a:t>
            </a:r>
            <a:endParaRPr b="0"/>
          </a:p>
          <a:p>
            <a:pPr marL="660400" indent="-660400">
              <a:buClrTx/>
              <a:buSzPct val="100000"/>
              <a:buFontTx/>
              <a:buAutoNum type="arabicPeriod" startAt="1"/>
              <a:defRPr b="1"/>
            </a:pPr>
            <a:r>
              <a:t>Timeframes</a:t>
            </a:r>
            <a:r>
              <a:rPr b="0"/>
              <a:t> – mechanisms on levels create processes that configure structures across timeframes</a:t>
            </a:r>
            <a:endParaRPr b="0"/>
          </a:p>
          <a:p>
            <a:pPr marL="0" indent="0">
              <a:buSzTx/>
              <a:buNone/>
            </a:pPr>
            <a:r>
              <a:t>Language structure emerges from competition governed by mechanisms within and across levels and timeframes</a:t>
            </a:r>
          </a:p>
        </p:txBody>
      </p:sp>
      <p:sp>
        <p:nvSpPr>
          <p:cNvPr id="229" name="Slide Number"/>
          <p:cNvSpPr txBox="1"/>
          <p:nvPr>
            <p:ph type="sldNum" sz="quarter" idx="2"/>
          </p:nvPr>
        </p:nvSpPr>
        <p:spPr>
          <a:xfrm>
            <a:off x="6381748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he pieces, the challen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pieces, the challenge</a:t>
            </a:r>
          </a:p>
        </p:txBody>
      </p:sp>
      <p:sp>
        <p:nvSpPr>
          <p:cNvPr id="232" name="Emergentism is a roadmap of territories not yet fully integrated.…"/>
          <p:cNvSpPr txBox="1"/>
          <p:nvPr>
            <p:ph type="body" sz="half" idx="1"/>
          </p:nvPr>
        </p:nvSpPr>
        <p:spPr>
          <a:xfrm>
            <a:off x="507999" y="2628900"/>
            <a:ext cx="7079124" cy="6096000"/>
          </a:xfrm>
          <a:prstGeom prst="rect">
            <a:avLst/>
          </a:prstGeom>
        </p:spPr>
        <p:txBody>
          <a:bodyPr/>
          <a:lstStyle/>
          <a:p>
            <a:pPr/>
            <a:r>
              <a:t>Emergentism is a roadmap of territories not yet fully integrated.</a:t>
            </a:r>
          </a:p>
          <a:p>
            <a:pPr/>
            <a:r>
              <a:t>The pieces are the mechanisms, constraints, levels, and cycles.</a:t>
            </a:r>
          </a:p>
          <a:p>
            <a:pPr/>
            <a:r>
              <a:t>We know a lot about these.</a:t>
            </a:r>
          </a:p>
          <a:p>
            <a:pPr/>
            <a:r>
              <a:t>The challenge is putting it all together.</a:t>
            </a:r>
          </a:p>
        </p:txBody>
      </p:sp>
      <p:pic>
        <p:nvPicPr>
          <p:cNvPr id="233" name="Worldmaphedo.jpg" descr="Worldmaphe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42435" y="2963545"/>
            <a:ext cx="4998765" cy="3120657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lide Number"/>
          <p:cNvSpPr txBox="1"/>
          <p:nvPr>
            <p:ph type="sldNum" sz="quarter" idx="2"/>
          </p:nvPr>
        </p:nvSpPr>
        <p:spPr>
          <a:xfrm>
            <a:off x="6381748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or SLA The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 SLA Theory</a:t>
            </a:r>
          </a:p>
        </p:txBody>
      </p:sp>
      <p:sp>
        <p:nvSpPr>
          <p:cNvPr id="237" name="Accounts of L2 learning need to deal with the whole of langua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Accounts of L2 learning need to deal with the whole of language</a:t>
            </a:r>
          </a:p>
          <a:p>
            <a:pPr/>
            <a:r>
              <a:t>Understanding L1 and L2 learning is fundamental to constructing the emergentist account</a:t>
            </a:r>
          </a:p>
          <a:p>
            <a:pPr/>
            <a:r>
              <a:t>L2 learning has unique constraints based on the greater variability of L1s, learners, ages, methods, and goals.</a:t>
            </a:r>
          </a:p>
        </p:txBody>
      </p:sp>
      <p:sp>
        <p:nvSpPr>
          <p:cNvPr id="238" name="Slide Number"/>
          <p:cNvSpPr txBox="1"/>
          <p:nvPr>
            <p:ph type="sldNum" sz="quarter" idx="2"/>
          </p:nvPr>
        </p:nvSpPr>
        <p:spPr>
          <a:xfrm>
            <a:off x="6381748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