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634435" y="857390"/>
            <a:ext cx="10923482" cy="27471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8876453" y="7012093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/>
          <p:nvPr>
            <p:ph type="pic" idx="21"/>
          </p:nvPr>
        </p:nvSpPr>
        <p:spPr>
          <a:xfrm>
            <a:off x="-901700" y="-127000"/>
            <a:ext cx="14211300" cy="99972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tem-based pattern learning: Does it work the same for L1 and L2?"/>
          <p:cNvSpPr txBox="1"/>
          <p:nvPr/>
        </p:nvSpPr>
        <p:spPr>
          <a:xfrm>
            <a:off x="6366933" y="4398934"/>
            <a:ext cx="6089453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Item-based pattern learning: Does it work the same for L1 and L2?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69900" indent="-469900">
              <a:buClr>
                <a:srgbClr val="929292"/>
              </a:buClr>
              <a:buSzPct val="60000"/>
              <a:buFont typeface="Zapf Dingbats"/>
              <a:buChar char="❖"/>
            </a:lvl1pPr>
            <a:lvl2pPr marL="939800" indent="-469900">
              <a:buClr>
                <a:srgbClr val="929292"/>
              </a:buClr>
              <a:buSzPct val="60000"/>
              <a:buFont typeface="Zapf Dingbats"/>
              <a:buChar char="❖"/>
            </a:lvl2pPr>
            <a:lvl3pPr marL="1409700" indent="-469900">
              <a:buClr>
                <a:srgbClr val="929292"/>
              </a:buClr>
              <a:buSzPct val="60000"/>
              <a:buFont typeface="Zapf Dingbats"/>
              <a:buChar char="❖"/>
            </a:lvl3pPr>
            <a:lvl4pPr marL="1879600" indent="-469900">
              <a:buClr>
                <a:srgbClr val="929292"/>
              </a:buClr>
              <a:buSzPct val="60000"/>
              <a:buFont typeface="Zapf Dingbats"/>
              <a:buChar char="❖"/>
            </a:lvl4pPr>
            <a:lvl5pPr marL="2349500" indent="-469900">
              <a:buClr>
                <a:srgbClr val="929292"/>
              </a:buClr>
              <a:buSzPct val="60000"/>
              <a:buFont typeface="Zapf Dingbats"/>
              <a:buChar char="❖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riangle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Triangle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" name="Triangle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" name="Lorem Ipsum Dolor"/>
          <p:cNvSpPr txBox="1"/>
          <p:nvPr>
            <p:ph type="body" sz="quarter" idx="2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41" name="Title Text"/>
          <p:cNvSpPr txBox="1"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4784" indent="-474784"/>
            <a:lvl2pPr marL="865553" indent="-395653"/>
            <a:lvl3pPr marL="1256323" indent="-316523"/>
            <a:lvl4pPr marL="1726223" indent="-316523"/>
            <a:lvl5pPr marL="2196123" indent="-316523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Triangle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riangle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Triangle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Lorem Ipsum Dolor"/>
          <p:cNvSpPr txBox="1"/>
          <p:nvPr>
            <p:ph type="body" sz="quarter" idx="2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27" name="Image"/>
          <p:cNvSpPr/>
          <p:nvPr>
            <p:ph type="pic" idx="22"/>
          </p:nvPr>
        </p:nvSpPr>
        <p:spPr>
          <a:xfrm>
            <a:off x="596900" y="-2679700"/>
            <a:ext cx="11798300" cy="11798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riangle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riangle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Lorem Ipsum Dolor"/>
          <p:cNvSpPr txBox="1"/>
          <p:nvPr>
            <p:ph type="body" sz="quarter" idx="2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48" name="Image"/>
          <p:cNvSpPr/>
          <p:nvPr>
            <p:ph type="pic" sz="half" idx="22"/>
          </p:nvPr>
        </p:nvSpPr>
        <p:spPr>
          <a:xfrm>
            <a:off x="6704698" y="590550"/>
            <a:ext cx="5806884" cy="850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/>
            </a:lvl1pPr>
            <a:lvl2pPr marL="0" indent="228600">
              <a:spcBef>
                <a:spcPts val="0"/>
              </a:spcBef>
              <a:buSzTx/>
              <a:buNone/>
              <a:defRPr sz="2400"/>
            </a:lvl2pPr>
            <a:lvl3pPr marL="0" indent="457200">
              <a:spcBef>
                <a:spcPts val="0"/>
              </a:spcBef>
              <a:buSzTx/>
              <a:buNone/>
              <a:defRPr sz="2400"/>
            </a:lvl3pPr>
            <a:lvl4pPr marL="0" indent="685800">
              <a:spcBef>
                <a:spcPts val="0"/>
              </a:spcBef>
              <a:buSzTx/>
              <a:buNone/>
              <a:defRPr sz="2400"/>
            </a:lvl4pPr>
            <a:lvl5pPr marL="0" indent="914400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98500" indent="-228600">
              <a:buSzPct val="25000"/>
              <a:buBlip>
                <a:blip r:embed="rId2"/>
              </a:buBlip>
              <a:defRPr sz="3000"/>
            </a:lvl2pPr>
            <a:lvl3pPr>
              <a:buChar char="•"/>
              <a:defRPr sz="2800"/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sz="half" idx="21"/>
          </p:nvPr>
        </p:nvSpPr>
        <p:spPr>
          <a:xfrm>
            <a:off x="6819900" y="1739900"/>
            <a:ext cx="5575300" cy="816965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21"/>
          </p:nvPr>
        </p:nvSpPr>
        <p:spPr>
          <a:xfrm>
            <a:off x="482600" y="609600"/>
            <a:ext cx="5728881" cy="8394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22"/>
          </p:nvPr>
        </p:nvSpPr>
        <p:spPr>
          <a:xfrm>
            <a:off x="6260986" y="4406900"/>
            <a:ext cx="6697779" cy="471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sz="half" idx="23"/>
          </p:nvPr>
        </p:nvSpPr>
        <p:spPr>
          <a:xfrm>
            <a:off x="6686550" y="-946150"/>
            <a:ext cx="5842000" cy="584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riangle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40871" marR="0" indent="-440871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837292" marR="0" indent="-367392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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2337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7036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1735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6434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1133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5832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053114" marR="0" indent="-293914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Tx/>
        <a:buChar char=""/>
        <a:tabLst/>
        <a:defRPr b="0" baseline="0" cap="none" i="0" spc="0" strike="noStrike" sz="36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7.png"/><Relationship Id="rId4" Type="http://schemas.openxmlformats.org/officeDocument/2006/relationships/image" Target="../media/image5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tem-based Pattern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marR="30479" indent="268287" algn="l"/>
            <a:r>
              <a:t>Item-based Patterns</a:t>
            </a:r>
          </a:p>
          <a:p>
            <a:pPr lvl="1" marR="30479" indent="268287" algn="l"/>
            <a:r>
              <a:t>and the LPLA</a:t>
            </a:r>
          </a:p>
        </p:txBody>
      </p:sp>
      <p:sp>
        <p:nvSpPr>
          <p:cNvPr id="162" name="Lecture 6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9687" marR="30479">
              <a:buClr>
                <a:srgbClr val="002161"/>
              </a:buClr>
              <a:defRPr sz="3400"/>
            </a:lvl1pPr>
          </a:lstStyle>
          <a:p>
            <a:pPr/>
            <a:r>
              <a:t>Lecture 6a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arly Formu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 defTabSz="1300480"/>
          </a:lstStyle>
          <a:p>
            <a:pPr/>
            <a:r>
              <a:t>Early Formulations</a:t>
            </a:r>
          </a:p>
        </p:txBody>
      </p:sp>
      <p:sp>
        <p:nvSpPr>
          <p:cNvPr id="206" name="1966 Braine – Positional patterns in MLS (ALS, ALL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2616" indent="-362616" defTabSz="1222451">
              <a:spcBef>
                <a:spcPts val="2200"/>
              </a:spcBef>
              <a:defRPr sz="3384"/>
            </a:pPr>
            <a:r>
              <a:t>1966 Braine – Positional patterns in MLS (ALS, ALL)</a:t>
            </a:r>
          </a:p>
          <a:p>
            <a:pPr marL="362616" indent="-362616" defTabSz="1222451">
              <a:spcBef>
                <a:spcPts val="2200"/>
              </a:spcBef>
              <a:defRPr sz="3384"/>
            </a:pPr>
            <a:r>
              <a:t>1968 Braine – Child Pivot Grammar</a:t>
            </a:r>
          </a:p>
          <a:p>
            <a:pPr marL="362616" indent="-362616" defTabSz="1222451">
              <a:spcBef>
                <a:spcPts val="2200"/>
              </a:spcBef>
              <a:defRPr sz="3384"/>
            </a:pPr>
            <a:r>
              <a:t>1971 Bloom – Why not pivot grammar?</a:t>
            </a:r>
          </a:p>
          <a:p>
            <a:pPr marL="362616" indent="-362616" defTabSz="1222451">
              <a:spcBef>
                <a:spcPts val="2200"/>
              </a:spcBef>
              <a:defRPr sz="3384"/>
            </a:pPr>
            <a:r>
              <a:t>1971 Braine – Sieve Model </a:t>
            </a:r>
          </a:p>
          <a:p>
            <a:pPr marL="362616" indent="-362616" defTabSz="1222451">
              <a:spcBef>
                <a:spcPts val="2200"/>
              </a:spcBef>
              <a:defRPr sz="3384"/>
            </a:pPr>
            <a:r>
              <a:t>1975 MacWhinney – item-based patterns (IBP)</a:t>
            </a:r>
          </a:p>
          <a:p>
            <a:pPr marL="362616" indent="-362616" defTabSz="1222451">
              <a:spcBef>
                <a:spcPts val="2200"/>
              </a:spcBef>
              <a:defRPr sz="3384"/>
            </a:pPr>
            <a:r>
              <a:t>1976 MacWhinney – superimposition</a:t>
            </a:r>
          </a:p>
          <a:p>
            <a:pPr marL="362616" indent="-362616" defTabSz="1222451">
              <a:spcBef>
                <a:spcPts val="2200"/>
              </a:spcBef>
              <a:defRPr sz="3384"/>
            </a:pPr>
            <a:r>
              <a:t>1982 MacWhiney — feature-based patterns (FBP), clustering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More recent formu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More recent formulations</a:t>
            </a:r>
          </a:p>
        </p:txBody>
      </p:sp>
      <p:sp>
        <p:nvSpPr>
          <p:cNvPr id="210" name="1987 – Langacker’s sieve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7898" indent="-327898" defTabSz="1105408">
              <a:spcBef>
                <a:spcPts val="2000"/>
              </a:spcBef>
              <a:defRPr sz="3060"/>
            </a:pPr>
            <a:r>
              <a:t>1987 – Langacker’s sieve model</a:t>
            </a:r>
          </a:p>
          <a:p>
            <a:pPr marL="327898" indent="-327898" defTabSz="1105408">
              <a:spcBef>
                <a:spcPts val="2000"/>
              </a:spcBef>
              <a:defRPr sz="3060"/>
            </a:pPr>
            <a:r>
              <a:t>1990 – Tomasello's “Verb Islands”</a:t>
            </a:r>
          </a:p>
          <a:p>
            <a:pPr marL="327898" indent="-327898" defTabSz="1105408">
              <a:spcBef>
                <a:spcPts val="2000"/>
              </a:spcBef>
              <a:defRPr sz="3060"/>
            </a:pPr>
            <a:r>
              <a:t>1995 onward – Rise of Usage-based Linguistics</a:t>
            </a:r>
          </a:p>
          <a:p>
            <a:pPr marL="327898" indent="-327898" defTabSz="1105408">
              <a:spcBef>
                <a:spcPts val="2000"/>
              </a:spcBef>
              <a:defRPr sz="3060"/>
            </a:pPr>
            <a:r>
              <a:t>2006 –  Hierarchical Bayesian Models: Perfors, Kemp</a:t>
            </a:r>
          </a:p>
          <a:p>
            <a:pPr marL="327898" indent="-327898" defTabSz="1105408">
              <a:spcBef>
                <a:spcPts val="2000"/>
              </a:spcBef>
              <a:defRPr sz="3060"/>
            </a:pPr>
            <a:r>
              <a:t>2009 – Bannard &amp; Lieven’s PCFG based on formulas</a:t>
            </a:r>
          </a:p>
          <a:p>
            <a:pPr marL="327898" indent="-327898" defTabSz="1105408">
              <a:spcBef>
                <a:spcPts val="2000"/>
              </a:spcBef>
              <a:defRPr sz="3060"/>
            </a:pPr>
            <a:r>
              <a:t>2009 –  Hierarchical Prediction Network: Bod</a:t>
            </a:r>
          </a:p>
          <a:p>
            <a:pPr marL="327898" indent="-327898" defTabSz="1105408">
              <a:spcBef>
                <a:spcPts val="2000"/>
              </a:spcBef>
              <a:defRPr sz="3060"/>
            </a:pPr>
            <a:r>
              <a:t>2014 – MacWhinney’s restatement</a:t>
            </a:r>
          </a:p>
          <a:p>
            <a:pPr marL="0" indent="0" defTabSz="1105408">
              <a:spcBef>
                <a:spcPts val="2000"/>
              </a:spcBef>
              <a:buSzTx/>
              <a:buNone/>
              <a:defRPr b="1" sz="3060"/>
            </a:pPr>
            <a:r>
              <a:t>N.B.  All of this has focused on L1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6330850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lated Framewor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Related Frameworks</a:t>
            </a:r>
          </a:p>
        </p:txBody>
      </p:sp>
      <p:sp>
        <p:nvSpPr>
          <p:cNvPr id="214" name="1987 – Langacker sieve model…"/>
          <p:cNvSpPr txBox="1"/>
          <p:nvPr>
            <p:ph type="body" idx="1"/>
          </p:nvPr>
        </p:nvSpPr>
        <p:spPr>
          <a:xfrm>
            <a:off x="508000" y="2646962"/>
            <a:ext cx="11988800" cy="6096001"/>
          </a:xfrm>
          <a:prstGeom prst="rect">
            <a:avLst/>
          </a:prstGeom>
        </p:spPr>
        <p:txBody>
          <a:bodyPr/>
          <a:lstStyle/>
          <a:p>
            <a:pPr marL="381904" indent="-381904" defTabSz="1287475">
              <a:spcBef>
                <a:spcPts val="2300"/>
              </a:spcBef>
              <a:defRPr sz="3564"/>
            </a:pPr>
            <a:r>
              <a:t>1987 – Langacker sieve model</a:t>
            </a:r>
          </a:p>
          <a:p>
            <a:pPr marL="381904" indent="-381904" defTabSz="1287475">
              <a:spcBef>
                <a:spcPts val="2300"/>
              </a:spcBef>
              <a:defRPr sz="3564"/>
            </a:pPr>
            <a:r>
              <a:t>1990 – Tomasello “Verb Islands”</a:t>
            </a:r>
          </a:p>
          <a:p>
            <a:pPr marL="381904" indent="-381904" defTabSz="1287475">
              <a:spcBef>
                <a:spcPts val="2300"/>
              </a:spcBef>
              <a:defRPr sz="3564"/>
            </a:pPr>
            <a:r>
              <a:t>2001 – Recycling: Lieven, Dabrowska, colleagues</a:t>
            </a:r>
          </a:p>
          <a:p>
            <a:pPr marL="381904" indent="-381904" defTabSz="1287475">
              <a:spcBef>
                <a:spcPts val="2300"/>
              </a:spcBef>
              <a:defRPr sz="3564"/>
            </a:pPr>
            <a:r>
              <a:t>2006 –  Hierarchical Bayesian Models: Perfors, Kemp</a:t>
            </a:r>
          </a:p>
          <a:p>
            <a:pPr marL="381904" indent="-381904" defTabSz="1287475">
              <a:spcBef>
                <a:spcPts val="2300"/>
              </a:spcBef>
              <a:defRPr sz="3564"/>
            </a:pPr>
            <a:r>
              <a:t>2009 – Bannard &amp; Lieven PCFG based on formulas</a:t>
            </a:r>
          </a:p>
          <a:p>
            <a:pPr marL="381904" indent="-381904" defTabSz="1287475">
              <a:spcBef>
                <a:spcPts val="2300"/>
              </a:spcBef>
              <a:defRPr sz="3564"/>
            </a:pPr>
            <a:r>
              <a:t>2009 –  Hierarchical Prediction Network: Bod</a:t>
            </a:r>
          </a:p>
          <a:p>
            <a:pPr marL="0" indent="0" defTabSz="1287475">
              <a:spcBef>
                <a:spcPts val="2300"/>
              </a:spcBef>
              <a:buSzTx/>
              <a:buNone/>
              <a:defRPr b="1" sz="3564"/>
            </a:pPr>
            <a:r>
              <a:t>N.B.  All of this has been only about L1</a:t>
            </a:r>
          </a:p>
        </p:txBody>
      </p:sp>
      <p:sp>
        <p:nvSpPr>
          <p:cNvPr id="2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Dependency Gramm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Dependency Grammar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9" name="0graph copy 2.jpg" descr="0graph copy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4" y="2997921"/>
            <a:ext cx="12090392" cy="1958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0graph copy.jpg" descr="0graph 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191" y="5402509"/>
            <a:ext cx="11582472" cy="2803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agrammatical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Diagrammatically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4" name="more"/>
          <p:cNvSpPr txBox="1"/>
          <p:nvPr/>
        </p:nvSpPr>
        <p:spPr>
          <a:xfrm>
            <a:off x="2276716" y="3949417"/>
            <a:ext cx="176223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more</a:t>
            </a:r>
          </a:p>
        </p:txBody>
      </p:sp>
      <p:sp>
        <p:nvSpPr>
          <p:cNvPr id="225" name="X"/>
          <p:cNvSpPr txBox="1"/>
          <p:nvPr/>
        </p:nvSpPr>
        <p:spPr>
          <a:xfrm>
            <a:off x="8535886" y="4044667"/>
            <a:ext cx="3176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226" name="predicate/operator"/>
          <p:cNvSpPr txBox="1"/>
          <p:nvPr/>
        </p:nvSpPr>
        <p:spPr>
          <a:xfrm>
            <a:off x="1546064" y="4857608"/>
            <a:ext cx="27058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predicate/operator</a:t>
            </a:r>
          </a:p>
        </p:txBody>
      </p:sp>
      <p:sp>
        <p:nvSpPr>
          <p:cNvPr id="227" name="argument…"/>
          <p:cNvSpPr txBox="1"/>
          <p:nvPr/>
        </p:nvSpPr>
        <p:spPr>
          <a:xfrm>
            <a:off x="7716662" y="4654408"/>
            <a:ext cx="195604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argument</a:t>
            </a:r>
          </a:p>
          <a:p>
            <a:pPr/>
            <a:r>
              <a:t>features/POS</a:t>
            </a:r>
          </a:p>
        </p:txBody>
      </p:sp>
      <p:cxnSp>
        <p:nvCxnSpPr>
          <p:cNvPr id="228" name="Connection Line"/>
          <p:cNvCxnSpPr>
            <a:stCxn id="224" idx="0"/>
            <a:endCxn id="225" idx="0"/>
          </p:cNvCxnSpPr>
          <p:nvPr/>
        </p:nvCxnSpPr>
        <p:spPr>
          <a:xfrm>
            <a:off x="3157831" y="4298667"/>
            <a:ext cx="5536856" cy="1"/>
          </a:xfrm>
          <a:prstGeom prst="straightConnector1">
            <a:avLst/>
          </a:prstGeom>
          <a:ln w="25400">
            <a:solidFill>
              <a:srgbClr val="414141"/>
            </a:solidFill>
            <a:miter lim="400000"/>
          </a:ln>
        </p:spPr>
      </p:cxnSp>
      <p:sp>
        <p:nvSpPr>
          <p:cNvPr id="229" name="relation**"/>
          <p:cNvSpPr txBox="1"/>
          <p:nvPr/>
        </p:nvSpPr>
        <p:spPr>
          <a:xfrm>
            <a:off x="4894512" y="2861133"/>
            <a:ext cx="191529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relation**</a:t>
            </a:r>
          </a:p>
        </p:txBody>
      </p:sp>
      <p:sp>
        <p:nvSpPr>
          <p:cNvPr id="230" name="position"/>
          <p:cNvSpPr txBox="1"/>
          <p:nvPr/>
        </p:nvSpPr>
        <p:spPr>
          <a:xfrm>
            <a:off x="3987731" y="4204616"/>
            <a:ext cx="31948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u="sng"/>
            </a:pPr>
            <a:r>
              <a:t>        position           </a:t>
            </a:r>
            <a:r>
              <a:rPr u="none"/>
              <a:t> </a:t>
            </a:r>
            <a:r>
              <a:t>      </a:t>
            </a:r>
          </a:p>
        </p:txBody>
      </p:sp>
      <p:sp>
        <p:nvSpPr>
          <p:cNvPr id="231" name="more + X"/>
          <p:cNvSpPr txBox="1"/>
          <p:nvPr/>
        </p:nvSpPr>
        <p:spPr>
          <a:xfrm>
            <a:off x="5092019" y="6579234"/>
            <a:ext cx="227889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more + X</a:t>
            </a:r>
          </a:p>
        </p:txBody>
      </p:sp>
      <p:sp>
        <p:nvSpPr>
          <p:cNvPr id="232" name="Short Form:"/>
          <p:cNvSpPr txBox="1"/>
          <p:nvPr/>
        </p:nvSpPr>
        <p:spPr>
          <a:xfrm>
            <a:off x="1029656" y="6731634"/>
            <a:ext cx="171569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Short Form:</a:t>
            </a:r>
          </a:p>
        </p:txBody>
      </p:sp>
      <p:sp>
        <p:nvSpPr>
          <p:cNvPr id="233" name="** relations derive from operators  in embodied cognition"/>
          <p:cNvSpPr txBox="1"/>
          <p:nvPr/>
        </p:nvSpPr>
        <p:spPr>
          <a:xfrm>
            <a:off x="3094472" y="7955985"/>
            <a:ext cx="585162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** relations derive from operators  in embodied cognition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IBP and predicate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IBP and predicate learning</a:t>
            </a:r>
          </a:p>
        </p:txBody>
      </p:sp>
      <p:sp>
        <p:nvSpPr>
          <p:cNvPr id="236" name="When the child learns “cookie” or “byebye” they are not predicates, but complete statements (Einwortsätze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spcBef>
                <a:spcPts val="2200"/>
              </a:spcBef>
              <a:defRPr sz="3420"/>
            </a:pPr>
            <a:r>
              <a:t>When the child learns “cookie” or “byebye” they are not predicates, but complete statements (Einwortsätze).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When the child learns “nice” in the phrase “nice cookie”, there is an </a:t>
            </a:r>
            <a:r>
              <a:rPr b="1" i="1"/>
              <a:t>unknown</a:t>
            </a:r>
            <a:r>
              <a:t> (nice</a:t>
            </a:r>
            <a:r>
              <a:rPr i="1"/>
              <a:t>) </a:t>
            </a:r>
            <a:r>
              <a:t>extracted from the phrase that includes the </a:t>
            </a:r>
            <a:r>
              <a:rPr b="1" i="1"/>
              <a:t>known</a:t>
            </a:r>
            <a:r>
              <a:t> (cookie) </a:t>
            </a:r>
            <a:r>
              <a:rPr i="1"/>
              <a:t>(</a:t>
            </a:r>
            <a:r>
              <a:t>MacWhinney 1978). </a:t>
            </a:r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The predicate acquires its </a:t>
            </a:r>
            <a:r>
              <a:rPr b="1"/>
              <a:t>meaning</a:t>
            </a:r>
            <a:r>
              <a:t>, relation, and position </a:t>
            </a:r>
            <a:r>
              <a:rPr b="1"/>
              <a:t>AT THE TIME OF LEARNING.</a:t>
            </a:r>
            <a:endParaRPr b="1"/>
          </a:p>
          <a:p>
            <a:pPr marL="418827" indent="-418827" defTabSz="554990">
              <a:spcBef>
                <a:spcPts val="2200"/>
              </a:spcBef>
              <a:defRPr sz="3420"/>
            </a:pPr>
            <a:r>
              <a:t>So, IBP learning is directly linked to the learning of the meaning of predicates.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enerative Power of IB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 defTabSz="1300480"/>
          </a:lstStyle>
          <a:p>
            <a:pPr/>
            <a:r>
              <a:t>Generative Power of IBP</a:t>
            </a:r>
          </a:p>
        </p:txBody>
      </p:sp>
      <p:sp>
        <p:nvSpPr>
          <p:cNvPr id="240" name="MacWhinney (1975) used IBPs to generate 90% of Zoli’s first 1000 utterances.  No evidence of overgeneration.…"/>
          <p:cNvSpPr txBox="1"/>
          <p:nvPr>
            <p:ph type="body" idx="1"/>
          </p:nvPr>
        </p:nvSpPr>
        <p:spPr>
          <a:xfrm>
            <a:off x="508000" y="26543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390905" marR="68275" indent="-390905" defTabSz="1092403">
              <a:lnSpc>
                <a:spcPct val="90000"/>
              </a:lnSpc>
              <a:spcBef>
                <a:spcPts val="2000"/>
              </a:spcBef>
              <a:defRPr sz="3191"/>
            </a:pPr>
            <a:r>
              <a:t>MacWhinney (1975) used IBPs to generate 90% of Zoli’s first 1000 utterances.  No evidence of overgeneration.</a:t>
            </a:r>
          </a:p>
          <a:p>
            <a:pPr marL="390905" marR="68275" indent="-390905" defTabSz="1092403">
              <a:lnSpc>
                <a:spcPct val="90000"/>
              </a:lnSpc>
              <a:spcBef>
                <a:spcPts val="2000"/>
              </a:spcBef>
              <a:defRPr sz="3191"/>
            </a:pPr>
            <a:r>
              <a:t>Lieven, Pine, &amp; Baldwin (1997) and Dabrowska &amp; Lieven (2005) show good recall, but poor precision, because they didn’t limit their model to items with detailed frames. (Wintner 2010)</a:t>
            </a:r>
          </a:p>
          <a:p>
            <a:pPr marL="390905" marR="68275" indent="-390905" defTabSz="1092403">
              <a:lnSpc>
                <a:spcPct val="90000"/>
              </a:lnSpc>
              <a:spcBef>
                <a:spcPts val="2000"/>
              </a:spcBef>
              <a:defRPr sz="3191"/>
            </a:pPr>
            <a:r>
              <a:t>Adult frames support IBP induction</a:t>
            </a:r>
          </a:p>
          <a:p>
            <a:pPr lvl="1" marL="785621" marR="68275" indent="-390905" defTabSz="1092403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  <a:defRPr sz="3191"/>
            </a:pPr>
            <a:r>
              <a:t>See the nice __   Want a __</a:t>
            </a:r>
          </a:p>
          <a:p>
            <a:pPr marL="405383" marR="68275" indent="-405383" defTabSz="1092403">
              <a:lnSpc>
                <a:spcPct val="90000"/>
              </a:lnSpc>
              <a:spcBef>
                <a:spcPts val="2000"/>
              </a:spcBef>
              <a:defRPr sz="3191"/>
            </a:pPr>
            <a:r>
              <a:t>Adult variation sets induce IBPs (Waterfall)</a:t>
            </a:r>
          </a:p>
          <a:p>
            <a:pPr lvl="1" marL="800099" marR="68275" indent="-405383" defTabSz="1092403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  <a:defRPr sz="3191"/>
            </a:pPr>
            <a:r>
              <a:t>Do you want the cookie?  Do you want it?  (Harris, 1951)</a:t>
            </a:r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onservatism of IB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 defTabSz="1300480"/>
          </a:lstStyle>
          <a:p>
            <a:pPr/>
            <a:r>
              <a:t>Conservatism of IBP</a:t>
            </a:r>
          </a:p>
        </p:txBody>
      </p:sp>
      <p:sp>
        <p:nvSpPr>
          <p:cNvPr id="244" name="Pine &amp; Lieven (1997) show that the fillers for “a”+X and “the”+X are initially not the same. Kuczaj (1978) found same for wh-words.…"/>
          <p:cNvSpPr txBox="1"/>
          <p:nvPr>
            <p:ph type="body" idx="1"/>
          </p:nvPr>
        </p:nvSpPr>
        <p:spPr>
          <a:xfrm>
            <a:off x="508000" y="2610837"/>
            <a:ext cx="11988800" cy="6096001"/>
          </a:xfrm>
          <a:prstGeom prst="rect">
            <a:avLst/>
          </a:prstGeom>
        </p:spPr>
        <p:txBody>
          <a:bodyPr/>
          <a:lstStyle/>
          <a:p>
            <a:pPr marL="514350" indent="-514350" defTabSz="1300480">
              <a:lnSpc>
                <a:spcPct val="90000"/>
              </a:lnSpc>
            </a:pPr>
            <a:r>
              <a:t>Pine &amp; Lieven (1997) show that the fillers for “a”+X and “the”+X are initially not the same. Kuczaj (1978) found same for wh-words.</a:t>
            </a:r>
          </a:p>
          <a:p>
            <a:pPr marL="514350" indent="-514350" defTabSz="1300480">
              <a:lnSpc>
                <a:spcPct val="90000"/>
              </a:lnSpc>
            </a:pPr>
            <a:r>
              <a:t>Tomasello (1992): in the 2-year-old, verbs are limited to particular frames and constructions with little evidence of FBP.</a:t>
            </a:r>
          </a:p>
          <a:p>
            <a:pPr marL="514350" indent="-514350" defTabSz="1300480">
              <a:lnSpc>
                <a:spcPct val="90000"/>
              </a:lnSpc>
            </a:pPr>
            <a:r>
              <a:t>Tomasello &amp; Brooks (1999) show that 3-year-olds do not generalize transitives to intransitives</a:t>
            </a: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eature-based Patterns (FB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Feature-based Patterns (FBP)</a:t>
            </a:r>
          </a:p>
        </p:txBody>
      </p:sp>
      <p:sp>
        <p:nvSpPr>
          <p:cNvPr id="248" name="Generalization of the predicate creates two generalized slots:    ADJ + 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Generalization of the predicate creates two generalized slots:    ADJ + X</a:t>
            </a:r>
          </a:p>
          <a:p>
            <a:pPr/>
            <a:r>
              <a:t>The first pattern to show this clearly is the adjective/modifier in English, because of high </a:t>
            </a:r>
            <a:r>
              <a:rPr b="1"/>
              <a:t>reliability</a:t>
            </a:r>
            <a:r>
              <a:t> and </a:t>
            </a:r>
            <a:r>
              <a:rPr b="1"/>
              <a:t>availability</a:t>
            </a:r>
            <a:r>
              <a:t> (Competition Model prediction)</a:t>
            </a:r>
          </a:p>
          <a:p>
            <a:pPr/>
            <a:r>
              <a:t>French/Spanish modifier are slower, because of inconsistency.  Hungarian is unclear, because of copula deletion.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26"/>
          <p:cNvSpPr txBox="1"/>
          <p:nvPr/>
        </p:nvSpPr>
        <p:spPr>
          <a:xfrm>
            <a:off x="12436768" y="8994986"/>
            <a:ext cx="501630" cy="43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Clr>
                <a:srgbClr val="3031DF"/>
              </a:buClr>
              <a:buFont typeface="Arial"/>
              <a:defRPr sz="1800">
                <a:solidFill>
                  <a:srgbClr val="3031DF"/>
                </a:solidFill>
                <a:uFill>
                  <a:solidFill>
                    <a:srgbClr val="3031D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26</a:t>
            </a:r>
          </a:p>
        </p:txBody>
      </p:sp>
      <p:sp>
        <p:nvSpPr>
          <p:cNvPr id="252" name="FBP Gener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/>
          </a:lstStyle>
          <a:p>
            <a:pPr/>
            <a:r>
              <a:t>FBP Generalization</a:t>
            </a:r>
          </a:p>
        </p:txBody>
      </p:sp>
      <p:sp>
        <p:nvSpPr>
          <p:cNvPr id="253" name="knows:   nice + X,  big + X, loo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knows:  	nice + X,  big + X, looks 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hears:	is nice,  is big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extracts:	IBP   is + ___   (Adj class)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Hears:	doggie is mean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adds:	mean to Adj class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hears:	mean doggie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applies:	nice + X, big + X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extracts:	Adj +X</a:t>
            </a:r>
          </a:p>
          <a:p>
            <a:pPr marL="415115" indent="-383762" defTabSz="461518">
              <a:spcBef>
                <a:spcPts val="1800"/>
              </a:spcBef>
              <a:buClr>
                <a:srgbClr val="2D7CD7"/>
              </a:buClr>
              <a:buSzPct val="100000"/>
              <a:buChar char="•"/>
              <a:defRPr sz="2686"/>
            </a:pPr>
            <a:r>
              <a:t>Other routes are possible and all operate cooperatively to extract FBPs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at is an IBP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an IBP?</a:t>
            </a:r>
          </a:p>
        </p:txBody>
      </p:sp>
      <p:sp>
        <p:nvSpPr>
          <p:cNvPr id="165" name="a predicate – either a free or bound morpheme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0400" indent="-660400">
              <a:buSzPct val="100000"/>
              <a:buAutoNum type="arabicPeriod" startAt="1"/>
            </a:pPr>
            <a:r>
              <a:t>a </a:t>
            </a:r>
            <a:r>
              <a:rPr b="1"/>
              <a:t>predicate</a:t>
            </a:r>
            <a:r>
              <a:t> – either a free or bound morpheme,</a:t>
            </a:r>
          </a:p>
          <a:p>
            <a:pPr marL="660400" indent="-660400">
              <a:buSzPct val="100000"/>
              <a:buAutoNum type="arabicPeriod" startAt="1"/>
            </a:pPr>
            <a:r>
              <a:t>related argument </a:t>
            </a:r>
            <a:r>
              <a:rPr b="1"/>
              <a:t>slots</a:t>
            </a:r>
            <a:r>
              <a:t> with feature specifications</a:t>
            </a:r>
          </a:p>
          <a:p>
            <a:pPr marL="660400" indent="-660400">
              <a:buSzPct val="100000"/>
              <a:buAutoNum type="arabicPeriod" startAt="1"/>
            </a:pPr>
            <a:r>
              <a:t>the </a:t>
            </a:r>
            <a:r>
              <a:rPr b="1"/>
              <a:t>positions</a:t>
            </a:r>
            <a:r>
              <a:t> of the arguments vis a vis the predicate</a:t>
            </a:r>
          </a:p>
          <a:p>
            <a:pPr marL="660400" indent="-660400">
              <a:buSzPct val="100000"/>
              <a:buAutoNum type="arabicPeriod" startAt="1"/>
            </a:pPr>
            <a:r>
              <a:t>the conceptual </a:t>
            </a:r>
            <a:r>
              <a:rPr b="1"/>
              <a:t>relation</a:t>
            </a:r>
            <a:r>
              <a:t> that holds between the predicate and each argument.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27"/>
          <p:cNvSpPr txBox="1"/>
          <p:nvPr/>
        </p:nvSpPr>
        <p:spPr>
          <a:xfrm>
            <a:off x="12436768" y="8994986"/>
            <a:ext cx="501630" cy="43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Clr>
                <a:srgbClr val="3031DF"/>
              </a:buClr>
              <a:buFont typeface="Arial"/>
              <a:defRPr sz="1800">
                <a:solidFill>
                  <a:srgbClr val="3031DF"/>
                </a:solidFill>
                <a:uFill>
                  <a:solidFill>
                    <a:srgbClr val="3031D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27</a:t>
            </a:r>
          </a:p>
        </p:txBody>
      </p:sp>
      <p:sp>
        <p:nvSpPr>
          <p:cNvPr id="256" name="A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/>
          </a:lstStyle>
          <a:p>
            <a:pPr/>
            <a:r>
              <a:t>An example</a:t>
            </a:r>
          </a:p>
        </p:txBody>
      </p:sp>
      <p:sp>
        <p:nvSpPr>
          <p:cNvPr id="257" name="[must (+ tense, +pres, +obl, +intent)]    +  go, come, eat [action, state]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3123" indent="-320182" defTabSz="484886">
              <a:spcBef>
                <a:spcPts val="1900"/>
              </a:spcBef>
              <a:buClr>
                <a:srgbClr val="2D7CD7"/>
              </a:buClr>
              <a:buSzPct val="100000"/>
              <a:buChar char="•"/>
              <a:defRPr sz="2988"/>
            </a:pPr>
            <a:r>
              <a:t>[must (+ tense, +pres, +obl, +intent)]    +  go, come, eat [action, state]</a:t>
            </a:r>
          </a:p>
          <a:p>
            <a:pPr marL="353123" indent="-320182" defTabSz="484886">
              <a:spcBef>
                <a:spcPts val="1900"/>
              </a:spcBef>
              <a:buClr>
                <a:srgbClr val="2D7CD7"/>
              </a:buClr>
              <a:buSzPct val="100000"/>
              <a:buChar char="•"/>
              <a:defRPr sz="2988"/>
            </a:pPr>
            <a:r>
              <a:t>[can (+tense, +pres, +pot, +intent)]       +  go, come, eat [action, state]</a:t>
            </a:r>
          </a:p>
          <a:p>
            <a:pPr marL="353123" indent="-320182" defTabSz="484886">
              <a:spcBef>
                <a:spcPts val="1900"/>
              </a:spcBef>
              <a:buClr>
                <a:srgbClr val="2D7CD7"/>
              </a:buClr>
              <a:buSzPct val="100000"/>
              <a:buChar char="•"/>
              <a:defRPr sz="2988"/>
            </a:pPr>
            <a:r>
              <a:t>[will (+tense, +fut, +intent)]                   +  go, come, eat [action, state]</a:t>
            </a:r>
          </a:p>
          <a:p>
            <a:pPr marL="428228" indent="-395287" defTabSz="484886">
              <a:spcBef>
                <a:spcPts val="1900"/>
              </a:spcBef>
              <a:buClr>
                <a:srgbClr val="2D7CD7"/>
              </a:buClr>
              <a:buSzPct val="100000"/>
              <a:buChar char="•"/>
              <a:defRPr sz="4150"/>
            </a:pPr>
            <a:r>
              <a:t>Superimposition yields -----&gt;</a:t>
            </a:r>
          </a:p>
          <a:p>
            <a:pPr marL="428228" indent="-395287" defTabSz="484886">
              <a:spcBef>
                <a:spcPts val="1900"/>
              </a:spcBef>
              <a:buClr>
                <a:srgbClr val="2D7CD7"/>
              </a:buClr>
              <a:buSzPct val="100000"/>
              <a:buChar char="•"/>
              <a:defRPr sz="4150"/>
            </a:pPr>
            <a:r>
              <a:t>(+intent, +tense)  + V</a:t>
            </a:r>
          </a:p>
          <a:p>
            <a:pPr marL="428228" indent="-395287" defTabSz="484886">
              <a:spcBef>
                <a:spcPts val="1900"/>
              </a:spcBef>
              <a:buClr>
                <a:srgbClr val="2D7CD7"/>
              </a:buClr>
              <a:buSzPct val="100000"/>
              <a:buChar char="•"/>
              <a:defRPr sz="4150"/>
            </a:pPr>
            <a:r>
              <a:t>Eventually  </a:t>
            </a:r>
          </a:p>
          <a:p>
            <a:pPr marL="428228" indent="-395287" defTabSz="484886">
              <a:spcBef>
                <a:spcPts val="1900"/>
              </a:spcBef>
              <a:buClr>
                <a:srgbClr val="2D7CD7"/>
              </a:buClr>
              <a:buSzPct val="100000"/>
              <a:buChar char="•"/>
              <a:defRPr sz="4150"/>
            </a:pPr>
            <a:r>
              <a:t>+tense + 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IBP  ⇒ FBP:  Superim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IBP  ⇒ FBP:  Superimposition</a:t>
            </a:r>
          </a:p>
        </p:txBody>
      </p:sp>
      <p:sp>
        <p:nvSpPr>
          <p:cNvPr id="260" name="Braine 1971, MacWhinney 1976, Langacker 1987, Saxton 1997, Dabrowska 201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Braine 1971, MacWhinney 1976, Langacker 1987, Saxton 1997, Dabrowska 2014</a:t>
            </a:r>
          </a:p>
          <a:p>
            <a:pPr/>
            <a:r>
              <a:t>More milk, more cookies, more soap =&gt;                         more + X (generalization of IBP argument slot)</a:t>
            </a:r>
          </a:p>
          <a:p>
            <a:pPr/>
            <a:r>
              <a:t>More milk, some milk, no milk, less milk =&gt;                QN + X   (predicate/operator generalization -&gt; phrase-structure rule)</a:t>
            </a: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BP  ⇒ Global Patter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 defTabSz="1300480"/>
          </a:lstStyle>
          <a:p>
            <a:pPr/>
            <a:r>
              <a:t>FBP  ⇒ Global Patterns</a:t>
            </a:r>
          </a:p>
        </p:txBody>
      </p:sp>
      <p:sp>
        <p:nvSpPr>
          <p:cNvPr id="264" name="Hungarian/Chinese top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4174" indent="-414174" defTabSz="1157427">
              <a:lnSpc>
                <a:spcPct val="90000"/>
              </a:lnSpc>
              <a:spcBef>
                <a:spcPts val="2100"/>
              </a:spcBef>
              <a:defRPr sz="3382"/>
            </a:pPr>
            <a:r>
              <a:t>Hungarian/Chinese topics   </a:t>
            </a:r>
          </a:p>
          <a:p>
            <a:pPr lvl="1" marL="0" indent="203454" defTabSz="1157427">
              <a:lnSpc>
                <a:spcPct val="90000"/>
              </a:lnSpc>
              <a:spcBef>
                <a:spcPts val="2100"/>
              </a:spcBef>
              <a:buSzTx/>
              <a:buNone/>
              <a:defRPr sz="3382"/>
            </a:pPr>
            <a:r>
              <a:t>        kislány # szép.  (girl # pretty.)</a:t>
            </a:r>
          </a:p>
          <a:p>
            <a:pPr marL="414174" indent="-414174" defTabSz="1157427">
              <a:lnSpc>
                <a:spcPct val="90000"/>
              </a:lnSpc>
              <a:spcBef>
                <a:spcPts val="2100"/>
              </a:spcBef>
              <a:defRPr sz="3382"/>
            </a:pPr>
            <a:r>
              <a:t>Topic + comment can start as item-based and then be generalized, just like Adj + N</a:t>
            </a:r>
          </a:p>
          <a:p>
            <a:pPr marL="414174" indent="-414174" defTabSz="1157427">
              <a:lnSpc>
                <a:spcPct val="90000"/>
              </a:lnSpc>
              <a:spcBef>
                <a:spcPts val="2100"/>
              </a:spcBef>
              <a:defRPr sz="3382"/>
            </a:pPr>
            <a:r>
              <a:t>Four year-olds show FBP </a:t>
            </a:r>
          </a:p>
          <a:p>
            <a:pPr lvl="1" marL="745190" indent="-326979" defTabSz="1157427">
              <a:spcBef>
                <a:spcPts val="2100"/>
              </a:spcBef>
              <a:buBlip>
                <a:blip r:embed="rId2"/>
              </a:buBlip>
              <a:defRPr sz="2670"/>
            </a:pPr>
            <a:r>
              <a:t>They correct VSO in Ahktar (1997), but not earlier</a:t>
            </a:r>
          </a:p>
          <a:p>
            <a:pPr lvl="1" marL="745190" indent="-326979" defTabSz="1157427">
              <a:spcBef>
                <a:spcPts val="2100"/>
              </a:spcBef>
              <a:buBlip>
                <a:blip r:embed="rId2"/>
              </a:buBlip>
              <a:defRPr sz="2670"/>
            </a:pPr>
            <a:r>
              <a:t>Causative generalization in Tomasello &amp; Brooks (1999)</a:t>
            </a:r>
          </a:p>
          <a:p>
            <a:pPr marL="414174" indent="-414174" defTabSz="1157427">
              <a:lnSpc>
                <a:spcPct val="90000"/>
              </a:lnSpc>
              <a:spcBef>
                <a:spcPts val="2100"/>
              </a:spcBef>
              <a:defRPr sz="3382"/>
            </a:pPr>
            <a:r>
              <a:t>Adj + N early in English, Topic + Comment early in Chinese</a:t>
            </a:r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iscontinu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 defTabSz="1300480"/>
          </a:lstStyle>
          <a:p>
            <a:pPr/>
            <a:r>
              <a:t>Discontinuities</a:t>
            </a:r>
          </a:p>
        </p:txBody>
      </p:sp>
      <p:sp>
        <p:nvSpPr>
          <p:cNvPr id="268" name="He is coming…"/>
          <p:cNvSpPr txBox="1"/>
          <p:nvPr>
            <p:ph type="body" idx="1"/>
          </p:nvPr>
        </p:nvSpPr>
        <p:spPr>
          <a:xfrm>
            <a:off x="544124" y="2798797"/>
            <a:ext cx="11988801" cy="6096001"/>
          </a:xfrm>
          <a:prstGeom prst="rect">
            <a:avLst/>
          </a:prstGeom>
        </p:spPr>
        <p:txBody>
          <a:bodyPr/>
          <a:lstStyle/>
          <a:p>
            <a:pPr marL="404866" marR="70713" indent="-404866" defTabSz="1131417">
              <a:spcBef>
                <a:spcPts val="2000"/>
              </a:spcBef>
              <a:defRPr sz="3306"/>
            </a:pPr>
            <a:r>
              <a:t>He is coming</a:t>
            </a:r>
          </a:p>
          <a:p>
            <a:pPr lvl="1" marL="0" marR="70713" indent="198881" defTabSz="1131417">
              <a:spcBef>
                <a:spcPts val="2000"/>
              </a:spcBef>
              <a:buSzTx/>
              <a:buNone/>
              <a:defRPr sz="2610"/>
            </a:pPr>
            <a:r>
              <a:t>V + -ing   (suffixation) =&gt; V’</a:t>
            </a:r>
          </a:p>
          <a:p>
            <a:pPr lvl="1" marL="0" marR="70713" indent="198881" defTabSz="1131417">
              <a:spcBef>
                <a:spcPts val="2000"/>
              </a:spcBef>
              <a:buSzTx/>
              <a:buNone/>
              <a:defRPr sz="2610"/>
            </a:pPr>
            <a:r>
              <a:t>is + V      (Aux + (V-ing) )  =&gt; V’’</a:t>
            </a:r>
          </a:p>
          <a:p>
            <a:pPr lvl="1" marL="0" marR="70713" indent="198881" defTabSz="1131417">
              <a:spcBef>
                <a:spcPts val="2000"/>
              </a:spcBef>
              <a:buSzTx/>
              <a:buNone/>
              <a:defRPr sz="2610"/>
            </a:pPr>
            <a:r>
              <a:t>he + V’’    (S + V’’)</a:t>
            </a:r>
          </a:p>
          <a:p>
            <a:pPr marL="404866" marR="70713" indent="-404866" defTabSz="1131417">
              <a:spcBef>
                <a:spcPts val="2000"/>
              </a:spcBef>
              <a:defRPr sz="3306"/>
            </a:pPr>
            <a:r>
              <a:t>Is he coming?  IBP centered on is(q)</a:t>
            </a:r>
          </a:p>
          <a:p>
            <a:pPr lvl="1" marL="660730" marR="70713" indent="-251917" defTabSz="1131417">
              <a:spcBef>
                <a:spcPts val="2000"/>
              </a:spcBef>
              <a:buBlip>
                <a:blip r:embed="rId2"/>
              </a:buBlip>
              <a:defRPr sz="3306"/>
            </a:pPr>
            <a:r>
              <a:t>is(q) + (NP) + V + -ing</a:t>
            </a:r>
          </a:p>
          <a:p>
            <a:pPr marL="404866" marR="70713" indent="-404866" defTabSz="1131417">
              <a:spcBef>
                <a:spcPts val="2000"/>
              </a:spcBef>
              <a:defRPr sz="3306"/>
            </a:pPr>
            <a:r>
              <a:t>Eventually</a:t>
            </a:r>
          </a:p>
          <a:p>
            <a:pPr lvl="1" marL="660730" marR="70713" indent="-251917" defTabSz="1131417">
              <a:spcBef>
                <a:spcPts val="2000"/>
              </a:spcBef>
              <a:buBlip>
                <a:blip r:embed="rId2"/>
              </a:buBlip>
              <a:defRPr sz="3306"/>
            </a:pPr>
            <a:r>
              <a:t>AUX + (NP) + V + -ing</a:t>
            </a: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atterns of clustering"/>
          <p:cNvSpPr txBox="1"/>
          <p:nvPr>
            <p:ph type="title"/>
          </p:nvPr>
        </p:nvSpPr>
        <p:spPr>
          <a:xfrm>
            <a:off x="526062" y="800100"/>
            <a:ext cx="11988801" cy="1219200"/>
          </a:xfrm>
          <a:prstGeom prst="rect">
            <a:avLst/>
          </a:prstGeom>
        </p:spPr>
        <p:txBody>
          <a:bodyPr/>
          <a:lstStyle/>
          <a:p>
            <a:pPr/>
            <a:r>
              <a:t>Patterns of clustering</a:t>
            </a:r>
          </a:p>
        </p:txBody>
      </p:sp>
      <p:sp>
        <p:nvSpPr>
          <p:cNvPr id="272" name="Predicate can be a free or bound morphe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Predicate can be a free or bound morpheme</a:t>
            </a:r>
          </a:p>
          <a:p>
            <a:pPr/>
            <a:r>
              <a:t>Repeated clustering: </a:t>
            </a:r>
          </a:p>
          <a:p>
            <a:pPr marL="0" indent="0" defTabSz="1300480">
              <a:buSzTx/>
              <a:buNone/>
              <a:defRPr sz="3000"/>
            </a:pPr>
            <a:r>
              <a:t>   ((((my + brother) + ’s) + (friend))+ ’s) + car</a:t>
            </a:r>
          </a:p>
          <a:p>
            <a:pPr lvl="2" marL="0" indent="457200" defTabSz="1300480">
              <a:buSzTx/>
              <a:buNone/>
              <a:defRPr sz="3000"/>
            </a:pPr>
            <a:r>
              <a:t>but not in Pirahã</a:t>
            </a:r>
          </a:p>
          <a:p>
            <a:pPr/>
            <a:r>
              <a:t>Arguments of the argument: </a:t>
            </a:r>
          </a:p>
          <a:p>
            <a:pPr marL="0" indent="0" defTabSz="1300480">
              <a:buSzTx/>
              <a:buNone/>
              <a:defRPr sz="3000"/>
            </a:pPr>
            <a:r>
              <a:t>        die(</a:t>
            </a:r>
            <a:r>
              <a:rPr b="1"/>
              <a:t>pl</a:t>
            </a:r>
            <a:r>
              <a:t>) Mädchen koch-en(</a:t>
            </a:r>
            <a:r>
              <a:rPr b="1"/>
              <a:t>pl</a:t>
            </a:r>
            <a:r>
              <a:t>)</a:t>
            </a:r>
          </a:p>
          <a:p>
            <a:pPr lvl="1" marL="0" indent="228600" defTabSz="1300480">
              <a:buSzTx/>
              <a:buNone/>
            </a:pPr>
            <a:r>
              <a:t>       das(</a:t>
            </a:r>
            <a:r>
              <a:rPr b="1"/>
              <a:t>sg</a:t>
            </a:r>
            <a:r>
              <a:t>) Mädchen koch-t(</a:t>
            </a:r>
            <a:r>
              <a:rPr b="1"/>
              <a:t>sg</a:t>
            </a:r>
            <a:r>
              <a:t>)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Myth #1: Whole Sent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Myth #1: Whole Sentences</a:t>
            </a:r>
          </a:p>
        </p:txBody>
      </p:sp>
      <p:sp>
        <p:nvSpPr>
          <p:cNvPr id="276" name="Children parse whole sentences and link to whole scenes, perhaps through batch learning.…"/>
          <p:cNvSpPr txBox="1"/>
          <p:nvPr>
            <p:ph type="body" idx="1"/>
          </p:nvPr>
        </p:nvSpPr>
        <p:spPr>
          <a:xfrm>
            <a:off x="742808" y="2590800"/>
            <a:ext cx="11988801" cy="6096000"/>
          </a:xfrm>
          <a:prstGeom prst="rect">
            <a:avLst/>
          </a:prstGeom>
        </p:spPr>
        <p:txBody>
          <a:bodyPr/>
          <a:lstStyle/>
          <a:p>
            <a:pPr marL="385762" indent="-385762"/>
            <a:r>
              <a:t>Children parse whole sentences and link to whole scenes, perhaps through batch learning.</a:t>
            </a:r>
          </a:p>
          <a:p>
            <a:pPr marL="385762" indent="-385762"/>
            <a:r>
              <a:t>Actually: Children piece together fragments.  Batch learning fails to appreciate the roles of</a:t>
            </a:r>
          </a:p>
          <a:p>
            <a:pPr lvl="1" defTabSz="1300480">
              <a:buBlip>
                <a:blip r:embed="rId2"/>
              </a:buBlip>
            </a:pPr>
            <a:r>
              <a:t>The growing lexicon</a:t>
            </a:r>
          </a:p>
          <a:p>
            <a:pPr lvl="1" defTabSz="1300480">
              <a:buBlip>
                <a:blip r:embed="rId2"/>
              </a:buBlip>
            </a:pPr>
            <a:r>
              <a:t>Partial understandings</a:t>
            </a:r>
          </a:p>
          <a:p>
            <a:pPr lvl="1" defTabSz="1300480">
              <a:buBlip>
                <a:blip r:embed="rId2"/>
              </a:buBlip>
            </a:pPr>
            <a:r>
              <a:t>Clusters of dependency relations</a:t>
            </a:r>
          </a:p>
          <a:p>
            <a:pPr lvl="1" defTabSz="1300480">
              <a:buBlip>
                <a:blip r:embed="rId2"/>
              </a:buBlip>
            </a:pPr>
            <a:r>
              <a:t>Parental fine-tuning</a:t>
            </a:r>
          </a:p>
        </p:txBody>
      </p:sp>
      <p:sp>
        <p:nvSpPr>
          <p:cNvPr id="2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Myth #2: no single words"/>
          <p:cNvSpPr txBox="1"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Myth #2: no single words</a:t>
            </a:r>
          </a:p>
        </p:txBody>
      </p:sp>
      <p:sp>
        <p:nvSpPr>
          <p:cNvPr id="280" name="Children don’t hear single word utterances.…"/>
          <p:cNvSpPr txBox="1"/>
          <p:nvPr>
            <p:ph type="body" idx="1"/>
          </p:nvPr>
        </p:nvSpPr>
        <p:spPr>
          <a:xfrm>
            <a:off x="508000" y="26416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385762" indent="-385762"/>
            <a:r>
              <a:t>Children don’t hear single word utterances.</a:t>
            </a:r>
          </a:p>
          <a:p>
            <a:pPr marL="385762" indent="-385762"/>
            <a:r>
              <a:t>Actually:  23% of the utterances directed at 12-month-olds are single word utterances (Brent corpus).</a:t>
            </a:r>
          </a:p>
          <a:p>
            <a:pPr marL="385762" indent="-385762"/>
            <a:r>
              <a:t>40% are 2- and 3-word utterances</a:t>
            </a:r>
          </a:p>
          <a:p>
            <a: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Times Roman"/>
              <a:buNone/>
              <a:defRPr sz="4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freq +s"*MOT:" +u +re +d4 +y +.cha</a:t>
            </a:r>
            <a:endParaRPr sz="2000"/>
          </a:p>
          <a:p>
            <a: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Times Roman"/>
              <a:buNone/>
              <a:defRPr sz="4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/>
              <a:t>wdlen  +t*MOT +re +u *.cha</a:t>
            </a:r>
          </a:p>
          <a:p>
            <a:pPr marL="0" marR="40639" indent="0" defTabSz="914400">
              <a:spcBef>
                <a:spcPts val="700"/>
              </a:spcBef>
              <a:buClr>
                <a:srgbClr val="000000"/>
              </a:buClr>
              <a:buSzTx/>
              <a:buFont typeface="Times Roman"/>
              <a:buNone/>
              <a:defRPr sz="3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700">
                <a:latin typeface="Arial Unicode MS"/>
                <a:ea typeface="Arial Unicode MS"/>
                <a:cs typeface="Arial Unicode MS"/>
                <a:sym typeface="Arial Unicode MS"/>
              </a:rPr>
              <a:t>cooccur +x2w -x2w +t*MOT +u *.cha</a:t>
            </a:r>
          </a:p>
        </p:txBody>
      </p:sp>
      <p:sp>
        <p:nvSpPr>
          <p:cNvPr id="2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Myth #3: its all comprehension"/>
          <p:cNvSpPr txBox="1"/>
          <p:nvPr>
            <p:ph type="title"/>
          </p:nvPr>
        </p:nvSpPr>
        <p:spPr>
          <a:xfrm>
            <a:off x="508000" y="79375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Myth #3: its all comprehension</a:t>
            </a:r>
          </a:p>
        </p:txBody>
      </p:sp>
      <p:sp>
        <p:nvSpPr>
          <p:cNvPr id="284" name="Comprehension vastly precedes production. Children fully parse lots of whole sentences.…"/>
          <p:cNvSpPr txBox="1"/>
          <p:nvPr>
            <p:ph type="body" idx="1"/>
          </p:nvPr>
        </p:nvSpPr>
        <p:spPr>
          <a:xfrm>
            <a:off x="508000" y="2646962"/>
            <a:ext cx="11988800" cy="6096001"/>
          </a:xfrm>
          <a:prstGeom prst="rect">
            <a:avLst/>
          </a:prstGeom>
        </p:spPr>
        <p:txBody>
          <a:bodyPr/>
          <a:lstStyle/>
          <a:p>
            <a:pPr marL="385762" indent="-385762"/>
            <a:r>
              <a:t>Comprehension vastly precedes production. Children fully parse lots of whole sentences.</a:t>
            </a:r>
          </a:p>
          <a:p>
            <a:pPr marL="385762" indent="-385762"/>
            <a:r>
              <a:t>Actually:  Demonstrations of greatly advanced comprehension are flawed. Typically, comprehension only precedes production step by step.  Exceptions: Einstein, paraplegics.  But they have covert production.</a:t>
            </a:r>
          </a:p>
          <a:p>
            <a:pPr marL="385762" indent="-385762"/>
            <a:r>
              <a:t>Models that try to match adult input are missing the point.  It is better to base models on the child’s output.</a:t>
            </a:r>
          </a:p>
        </p:txBody>
      </p:sp>
      <p:sp>
        <p:nvSpPr>
          <p:cNvPr id="2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Myth #4: statistical lear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Myth #4: statistical learning</a:t>
            </a:r>
          </a:p>
        </p:txBody>
      </p:sp>
      <p:sp>
        <p:nvSpPr>
          <p:cNvPr id="288" name="Statistical learning is important for phonotactics, b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/>
            <a:r>
              <a:t>Statistical learning is important for phonotactics, but</a:t>
            </a:r>
          </a:p>
          <a:p>
            <a:pPr marL="385762" indent="-385762"/>
            <a:r>
              <a:t>Children rely on the lexicon and item-based patterns to crack the code, as emphasized in current models (Monaghan, Rytting, Blanchard).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ompet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Competition</a:t>
            </a:r>
          </a:p>
        </p:txBody>
      </p:sp>
      <p:sp>
        <p:nvSpPr>
          <p:cNvPr id="292" name="IBPs coexist with and compete with FBPs - Bowerman, Ambridge, Goldberg…"/>
          <p:cNvSpPr txBox="1"/>
          <p:nvPr>
            <p:ph type="body" sz="quarter" idx="1"/>
          </p:nvPr>
        </p:nvSpPr>
        <p:spPr>
          <a:xfrm>
            <a:off x="508000" y="2628900"/>
            <a:ext cx="11988800" cy="2033412"/>
          </a:xfrm>
          <a:prstGeom prst="rect">
            <a:avLst/>
          </a:prstGeom>
        </p:spPr>
        <p:txBody>
          <a:bodyPr/>
          <a:lstStyle/>
          <a:p>
            <a:pPr marL="0" indent="0" defTabSz="537463">
              <a:spcBef>
                <a:spcPts val="2200"/>
              </a:spcBef>
              <a:buSzTx/>
              <a:buNone/>
              <a:defRPr sz="3312"/>
            </a:pPr>
            <a:r>
              <a:t>IBPs coexist with and compete with FBPs - Bowerman, Ambridge, Goldberg</a:t>
            </a:r>
          </a:p>
          <a:p>
            <a:pPr marL="0" indent="0" defTabSz="537463">
              <a:spcBef>
                <a:spcPts val="2200"/>
              </a:spcBef>
              <a:buSzTx/>
              <a:buNone/>
              <a:defRPr sz="3312"/>
            </a:pPr>
            <a:r>
              <a:t>      Pour water into the tub.             *Pour the tub with water.        </a:t>
            </a:r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524" y="4818211"/>
            <a:ext cx="10649108" cy="46330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 defTabSz="1300480"/>
          </a:lstStyle>
          <a:p>
            <a:pPr/>
            <a:r>
              <a:t>An example</a:t>
            </a:r>
          </a:p>
        </p:txBody>
      </p:sp>
      <p:sp>
        <p:nvSpPr>
          <p:cNvPr id="169" name="more + X   (more cookie, more milk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81279" indent="0" defTabSz="1300480">
              <a:buSzTx/>
              <a:buNone/>
            </a:pPr>
            <a:r>
              <a:t>more + X   (more cookie, more milk)</a:t>
            </a:r>
          </a:p>
          <a:p>
            <a:pPr lvl="1" marL="946376" marR="81279" indent="-551089" defTabSz="1300480">
              <a:buClr>
                <a:srgbClr val="141A00"/>
              </a:buClr>
              <a:buBlip>
                <a:blip r:embed="rId2"/>
              </a:buBlip>
            </a:pPr>
            <a:r>
              <a:t>identity of the predicate = more</a:t>
            </a:r>
          </a:p>
          <a:p>
            <a:pPr lvl="1" marL="946376" marR="81279" indent="-551089" defTabSz="1300480">
              <a:buClr>
                <a:srgbClr val="141A00"/>
              </a:buClr>
              <a:buBlip>
                <a:blip r:embed="rId2"/>
              </a:buBlip>
            </a:pPr>
            <a:r>
              <a:t>position of the argument = after</a:t>
            </a:r>
          </a:p>
          <a:p>
            <a:pPr lvl="1" marL="946376" marR="81279" indent="-551089" defTabSz="1300480">
              <a:buClr>
                <a:srgbClr val="141A00"/>
              </a:buClr>
              <a:buBlip>
                <a:blip r:embed="rId2"/>
              </a:buBlip>
            </a:pPr>
            <a:r>
              <a:t>relation between predicate and argument = recurrence</a:t>
            </a:r>
          </a:p>
          <a:p>
            <a:pPr lvl="1" marL="946376" marR="81279" indent="-551089" defTabSz="1300480">
              <a:buClr>
                <a:srgbClr val="141A00"/>
              </a:buClr>
              <a:buBlip>
                <a:blip r:embed="rId2"/>
              </a:buBlip>
            </a:pPr>
            <a:r>
              <a:t>features of argument = substance, possibly action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*Donating the library the bo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*Donating the library the book</a:t>
            </a:r>
          </a:p>
        </p:txBody>
      </p:sp>
      <p:pic>
        <p:nvPicPr>
          <p:cNvPr id="29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980" y="3623193"/>
            <a:ext cx="9770146" cy="4126522"/>
          </a:xfrm>
          <a:prstGeom prst="rect">
            <a:avLst/>
          </a:prstGeom>
        </p:spPr>
      </p:pic>
      <p:sp>
        <p:nvSpPr>
          <p:cNvPr id="2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ompet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Competition</a:t>
            </a:r>
          </a:p>
        </p:txBody>
      </p:sp>
      <p:sp>
        <p:nvSpPr>
          <p:cNvPr id="301" name="Other names for compet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Other names for competition </a:t>
            </a:r>
          </a:p>
          <a:p>
            <a:pPr lvl="1" marL="864280" marR="81279" indent="-367392">
              <a:lnSpc>
                <a:spcPct val="90000"/>
              </a:lnSpc>
              <a:buClr>
                <a:srgbClr val="FF7160"/>
              </a:buClr>
              <a:buSzPct val="100000"/>
              <a:buFontTx/>
              <a:buChar char=""/>
            </a:pPr>
            <a:r>
              <a:t>Blocking -- Baker 1970</a:t>
            </a:r>
          </a:p>
          <a:p>
            <a:pPr lvl="1" marL="864280" marR="81279" indent="-367392">
              <a:lnSpc>
                <a:spcPct val="90000"/>
              </a:lnSpc>
              <a:buClr>
                <a:srgbClr val="FF7160"/>
              </a:buClr>
              <a:buSzPct val="100000"/>
              <a:buFontTx/>
              <a:buChar char=""/>
            </a:pPr>
            <a:r>
              <a:t>Uniqueness -- Pinker 1984</a:t>
            </a:r>
          </a:p>
          <a:p>
            <a:pPr lvl="1" marL="864280" marR="81279" indent="-367392">
              <a:lnSpc>
                <a:spcPct val="90000"/>
              </a:lnSpc>
              <a:buClr>
                <a:srgbClr val="FF7160"/>
              </a:buClr>
              <a:buSzPct val="100000"/>
              <a:buFontTx/>
              <a:buChar char=""/>
            </a:pPr>
            <a:r>
              <a:t>Mutual exclusivity -- Markman 1986</a:t>
            </a:r>
          </a:p>
          <a:p>
            <a:pPr lvl="1" marL="864280" marR="81279" indent="-367392">
              <a:lnSpc>
                <a:spcPct val="90000"/>
              </a:lnSpc>
              <a:buClr>
                <a:srgbClr val="FF7160"/>
              </a:buClr>
              <a:buSzPct val="100000"/>
              <a:buFontTx/>
              <a:buChar char=""/>
            </a:pPr>
            <a:r>
              <a:t>Semantic mapping -- Anderson 1978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Competition includes conservatism, probabilism, and indirect neg evidence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Issue #1: Rules vs c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 #1: Rules vs cues</a:t>
            </a:r>
          </a:p>
        </p:txBody>
      </p:sp>
      <p:sp>
        <p:nvSpPr>
          <p:cNvPr id="304" name="Algorithms:  IBPs emphasize recursion and the combinatorial nature of thoug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/>
              <a:t>Algorithms</a:t>
            </a:r>
            <a:r>
              <a:t>:  IBPs emphasize recursion and the combinatorial nature of thought</a:t>
            </a:r>
          </a:p>
          <a:p>
            <a:pPr/>
            <a:r>
              <a:rPr b="1"/>
              <a:t>Probabilities</a:t>
            </a:r>
            <a:r>
              <a:t>: But POS categories and relations are based on probabilistic learning (coming up next)</a:t>
            </a:r>
          </a:p>
          <a:p>
            <a:pPr/>
            <a:r>
              <a:rPr b="1"/>
              <a:t>Competition</a:t>
            </a:r>
            <a:r>
              <a:t>: On top of all of this is competition between and among IBPs and FBPs</a:t>
            </a:r>
          </a:p>
          <a:p>
            <a:pPr/>
            <a:r>
              <a:rPr b="1"/>
              <a:t>Answer</a:t>
            </a:r>
            <a:r>
              <a:t>: all are involved</a:t>
            </a:r>
          </a:p>
        </p:txBody>
      </p:sp>
      <p:sp>
        <p:nvSpPr>
          <p:cNvPr id="3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Issue #2:  AP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 #2:  APNE</a:t>
            </a:r>
          </a:p>
        </p:txBody>
      </p:sp>
      <p:sp>
        <p:nvSpPr>
          <p:cNvPr id="308" name="Competition resolves the Argument from Poverty of Negative Evidence (APNE): there is only one way to say “goed” and it is “went” - benign excep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Competition resolves the Argument from Poverty of Negative Evidence (APNE): there is only one way to say “goed” and it is “went” - benign exceptions</a:t>
            </a:r>
          </a:p>
          <a:p>
            <a:pPr/>
            <a:r>
              <a:t>Chomsky, Braine, Wang and others refer to “implicit negative evidence”</a:t>
            </a:r>
          </a:p>
          <a:p>
            <a:pPr/>
            <a:r>
              <a:t>APNE is not the strongest part of the LPLA</a:t>
            </a:r>
          </a:p>
          <a:p>
            <a:pPr/>
            <a:r>
              <a:t>But we can still worry about the Argument from the Poverty of Positive Evidence APPE  (Crain)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Issue #3: AP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/>
          </a:lstStyle>
          <a:p>
            <a:pPr/>
            <a:r>
              <a:t>Issue #3: APPE</a:t>
            </a:r>
          </a:p>
        </p:txBody>
      </p:sp>
      <p:sp>
        <p:nvSpPr>
          <p:cNvPr id="312" name="The boy who is smoking is crazy.…"/>
          <p:cNvSpPr txBox="1"/>
          <p:nvPr>
            <p:ph type="body" sz="half" idx="1"/>
          </p:nvPr>
        </p:nvSpPr>
        <p:spPr>
          <a:xfrm>
            <a:off x="434752" y="2324100"/>
            <a:ext cx="11988801" cy="2925586"/>
          </a:xfrm>
          <a:prstGeom prst="rect">
            <a:avLst/>
          </a:prstGeom>
        </p:spPr>
        <p:txBody>
          <a:bodyPr/>
          <a:lstStyle/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The boy who is smoking is crazy.</a:t>
            </a:r>
          </a:p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Ia the boy who is smoking crazy?</a:t>
            </a:r>
          </a:p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*Is the boy who smoking is crazy?</a:t>
            </a:r>
          </a:p>
        </p:txBody>
      </p:sp>
      <p:grpSp>
        <p:nvGrpSpPr>
          <p:cNvPr id="342" name="Group"/>
          <p:cNvGrpSpPr/>
          <p:nvPr/>
        </p:nvGrpSpPr>
        <p:grpSpPr>
          <a:xfrm>
            <a:off x="2675466" y="5147733"/>
            <a:ext cx="8809533" cy="4993076"/>
            <a:chOff x="453417" y="223614"/>
            <a:chExt cx="8809532" cy="4993075"/>
          </a:xfrm>
        </p:grpSpPr>
        <p:sp>
          <p:nvSpPr>
            <p:cNvPr id="313" name="S"/>
            <p:cNvSpPr/>
            <p:nvPr/>
          </p:nvSpPr>
          <p:spPr>
            <a:xfrm>
              <a:off x="4438466" y="22361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000000"/>
                </a:buClr>
                <a:buFont typeface="Arial"/>
                <a:defRPr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314" name="Shape"/>
            <p:cNvSpPr/>
            <p:nvPr/>
          </p:nvSpPr>
          <p:spPr>
            <a:xfrm>
              <a:off x="4339053" y="539703"/>
              <a:ext cx="36125" cy="3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21600" y="21600"/>
                  </a:lnTo>
                  <a:lnTo>
                    <a:pt x="10800" y="0"/>
                  </a:lnTo>
                  <a:lnTo>
                    <a:pt x="0" y="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5" name="Shape"/>
            <p:cNvSpPr/>
            <p:nvPr/>
          </p:nvSpPr>
          <p:spPr>
            <a:xfrm>
              <a:off x="1988706" y="1280254"/>
              <a:ext cx="36125" cy="3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800" y="21600"/>
                  </a:lnTo>
                  <a:lnTo>
                    <a:pt x="0" y="0"/>
                  </a:lnTo>
                  <a:lnTo>
                    <a:pt x="108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6" name="Shape"/>
            <p:cNvSpPr/>
            <p:nvPr/>
          </p:nvSpPr>
          <p:spPr>
            <a:xfrm>
              <a:off x="2006768" y="539703"/>
              <a:ext cx="2350348" cy="77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05"/>
                  </a:moveTo>
                  <a:lnTo>
                    <a:pt x="21434" y="0"/>
                  </a:lnTo>
                  <a:lnTo>
                    <a:pt x="0" y="20595"/>
                  </a:lnTo>
                  <a:lnTo>
                    <a:pt x="166" y="21600"/>
                  </a:lnTo>
                  <a:lnTo>
                    <a:pt x="21600" y="1005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7" name="Shape"/>
            <p:cNvSpPr/>
            <p:nvPr/>
          </p:nvSpPr>
          <p:spPr>
            <a:xfrm>
              <a:off x="4357115" y="521640"/>
              <a:ext cx="36126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8" name="Shape"/>
            <p:cNvSpPr/>
            <p:nvPr/>
          </p:nvSpPr>
          <p:spPr>
            <a:xfrm>
              <a:off x="6687142" y="1262192"/>
              <a:ext cx="36125" cy="3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0"/>
                  </a:lnTo>
                  <a:lnTo>
                    <a:pt x="108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9" name="Shape"/>
            <p:cNvSpPr/>
            <p:nvPr/>
          </p:nvSpPr>
          <p:spPr>
            <a:xfrm>
              <a:off x="4375177" y="521640"/>
              <a:ext cx="2330028" cy="77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" y="0"/>
                  </a:moveTo>
                  <a:lnTo>
                    <a:pt x="0" y="1005"/>
                  </a:lnTo>
                  <a:lnTo>
                    <a:pt x="21433" y="21600"/>
                  </a:lnTo>
                  <a:lnTo>
                    <a:pt x="21600" y="2059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0" name="NP"/>
            <p:cNvSpPr/>
            <p:nvPr/>
          </p:nvSpPr>
          <p:spPr>
            <a:xfrm>
              <a:off x="1955651" y="15782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000000"/>
                </a:buClr>
                <a:buFont typeface="Arial"/>
                <a:defRPr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NP</a:t>
              </a:r>
            </a:p>
          </p:txBody>
        </p:sp>
        <p:sp>
          <p:nvSpPr>
            <p:cNvPr id="321" name="VP"/>
            <p:cNvSpPr/>
            <p:nvPr/>
          </p:nvSpPr>
          <p:spPr>
            <a:xfrm>
              <a:off x="6822749" y="15602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000000"/>
                </a:buClr>
                <a:buFont typeface="Arial"/>
                <a:defRPr i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VP</a:t>
              </a:r>
            </a:p>
          </p:txBody>
        </p:sp>
        <p:sp>
          <p:nvSpPr>
            <p:cNvPr id="322" name="Triangle"/>
            <p:cNvSpPr/>
            <p:nvPr/>
          </p:nvSpPr>
          <p:spPr>
            <a:xfrm>
              <a:off x="1753897" y="1930494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3" name="Triangle"/>
            <p:cNvSpPr/>
            <p:nvPr/>
          </p:nvSpPr>
          <p:spPr>
            <a:xfrm>
              <a:off x="866590" y="2799738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4" name="Shape"/>
            <p:cNvSpPr/>
            <p:nvPr/>
          </p:nvSpPr>
          <p:spPr>
            <a:xfrm>
              <a:off x="866590" y="1930494"/>
              <a:ext cx="905370" cy="88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40"/>
                  </a:moveTo>
                  <a:lnTo>
                    <a:pt x="21169" y="0"/>
                  </a:lnTo>
                  <a:lnTo>
                    <a:pt x="0" y="21160"/>
                  </a:lnTo>
                  <a:lnTo>
                    <a:pt x="431" y="21600"/>
                  </a:lnTo>
                  <a:lnTo>
                    <a:pt x="21600" y="440"/>
                  </a:lnTo>
                  <a:close/>
                </a:path>
              </a:pathLst>
            </a:custGeom>
            <a:solidFill>
              <a:srgbClr val="424242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5" name="Triangle"/>
            <p:cNvSpPr/>
            <p:nvPr/>
          </p:nvSpPr>
          <p:spPr>
            <a:xfrm>
              <a:off x="1753897" y="1948556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6" name="Triangle"/>
            <p:cNvSpPr/>
            <p:nvPr/>
          </p:nvSpPr>
          <p:spPr>
            <a:xfrm>
              <a:off x="2657008" y="2817800"/>
              <a:ext cx="18063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7" name="Shape"/>
            <p:cNvSpPr/>
            <p:nvPr/>
          </p:nvSpPr>
          <p:spPr>
            <a:xfrm>
              <a:off x="1753897" y="1948556"/>
              <a:ext cx="921174" cy="88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4" y="0"/>
                  </a:moveTo>
                  <a:lnTo>
                    <a:pt x="0" y="440"/>
                  </a:lnTo>
                  <a:lnTo>
                    <a:pt x="21176" y="21600"/>
                  </a:lnTo>
                  <a:lnTo>
                    <a:pt x="21600" y="2116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424242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28" name="the boy"/>
            <p:cNvSpPr/>
            <p:nvPr/>
          </p:nvSpPr>
          <p:spPr>
            <a:xfrm>
              <a:off x="557063" y="304357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76D6FF"/>
                </a:buClr>
                <a:buFont typeface="Arial"/>
                <a:defRPr>
                  <a:solidFill>
                    <a:srgbClr val="76D6FF"/>
                  </a:solidFill>
                  <a:uFill>
                    <a:solidFill>
                      <a:srgbClr val="76D6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the boy</a:t>
              </a:r>
            </a:p>
          </p:txBody>
        </p:sp>
        <p:sp>
          <p:nvSpPr>
            <p:cNvPr id="329" name="who"/>
            <p:cNvSpPr/>
            <p:nvPr/>
          </p:nvSpPr>
          <p:spPr>
            <a:xfrm>
              <a:off x="1658577" y="394668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000000"/>
                </a:buClr>
                <a:buFont typeface="Arial"/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who </a:t>
              </a:r>
            </a:p>
          </p:txBody>
        </p:sp>
        <p:sp>
          <p:nvSpPr>
            <p:cNvPr id="330" name="is"/>
            <p:cNvSpPr/>
            <p:nvPr/>
          </p:nvSpPr>
          <p:spPr>
            <a:xfrm>
              <a:off x="2262638" y="394668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FF6962"/>
                </a:buClr>
                <a:buFont typeface="Arial"/>
                <a:defRPr>
                  <a:solidFill>
                    <a:srgbClr val="FF6962"/>
                  </a:solidFill>
                  <a:uFill>
                    <a:solidFill>
                      <a:srgbClr val="FF6962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is</a:t>
              </a:r>
            </a:p>
          </p:txBody>
        </p:sp>
        <p:sp>
          <p:nvSpPr>
            <p:cNvPr id="331" name="smoking"/>
            <p:cNvSpPr/>
            <p:nvPr/>
          </p:nvSpPr>
          <p:spPr>
            <a:xfrm>
              <a:off x="3298535" y="394668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000000"/>
                </a:buClr>
                <a:buFont typeface="Arial"/>
              </a:lvl1pPr>
            </a:lstStyle>
            <a:p>
              <a:pPr/>
              <a:r>
                <a:t> smoking</a:t>
              </a:r>
            </a:p>
          </p:txBody>
        </p:sp>
        <p:sp>
          <p:nvSpPr>
            <p:cNvPr id="332" name="Shape"/>
            <p:cNvSpPr/>
            <p:nvPr/>
          </p:nvSpPr>
          <p:spPr>
            <a:xfrm>
              <a:off x="1808084" y="2835863"/>
              <a:ext cx="1679787" cy="81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8" y="480"/>
                  </a:moveTo>
                  <a:lnTo>
                    <a:pt x="465" y="21600"/>
                  </a:lnTo>
                  <a:lnTo>
                    <a:pt x="232" y="21600"/>
                  </a:lnTo>
                  <a:lnTo>
                    <a:pt x="232" y="20640"/>
                  </a:lnTo>
                  <a:lnTo>
                    <a:pt x="21135" y="20640"/>
                  </a:lnTo>
                  <a:lnTo>
                    <a:pt x="21368" y="21120"/>
                  </a:lnTo>
                  <a:lnTo>
                    <a:pt x="21135" y="21600"/>
                  </a:lnTo>
                  <a:lnTo>
                    <a:pt x="10916" y="480"/>
                  </a:lnTo>
                  <a:lnTo>
                    <a:pt x="10916" y="0"/>
                  </a:lnTo>
                  <a:lnTo>
                    <a:pt x="11148" y="0"/>
                  </a:lnTo>
                  <a:lnTo>
                    <a:pt x="21368" y="21120"/>
                  </a:lnTo>
                  <a:lnTo>
                    <a:pt x="21600" y="21600"/>
                  </a:lnTo>
                  <a:lnTo>
                    <a:pt x="21135" y="21600"/>
                  </a:lnTo>
                  <a:lnTo>
                    <a:pt x="232" y="21600"/>
                  </a:lnTo>
                  <a:lnTo>
                    <a:pt x="0" y="21600"/>
                  </a:lnTo>
                  <a:lnTo>
                    <a:pt x="232" y="21120"/>
                  </a:lnTo>
                  <a:lnTo>
                    <a:pt x="10916" y="0"/>
                  </a:lnTo>
                  <a:lnTo>
                    <a:pt x="11148" y="480"/>
                  </a:lnTo>
                  <a:close/>
                </a:path>
              </a:pathLst>
            </a:custGeom>
            <a:solidFill>
              <a:srgbClr val="424242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3" name="crazy"/>
            <p:cNvSpPr/>
            <p:nvPr/>
          </p:nvSpPr>
          <p:spPr>
            <a:xfrm>
              <a:off x="7992949" y="289908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000000"/>
                </a:buClr>
                <a:buFont typeface="Arial"/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crazy</a:t>
              </a:r>
            </a:p>
          </p:txBody>
        </p:sp>
        <p:sp>
          <p:nvSpPr>
            <p:cNvPr id="334" name="Triangle"/>
            <p:cNvSpPr/>
            <p:nvPr/>
          </p:nvSpPr>
          <p:spPr>
            <a:xfrm>
              <a:off x="6723266" y="1785996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5" name="Triangle"/>
            <p:cNvSpPr/>
            <p:nvPr/>
          </p:nvSpPr>
          <p:spPr>
            <a:xfrm>
              <a:off x="5838217" y="2655241"/>
              <a:ext cx="18064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6" name="Shape"/>
            <p:cNvSpPr/>
            <p:nvPr/>
          </p:nvSpPr>
          <p:spPr>
            <a:xfrm>
              <a:off x="5838217" y="1785996"/>
              <a:ext cx="903112" cy="88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40"/>
                  </a:moveTo>
                  <a:lnTo>
                    <a:pt x="21168" y="0"/>
                  </a:lnTo>
                  <a:lnTo>
                    <a:pt x="0" y="21160"/>
                  </a:lnTo>
                  <a:lnTo>
                    <a:pt x="432" y="21600"/>
                  </a:lnTo>
                  <a:lnTo>
                    <a:pt x="21600" y="440"/>
                  </a:lnTo>
                  <a:close/>
                </a:path>
              </a:pathLst>
            </a:custGeom>
            <a:solidFill>
              <a:srgbClr val="424242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7" name="Triangle"/>
            <p:cNvSpPr/>
            <p:nvPr/>
          </p:nvSpPr>
          <p:spPr>
            <a:xfrm>
              <a:off x="6741328" y="1804058"/>
              <a:ext cx="18064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8" name="Triangle"/>
            <p:cNvSpPr/>
            <p:nvPr/>
          </p:nvSpPr>
          <p:spPr>
            <a:xfrm>
              <a:off x="7646697" y="2673303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9" name="Shape"/>
            <p:cNvSpPr/>
            <p:nvPr/>
          </p:nvSpPr>
          <p:spPr>
            <a:xfrm>
              <a:off x="6741328" y="1804058"/>
              <a:ext cx="923433" cy="88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" y="0"/>
                  </a:moveTo>
                  <a:lnTo>
                    <a:pt x="0" y="440"/>
                  </a:lnTo>
                  <a:lnTo>
                    <a:pt x="21178" y="21600"/>
                  </a:lnTo>
                  <a:lnTo>
                    <a:pt x="21600" y="2116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424242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40" name="is"/>
            <p:cNvSpPr/>
            <p:nvPr/>
          </p:nvSpPr>
          <p:spPr>
            <a:xfrm>
              <a:off x="5746389" y="290585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Clr>
                  <a:srgbClr val="76D6FF"/>
                </a:buClr>
                <a:buFont typeface="Arial"/>
                <a:defRPr>
                  <a:solidFill>
                    <a:srgbClr val="76D6FF"/>
                  </a:solidFill>
                  <a:uFill>
                    <a:solidFill>
                      <a:srgbClr val="76D6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is</a:t>
              </a:r>
            </a:p>
          </p:txBody>
        </p:sp>
        <p:sp>
          <p:nvSpPr>
            <p:cNvPr id="341" name="Line"/>
            <p:cNvSpPr/>
            <p:nvPr/>
          </p:nvSpPr>
          <p:spPr>
            <a:xfrm>
              <a:off x="453417" y="1728980"/>
              <a:ext cx="5145477" cy="92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21199"/>
                  </a:moveTo>
                  <a:cubicBezTo>
                    <a:pt x="3933" y="10787"/>
                    <a:pt x="7876" y="428"/>
                    <a:pt x="11478" y="13"/>
                  </a:cubicBezTo>
                  <a:cubicBezTo>
                    <a:pt x="15079" y="-401"/>
                    <a:pt x="18340" y="9078"/>
                    <a:pt x="21600" y="18609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</p:grpSp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Constraints</a:t>
            </a:r>
          </a:p>
        </p:txBody>
      </p:sp>
      <p:sp>
        <p:nvSpPr>
          <p:cNvPr id="346" name="The AUX of the relative clause must move from INFL across the CP and COMP of the relative clause (around “man”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9597" marR="73964" indent="-423481" defTabSz="531622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58"/>
            </a:pPr>
            <a:r>
              <a:t>The AUX of the relative clause must move from INFL across the CP and COMP of the relative clause (around “man”).</a:t>
            </a:r>
          </a:p>
          <a:p>
            <a:pPr marL="459597" marR="73964" indent="-423481" defTabSz="531622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58"/>
            </a:pPr>
            <a:r>
              <a:t>But the Head Movement Constraint (HMC) blocks this (Ross, 1969).</a:t>
            </a:r>
          </a:p>
          <a:p>
            <a:pPr marL="459597" marR="73964" indent="-423481" defTabSz="531622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58"/>
            </a:pPr>
            <a:r>
              <a:t>No such barriers exist in the main clause.</a:t>
            </a:r>
          </a:p>
          <a:p>
            <a:pPr marL="459597" marR="73964" indent="-423481" defTabSz="531622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58"/>
            </a:pPr>
            <a:r>
              <a:t>Also, movement of AUX would leave a gap that violates the Empty Category Principle (ECP) in the relative clause.</a:t>
            </a:r>
          </a:p>
        </p:txBody>
      </p:sp>
      <p:sp>
        <p:nvSpPr>
          <p:cNvPr id="3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Emergentist 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/>
          </a:lstStyle>
          <a:p>
            <a:pPr/>
            <a:r>
              <a:t>Emergentist View</a:t>
            </a:r>
          </a:p>
        </p:txBody>
      </p:sp>
      <p:sp>
        <p:nvSpPr>
          <p:cNvPr id="350" name="HMC is the pragmatic freezing of given informa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HMC is the pragmatic freezing of given information.</a:t>
            </a:r>
          </a:p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ECP is driven by parsing expectations against the sequence “the boy who smoking”</a:t>
            </a:r>
          </a:p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ECP violations can be viewed as  unfilled item-based slots.</a:t>
            </a:r>
          </a:p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But more importantly, there IS positive evidence</a:t>
            </a:r>
          </a:p>
        </p:txBody>
      </p:sp>
      <p:sp>
        <p:nvSpPr>
          <p:cNvPr id="3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homsky (1980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Chomsky (1980)</a:t>
            </a:r>
          </a:p>
        </p:txBody>
      </p:sp>
      <p:sp>
        <p:nvSpPr>
          <p:cNvPr id="354" name="The child’s acquisition of language is “hopelessly underdetermined by the fragmentary evidence available.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The child’s acquisition of language is “hopelessly underdetermined by the fragmentary evidence available.”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Degeneracy of input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Lack of positive evidence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Lack of negative evidence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IBPs and Structural Depend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IBPs and Structural Dependency</a:t>
            </a:r>
          </a:p>
        </p:txBody>
      </p:sp>
      <p:sp>
        <p:nvSpPr>
          <p:cNvPr id="357" name="Item-based learning for AUX (will, is, can)…"/>
          <p:cNvSpPr txBox="1"/>
          <p:nvPr>
            <p:ph type="body" idx="1"/>
          </p:nvPr>
        </p:nvSpPr>
        <p:spPr>
          <a:xfrm>
            <a:off x="508000" y="26416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343435" marR="55270" indent="-316447" defTabSz="397256">
              <a:spcBef>
                <a:spcPts val="1600"/>
              </a:spcBef>
              <a:buClr>
                <a:srgbClr val="2D7CD7"/>
              </a:buClr>
              <a:buSzPct val="100000"/>
              <a:buChar char="•"/>
              <a:defRPr sz="2584"/>
            </a:pPr>
            <a:r>
              <a:t>Item-based learning for AUX (will, is, can)</a:t>
            </a:r>
          </a:p>
          <a:p>
            <a:pPr lvl="1" marL="613155" marR="55270" indent="-275272" defTabSz="397256">
              <a:spcBef>
                <a:spcPts val="1600"/>
              </a:spcBef>
              <a:buClr>
                <a:srgbClr val="FF7160"/>
              </a:buClr>
              <a:buSzPct val="100000"/>
              <a:buFontTx/>
              <a:buChar char=""/>
              <a:defRPr sz="2312"/>
            </a:pPr>
            <a:r>
              <a:t>Is the dog coming?  	is + (NP) + V</a:t>
            </a:r>
          </a:p>
          <a:p>
            <a:pPr lvl="1" marL="613155" marR="55270" indent="-275272" defTabSz="397256">
              <a:spcBef>
                <a:spcPts val="1600"/>
              </a:spcBef>
              <a:buClr>
                <a:srgbClr val="FF7160"/>
              </a:buClr>
              <a:buSzPct val="100000"/>
              <a:buFontTx/>
              <a:buChar char=""/>
              <a:defRPr sz="2312"/>
            </a:pPr>
            <a:r>
              <a:t>Can you come?   		can + (NP) + V</a:t>
            </a:r>
          </a:p>
          <a:p>
            <a:pPr marL="343435" marR="55270" indent="-316447" defTabSz="397256">
              <a:spcBef>
                <a:spcPts val="1600"/>
              </a:spcBef>
              <a:buClr>
                <a:srgbClr val="2D7CD7"/>
              </a:buClr>
              <a:buSzPct val="100000"/>
              <a:buChar char="•"/>
              <a:defRPr sz="2584"/>
            </a:pPr>
            <a:r>
              <a:t>Item-based learning for COP</a:t>
            </a:r>
          </a:p>
          <a:p>
            <a:pPr lvl="1" marL="613155" marR="55270" indent="-275272" defTabSz="397256">
              <a:spcBef>
                <a:spcPts val="1600"/>
              </a:spcBef>
              <a:buClr>
                <a:srgbClr val="FF7160"/>
              </a:buClr>
              <a:buSzPct val="100000"/>
              <a:buFontTx/>
              <a:buChar char=""/>
              <a:defRPr sz="2312"/>
            </a:pPr>
            <a:r>
              <a:t>Is Billy your friend?		Is + (NP) + PredN</a:t>
            </a:r>
          </a:p>
          <a:p>
            <a:pPr lvl="1" marL="613155" marR="55270" indent="-275272" defTabSz="397256">
              <a:spcBef>
                <a:spcPts val="1600"/>
              </a:spcBef>
              <a:buClr>
                <a:srgbClr val="FF7160"/>
              </a:buClr>
              <a:buSzPct val="100000"/>
              <a:buFontTx/>
              <a:buChar char=""/>
              <a:defRPr sz="2312"/>
            </a:pPr>
            <a:r>
              <a:t>Was he your friend?		Was + (NP) + PredN</a:t>
            </a:r>
          </a:p>
          <a:p>
            <a:pPr marL="302260" marR="55270" indent="-275272" defTabSz="397256">
              <a:spcBef>
                <a:spcPts val="1600"/>
              </a:spcBef>
              <a:buClr>
                <a:schemeClr val="accent1"/>
              </a:buClr>
              <a:buSzPct val="100000"/>
              <a:buFontTx/>
              <a:buChar char="•"/>
              <a:defRPr sz="2584"/>
            </a:pPr>
            <a:r>
              <a:t>Generalization across TENSE</a:t>
            </a:r>
          </a:p>
          <a:p>
            <a:pPr marL="343435" marR="55270" indent="-316447" defTabSz="397256">
              <a:spcBef>
                <a:spcPts val="1600"/>
              </a:spcBef>
              <a:buClr>
                <a:srgbClr val="2D7CD7"/>
              </a:buClr>
              <a:buSzPct val="100000"/>
              <a:buChar char="•"/>
              <a:defRPr sz="2584"/>
            </a:pPr>
            <a:r>
              <a:t>Eventual FBPs</a:t>
            </a:r>
          </a:p>
          <a:p>
            <a:pPr lvl="1" marL="613155" marR="55270" indent="-275272" defTabSz="397256">
              <a:spcBef>
                <a:spcPts val="1600"/>
              </a:spcBef>
              <a:buClr>
                <a:srgbClr val="FF7160"/>
              </a:buClr>
              <a:buSzPct val="100000"/>
              <a:buFontTx/>
              <a:buChar char=""/>
              <a:defRPr sz="2312"/>
            </a:pPr>
            <a:r>
              <a:t>AUX + (NP) + V</a:t>
            </a:r>
          </a:p>
          <a:p>
            <a:pPr lvl="1" marL="613155" marR="55270" indent="-275272" defTabSz="397256">
              <a:spcBef>
                <a:spcPts val="1600"/>
              </a:spcBef>
              <a:buClr>
                <a:srgbClr val="FF7160"/>
              </a:buClr>
              <a:buSzPct val="100000"/>
              <a:buFontTx/>
              <a:buChar char=""/>
              <a:defRPr sz="2312"/>
            </a:pPr>
            <a:r>
              <a:t>COP + (NP) + NP</a:t>
            </a:r>
          </a:p>
        </p:txBody>
      </p:sp>
      <p:sp>
        <p:nvSpPr>
          <p:cNvPr id="3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he Inp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The Input</a:t>
            </a:r>
          </a:p>
        </p:txBody>
      </p:sp>
      <p:sp>
        <p:nvSpPr>
          <p:cNvPr id="361" name="Pullum and Scholz (2002) found that 1% of the Wall Street Journal (WSJ) corpus has positive evidence. Most is of the different AUX type. So there is a huge amount of positive input.  Or is there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25450" marR="81279" indent="-385762">
              <a:buClr>
                <a:srgbClr val="2D7CD7"/>
              </a:buClr>
              <a:buSzPct val="100000"/>
              <a:buChar char="•"/>
            </a:lvl1pPr>
          </a:lstStyle>
          <a:p>
            <a:pPr/>
            <a:r>
              <a:t>Pullum and Scholz (2002) found that 1% of the Wall Street Journal (WSJ) corpus has positive evidence. Most is of the different AUX type. So there is a huge amount of positive input.  Or is there?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iagrammatical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Diagrammatically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more"/>
          <p:cNvSpPr txBox="1"/>
          <p:nvPr/>
        </p:nvSpPr>
        <p:spPr>
          <a:xfrm>
            <a:off x="2276716" y="3949417"/>
            <a:ext cx="176223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more</a:t>
            </a:r>
          </a:p>
        </p:txBody>
      </p:sp>
      <p:sp>
        <p:nvSpPr>
          <p:cNvPr id="175" name="X"/>
          <p:cNvSpPr txBox="1"/>
          <p:nvPr/>
        </p:nvSpPr>
        <p:spPr>
          <a:xfrm>
            <a:off x="8535886" y="4044667"/>
            <a:ext cx="3176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176" name="predicate/operator"/>
          <p:cNvSpPr txBox="1"/>
          <p:nvPr/>
        </p:nvSpPr>
        <p:spPr>
          <a:xfrm>
            <a:off x="1546064" y="4857608"/>
            <a:ext cx="27058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predicate/operator</a:t>
            </a:r>
          </a:p>
        </p:txBody>
      </p:sp>
      <p:sp>
        <p:nvSpPr>
          <p:cNvPr id="177" name="argument…"/>
          <p:cNvSpPr txBox="1"/>
          <p:nvPr/>
        </p:nvSpPr>
        <p:spPr>
          <a:xfrm>
            <a:off x="7716662" y="4654408"/>
            <a:ext cx="195604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argument</a:t>
            </a:r>
          </a:p>
          <a:p>
            <a:pPr/>
            <a:r>
              <a:t>features/POS</a:t>
            </a:r>
          </a:p>
        </p:txBody>
      </p:sp>
      <p:cxnSp>
        <p:nvCxnSpPr>
          <p:cNvPr id="178" name="Connection Line"/>
          <p:cNvCxnSpPr>
            <a:stCxn id="174" idx="0"/>
            <a:endCxn id="175" idx="0"/>
          </p:cNvCxnSpPr>
          <p:nvPr/>
        </p:nvCxnSpPr>
        <p:spPr>
          <a:xfrm>
            <a:off x="3157831" y="4298667"/>
            <a:ext cx="5536856" cy="1"/>
          </a:xfrm>
          <a:prstGeom prst="straightConnector1">
            <a:avLst/>
          </a:prstGeom>
          <a:ln w="25400">
            <a:solidFill>
              <a:srgbClr val="414141"/>
            </a:solidFill>
            <a:miter lim="400000"/>
          </a:ln>
        </p:spPr>
      </p:cxnSp>
      <p:sp>
        <p:nvSpPr>
          <p:cNvPr id="179" name="relation**"/>
          <p:cNvSpPr txBox="1"/>
          <p:nvPr/>
        </p:nvSpPr>
        <p:spPr>
          <a:xfrm>
            <a:off x="4894512" y="2861133"/>
            <a:ext cx="191529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relation**</a:t>
            </a:r>
          </a:p>
        </p:txBody>
      </p:sp>
      <p:sp>
        <p:nvSpPr>
          <p:cNvPr id="180" name="position"/>
          <p:cNvSpPr txBox="1"/>
          <p:nvPr/>
        </p:nvSpPr>
        <p:spPr>
          <a:xfrm>
            <a:off x="3987731" y="4204616"/>
            <a:ext cx="31948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u="sng"/>
            </a:pPr>
            <a:r>
              <a:t>        position           </a:t>
            </a:r>
            <a:r>
              <a:rPr u="none"/>
              <a:t> </a:t>
            </a:r>
            <a:r>
              <a:t>      </a:t>
            </a:r>
          </a:p>
        </p:txBody>
      </p:sp>
      <p:sp>
        <p:nvSpPr>
          <p:cNvPr id="181" name="more + X"/>
          <p:cNvSpPr txBox="1"/>
          <p:nvPr/>
        </p:nvSpPr>
        <p:spPr>
          <a:xfrm>
            <a:off x="5092019" y="6579234"/>
            <a:ext cx="227889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more + X</a:t>
            </a:r>
          </a:p>
        </p:txBody>
      </p:sp>
      <p:sp>
        <p:nvSpPr>
          <p:cNvPr id="182" name="Short Form:"/>
          <p:cNvSpPr txBox="1"/>
          <p:nvPr/>
        </p:nvSpPr>
        <p:spPr>
          <a:xfrm>
            <a:off x="1029656" y="6731634"/>
            <a:ext cx="171569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Short Form:</a:t>
            </a:r>
          </a:p>
        </p:txBody>
      </p:sp>
      <p:sp>
        <p:nvSpPr>
          <p:cNvPr id="183" name="** relations derive from core operators  in embodied cognition"/>
          <p:cNvSpPr txBox="1"/>
          <p:nvPr/>
        </p:nvSpPr>
        <p:spPr>
          <a:xfrm>
            <a:off x="3094472" y="7955985"/>
            <a:ext cx="585162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** relations derive from core operators  in embodied cognition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Evidence from CHIL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Evidence from CHILDES</a:t>
            </a:r>
          </a:p>
        </p:txBody>
      </p:sp>
      <p:sp>
        <p:nvSpPr>
          <p:cNvPr id="364" name="A search of the English CHILDES database (3 million utterances) by Lewis and Elman (2001) found only one “exact match” utterance in the input to Adam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A search of the English CHILDES database (3 million utterances) by Lewis and Elman (2001) found only one “exact match” utterance in the input to Adam.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MacWhinney also found one in the input in the Hall corpus.</a:t>
            </a:r>
          </a:p>
        </p:txBody>
      </p:sp>
      <p:sp>
        <p:nvSpPr>
          <p:cNvPr id="3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No evidence, no p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No evidence, no production</a:t>
            </a:r>
          </a:p>
        </p:txBody>
      </p:sp>
      <p:sp>
        <p:nvSpPr>
          <p:cNvPr id="368" name="So there is no positive evidence of exactly this typ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So there is no positive evidence of exactly this type.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But there is also no production, so how can we know that children follow the constraint?</a:t>
            </a:r>
          </a:p>
        </p:txBody>
      </p:sp>
      <p:sp>
        <p:nvSpPr>
          <p:cNvPr id="3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Experimental Ev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Experimental Evidence</a:t>
            </a:r>
          </a:p>
        </p:txBody>
      </p:sp>
      <p:sp>
        <p:nvSpPr>
          <p:cNvPr id="372" name="Crain and Nakayama (1987): Ask Jabba if [the boy who is watching Mickey] is happy?…"/>
          <p:cNvSpPr txBox="1"/>
          <p:nvPr>
            <p:ph type="body" idx="1"/>
          </p:nvPr>
        </p:nvSpPr>
        <p:spPr>
          <a:xfrm>
            <a:off x="508000" y="26416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457152" marR="70713" indent="-422624" defTabSz="508254">
              <a:spcBef>
                <a:spcPts val="2000"/>
              </a:spcBef>
              <a:buClr>
                <a:srgbClr val="2D7CD7"/>
              </a:buClr>
              <a:buSzPct val="100000"/>
              <a:buChar char="•"/>
              <a:defRPr sz="2958"/>
            </a:pPr>
            <a:r>
              <a:t>Crain and Nakayama (1987): Ask Jabba if [the boy who is watching Mickey] is happy?</a:t>
            </a:r>
          </a:p>
          <a:p>
            <a:pPr marL="457152" marR="70713" indent="-422624" defTabSz="508254">
              <a:spcBef>
                <a:spcPts val="2000"/>
              </a:spcBef>
              <a:buClr>
                <a:srgbClr val="2D7CD7"/>
              </a:buClr>
              <a:buSzPct val="100000"/>
              <a:buChar char="•"/>
              <a:defRPr sz="2958"/>
            </a:pPr>
            <a:r>
              <a:t>Children (3-5) never moved the AUX of the relative, although they did other strange things</a:t>
            </a:r>
          </a:p>
          <a:p>
            <a:pPr marL="457152" marR="70713" indent="-422624" defTabSz="508254">
              <a:spcBef>
                <a:spcPts val="2000"/>
              </a:spcBef>
              <a:buClr>
                <a:srgbClr val="2D7CD7"/>
              </a:buClr>
              <a:buSzPct val="100000"/>
              <a:buChar char="•"/>
              <a:defRPr sz="2958"/>
            </a:pPr>
            <a:r>
              <a:t>But the procedure gives the children the relative as a frozen unit.</a:t>
            </a:r>
          </a:p>
          <a:p>
            <a:pPr lvl="1" marL="736139" marR="70713" indent="-348043" defTabSz="508254">
              <a:spcBef>
                <a:spcPts val="2000"/>
              </a:spcBef>
              <a:buClr>
                <a:srgbClr val="FF7160"/>
              </a:buClr>
              <a:buSzPct val="100000"/>
              <a:buFontTx/>
              <a:buChar char=""/>
              <a:defRPr sz="2436"/>
            </a:pPr>
            <a:r>
              <a:t>	“the boy who is watching Mickey”</a:t>
            </a:r>
          </a:p>
          <a:p>
            <a:pPr lvl="1" marL="736139" marR="70713" indent="-348043" defTabSz="508254">
              <a:spcBef>
                <a:spcPts val="2000"/>
              </a:spcBef>
              <a:buClr>
                <a:srgbClr val="FF7160"/>
              </a:buClr>
              <a:buSzPct val="100000"/>
              <a:buFontTx/>
              <a:buChar char=""/>
              <a:defRPr sz="2436"/>
            </a:pPr>
            <a:r>
              <a:t>	There is a fundamental pragmatic fact about relative clause freezing that the structural analyses are ignoring, but …</a:t>
            </a:r>
          </a:p>
          <a:p>
            <a:pPr marL="457152" marR="70713" indent="-422624" defTabSz="508254">
              <a:spcBef>
                <a:spcPts val="2000"/>
              </a:spcBef>
              <a:buClr>
                <a:srgbClr val="2D7CD7"/>
              </a:buClr>
              <a:buSzPct val="100000"/>
              <a:buChar char="•"/>
              <a:defRPr sz="2958"/>
            </a:pPr>
            <a:r>
              <a:t>Still, let us grant that children have some sense of this constraint by age 4.  Is there really no input?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But what can count as positive evidenc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70713" indent="34528" defTabSz="508254">
              <a:spcBef>
                <a:spcPts val="1300"/>
              </a:spcBef>
              <a:defRPr sz="6090"/>
            </a:lvl1pPr>
          </a:lstStyle>
          <a:p>
            <a:pPr/>
            <a:r>
              <a:t>But what can count as positive evidence?</a:t>
            </a:r>
          </a:p>
        </p:txBody>
      </p:sp>
      <p:sp>
        <p:nvSpPr>
          <p:cNvPr id="375" name="Same AUX: Is the man who is next in line coming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Same AUX: Is the man who is next in line coming?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Different AUX: Will the man who is next in line _ come?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Fronted WH: Where is the boy who is smiling?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Item-based (is, will)?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Or class-based (AUX)?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This is crucial for evaluating a data-driven (usage-based) account.</a:t>
            </a:r>
          </a:p>
        </p:txBody>
      </p:sp>
      <p:sp>
        <p:nvSpPr>
          <p:cNvPr id="3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wo other major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Two other major sources</a:t>
            </a:r>
          </a:p>
        </p:txBody>
      </p:sp>
      <p:sp>
        <p:nvSpPr>
          <p:cNvPr id="379" name="Double AUX, Sub, W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4395" marR="71526" indent="-339470" defTabSz="514095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168"/>
            </a:pPr>
            <a:r>
              <a:t>Double AUX, Sub, WH</a:t>
            </a:r>
          </a:p>
          <a:p>
            <a:pPr lvl="1" marL="744601" marR="71526" indent="-352043" defTabSz="514095">
              <a:spcBef>
                <a:spcPts val="2100"/>
              </a:spcBef>
              <a:buClr>
                <a:srgbClr val="FF7160"/>
              </a:buClr>
              <a:buSzPct val="100000"/>
              <a:buFontTx/>
              <a:buChar char=""/>
              <a:defRPr sz="2464"/>
            </a:pPr>
            <a:r>
              <a:t>Which is the dog [that is clawing at the door]?</a:t>
            </a:r>
          </a:p>
          <a:p>
            <a:pPr lvl="1" marL="744601" marR="71526" indent="-352043" defTabSz="514095">
              <a:spcBef>
                <a:spcPts val="2100"/>
              </a:spcBef>
              <a:buClr>
                <a:srgbClr val="FF7160"/>
              </a:buClr>
              <a:buSzPct val="100000"/>
              <a:buFontTx/>
              <a:buChar char=""/>
              <a:defRPr sz="2464"/>
            </a:pPr>
            <a:r>
              <a:t>There are dozens of sentences of this type in the database.</a:t>
            </a:r>
          </a:p>
          <a:p>
            <a:pPr lvl="1" marL="744601" marR="71526" indent="-352043" defTabSz="514095">
              <a:spcBef>
                <a:spcPts val="2100"/>
              </a:spcBef>
              <a:buClr>
                <a:srgbClr val="FF7160"/>
              </a:buClr>
              <a:buSzPct val="100000"/>
              <a:buFontTx/>
              <a:buChar char=""/>
              <a:defRPr sz="2464"/>
            </a:pPr>
            <a:r>
              <a:t>They show the relative clause staying intact.</a:t>
            </a:r>
          </a:p>
          <a:p>
            <a:pPr lvl="1" marL="744601" marR="71526" indent="-352043" defTabSz="514095">
              <a:spcBef>
                <a:spcPts val="2100"/>
              </a:spcBef>
              <a:buClr>
                <a:srgbClr val="FF7160"/>
              </a:buClr>
              <a:buSzPct val="100000"/>
              <a:buFontTx/>
              <a:buChar char=""/>
              <a:defRPr sz="2464"/>
            </a:pPr>
            <a:r>
              <a:t>Elman and Lewis’s parser hates: the dog that clawing</a:t>
            </a:r>
          </a:p>
          <a:p>
            <a:pPr marL="374395" marR="71526" indent="-339470" defTabSz="514095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168"/>
            </a:pPr>
            <a:r>
              <a:t>Single AUX, Sub, WH</a:t>
            </a:r>
          </a:p>
          <a:p>
            <a:pPr lvl="1" marL="727837" marR="71526" indent="-335279" defTabSz="514095">
              <a:spcBef>
                <a:spcPts val="2100"/>
              </a:spcBef>
              <a:buClr>
                <a:srgbClr val="FF7160"/>
              </a:buClr>
              <a:buSzPct val="100000"/>
              <a:buFontTx/>
              <a:buChar char=""/>
              <a:defRPr sz="2112"/>
            </a:pPr>
            <a:r>
              <a:t>Where is [the dog that you like]?</a:t>
            </a:r>
          </a:p>
          <a:p>
            <a:pPr lvl="1" marL="727837" marR="71526" indent="-335279" defTabSz="514095">
              <a:spcBef>
                <a:spcPts val="2100"/>
              </a:spcBef>
              <a:buClr>
                <a:srgbClr val="FF7160"/>
              </a:buClr>
              <a:buSzPct val="100000"/>
              <a:buFontTx/>
              <a:buChar char=""/>
              <a:defRPr sz="2112"/>
            </a:pPr>
            <a:r>
              <a:t>There are hundreds of these.</a:t>
            </a:r>
          </a:p>
          <a:p>
            <a:pPr lvl="1" marL="727837" marR="71526" indent="-335279" defTabSz="514095">
              <a:spcBef>
                <a:spcPts val="2100"/>
              </a:spcBef>
              <a:buClr>
                <a:srgbClr val="FF7160"/>
              </a:buClr>
              <a:buSzPct val="100000"/>
              <a:buFontTx/>
              <a:buChar char=""/>
              <a:defRPr sz="2112"/>
            </a:pPr>
            <a:r>
              <a:t>They also  illustrate keeping the subordinate clause frozen</a:t>
            </a:r>
          </a:p>
        </p:txBody>
      </p:sp>
      <p:sp>
        <p:nvSpPr>
          <p:cNvPr id="3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he biggest sour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/>
          </a:lstStyle>
          <a:p>
            <a:pPr/>
            <a:r>
              <a:t>The biggest source</a:t>
            </a:r>
          </a:p>
        </p:txBody>
      </p:sp>
      <p:sp>
        <p:nvSpPr>
          <p:cNvPr id="383" name="You can learn from just main clau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indent="-385762">
              <a:buClr>
                <a:srgbClr val="2D7CD7"/>
              </a:buClr>
              <a:buSzPct val="100000"/>
              <a:buChar char="•"/>
            </a:pPr>
            <a:r>
              <a:t>You can learn from just main clauses</a:t>
            </a:r>
          </a:p>
          <a:p>
            <a:pPr lvl="1" marL="813480" indent="-367392">
              <a:buClr>
                <a:srgbClr val="FF7160"/>
              </a:buClr>
              <a:buSzPct val="100000"/>
              <a:buFontTx/>
              <a:buChar char=""/>
            </a:pPr>
            <a:r>
              <a:t>Is the baby happy?</a:t>
            </a:r>
          </a:p>
          <a:p>
            <a:pPr lvl="1" marL="813480" indent="-367392">
              <a:buClr>
                <a:srgbClr val="FF7160"/>
              </a:buClr>
              <a:buSzPct val="100000"/>
              <a:buFontTx/>
              <a:buChar char=""/>
            </a:pPr>
            <a:r>
              <a:t>Lightfoot (1986, 1997) degree-zero learnability</a:t>
            </a:r>
          </a:p>
          <a:p>
            <a:pPr lvl="1" marL="813480" indent="-367392">
              <a:buClr>
                <a:srgbClr val="FF7160"/>
              </a:buClr>
              <a:buSzPct val="100000"/>
              <a:buFontTx/>
              <a:buChar char=""/>
            </a:pPr>
            <a:r>
              <a:t>Main clause movement is demonstrated.</a:t>
            </a:r>
          </a:p>
          <a:p>
            <a:pPr lvl="1" marL="813480" indent="-367392">
              <a:buClr>
                <a:srgbClr val="FF7160"/>
              </a:buClr>
              <a:buSzPct val="100000"/>
              <a:buFontTx/>
              <a:buChar char=""/>
            </a:pPr>
            <a:r>
              <a:t>Subclause movement is not illustrated.</a:t>
            </a:r>
          </a:p>
          <a:p>
            <a:pPr lvl="1" marL="813480" indent="-367392">
              <a:buClr>
                <a:srgbClr val="FF7160"/>
              </a:buClr>
              <a:buSzPct val="100000"/>
              <a:buFontTx/>
              <a:buChar char=""/>
            </a:pPr>
            <a:r>
              <a:t>Conservatism: If something is not illustrated, it is not legal.</a:t>
            </a:r>
          </a:p>
        </p:txBody>
      </p:sp>
      <p:sp>
        <p:nvSpPr>
          <p:cNvPr id="3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Another Example - Kimball 197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Another Example - Kimball 1973</a:t>
            </a:r>
          </a:p>
        </p:txBody>
      </p:sp>
      <p:sp>
        <p:nvSpPr>
          <p:cNvPr id="387" name="Kids h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0001" marR="80467" indent="-460710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Char char="•"/>
              <a:defRPr sz="3762"/>
            </a:pPr>
            <a:r>
              <a:t>Kids hear </a:t>
            </a:r>
          </a:p>
          <a:p>
            <a:pPr lvl="2" marL="1204807" marR="80467" indent="-316839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FontTx/>
              <a:buChar char=""/>
              <a:defRPr sz="2772"/>
            </a:pPr>
            <a:r>
              <a:t>It rains.</a:t>
            </a:r>
          </a:p>
          <a:p>
            <a:pPr lvl="2" marL="1204807" marR="80467" indent="-316839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FontTx/>
              <a:buChar char=""/>
              <a:defRPr sz="2772"/>
            </a:pPr>
            <a:r>
              <a:t>It may rain.</a:t>
            </a:r>
          </a:p>
          <a:p>
            <a:pPr lvl="2" marL="1204807" marR="80467" indent="-316839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FontTx/>
              <a:buChar char=""/>
              <a:defRPr sz="2772"/>
            </a:pPr>
            <a:r>
              <a:t>It may have rained.</a:t>
            </a:r>
          </a:p>
          <a:p>
            <a:pPr lvl="2" marL="1204807" marR="80467" indent="-316839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FontTx/>
              <a:buChar char=""/>
              <a:defRPr sz="2772"/>
            </a:pPr>
            <a:r>
              <a:t>It may be raining.</a:t>
            </a:r>
          </a:p>
          <a:p>
            <a:pPr marL="500001" marR="80467" indent="-460710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Char char="•"/>
              <a:defRPr sz="3762"/>
            </a:pPr>
            <a:r>
              <a:t>But never</a:t>
            </a:r>
          </a:p>
          <a:p>
            <a:pPr lvl="2" marL="1204807" marR="80467" indent="-316839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FontTx/>
              <a:buChar char=""/>
              <a:defRPr sz="2772"/>
            </a:pPr>
            <a:r>
              <a:t>It may have been raining.</a:t>
            </a:r>
          </a:p>
          <a:p>
            <a:pPr marL="500001" marR="80467" indent="-460710" defTabSz="578358">
              <a:lnSpc>
                <a:spcPct val="90000"/>
              </a:lnSpc>
              <a:spcBef>
                <a:spcPts val="2300"/>
              </a:spcBef>
              <a:buClr>
                <a:srgbClr val="2D7CD7"/>
              </a:buClr>
              <a:buSzPct val="100000"/>
              <a:buChar char="•"/>
              <a:defRPr sz="3762"/>
            </a:pPr>
            <a:r>
              <a:t>So, there is no positive evidence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But a CHILDES search f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But a CHILDES search found</a:t>
            </a:r>
          </a:p>
        </p:txBody>
      </p:sp>
      <p:sp>
        <p:nvSpPr>
          <p:cNvPr id="391" name="27 might have be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5051" marR="81279" indent="-465364">
              <a:buClr>
                <a:srgbClr val="2D7CD7"/>
              </a:buClr>
              <a:buSzPct val="100000"/>
              <a:buChar char="•"/>
              <a:defRPr sz="3800"/>
            </a:pPr>
            <a:r>
              <a:t>27 might have been</a:t>
            </a:r>
          </a:p>
          <a:p>
            <a:pPr marL="505051" marR="81279" indent="-465364">
              <a:buClr>
                <a:srgbClr val="2D7CD7"/>
              </a:buClr>
              <a:buSzPct val="100000"/>
              <a:buChar char="•"/>
              <a:defRPr sz="3800"/>
            </a:pPr>
            <a:r>
              <a:t>5   may have been</a:t>
            </a:r>
          </a:p>
          <a:p>
            <a:pPr marL="505051" marR="81279" indent="-465364">
              <a:buClr>
                <a:srgbClr val="2D7CD7"/>
              </a:buClr>
              <a:buSzPct val="100000"/>
              <a:buChar char="•"/>
              <a:defRPr sz="3800"/>
            </a:pPr>
            <a:r>
              <a:t>24 could have been</a:t>
            </a:r>
          </a:p>
          <a:p>
            <a:pPr marL="505051" marR="81279" indent="-465364">
              <a:buClr>
                <a:srgbClr val="2D7CD7"/>
              </a:buClr>
              <a:buSzPct val="100000"/>
              <a:buChar char="•"/>
              <a:defRPr sz="3800"/>
            </a:pPr>
            <a:r>
              <a:t>15 should have been</a:t>
            </a:r>
          </a:p>
          <a:p>
            <a:pPr marL="505051" marR="81279" indent="-465364">
              <a:buClr>
                <a:srgbClr val="2D7CD7"/>
              </a:buClr>
              <a:buSzPct val="100000"/>
              <a:buChar char="•"/>
              <a:defRPr sz="3800"/>
            </a:pPr>
            <a:r>
              <a:t>70 would have been</a:t>
            </a:r>
          </a:p>
        </p:txBody>
      </p:sp>
      <p:sp>
        <p:nvSpPr>
          <p:cNvPr id="3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o 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9687"/>
          </a:lstStyle>
          <a:p>
            <a:pPr/>
            <a:r>
              <a:t>So ...</a:t>
            </a:r>
          </a:p>
        </p:txBody>
      </p:sp>
      <p:sp>
        <p:nvSpPr>
          <p:cNvPr id="395" name="We can learn: modal + “have_been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5462" indent="-485775">
              <a:buClr>
                <a:srgbClr val="2D7CD7"/>
              </a:buClr>
              <a:buSzPct val="100000"/>
              <a:buChar char="•"/>
              <a:defRPr sz="3400"/>
            </a:pPr>
            <a:r>
              <a:t>We can learn: modal + “have_been”</a:t>
            </a:r>
          </a:p>
          <a:p>
            <a:pPr marL="525462" indent="-485775">
              <a:buClr>
                <a:srgbClr val="2D7CD7"/>
              </a:buClr>
              <a:buSzPct val="100000"/>
              <a:buChar char="•"/>
              <a:defRPr sz="3400"/>
            </a:pPr>
            <a:r>
              <a:t>There is really no shortage of positive evidence on this.</a:t>
            </a:r>
          </a:p>
          <a:p>
            <a:pPr marL="525462" indent="-485775">
              <a:buClr>
                <a:srgbClr val="2D7CD7"/>
              </a:buClr>
              <a:buSzPct val="100000"/>
              <a:buChar char="•"/>
              <a:defRPr sz="3400"/>
            </a:pPr>
            <a:r>
              <a:t>Kimball’s mistake was to only search for “may have been” since there were only 5 of these.</a:t>
            </a:r>
          </a:p>
          <a:p>
            <a:pPr marL="525462" indent="-485775">
              <a:buClr>
                <a:srgbClr val="2D7CD7"/>
              </a:buClr>
              <a:buSzPct val="100000"/>
              <a:buChar char="•"/>
              <a:defRPr sz="3400"/>
            </a:pPr>
            <a:r>
              <a:t>Again, learning mechanisms have to be given a little bit of power. We have to allow for extraction of IBPs and then FBPs, along with clustering.</a:t>
            </a:r>
          </a:p>
        </p:txBody>
      </p:sp>
      <p:sp>
        <p:nvSpPr>
          <p:cNvPr id="3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Is this error-free learn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Is this error-free learning?</a:t>
            </a:r>
          </a:p>
        </p:txBody>
      </p:sp>
      <p:sp>
        <p:nvSpPr>
          <p:cNvPr id="399" name="There are definitely erro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There are definitely errors.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There is definitely positive evidence.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But it is true that errors seem to be relatively scarce.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So, this is “low error” learning.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We will return to this later.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Emergent Combin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Emergent Combinations</a:t>
            </a:r>
          </a:p>
        </p:txBody>
      </p:sp>
      <p:sp>
        <p:nvSpPr>
          <p:cNvPr id="186" name="cookie =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cookie = </a:t>
            </a:r>
          </a:p>
          <a:p>
            <a:pPr lvl="1" marL="783590" indent="-285750" defTabSz="1300480">
              <a:buClr>
                <a:srgbClr val="F5786A"/>
              </a:buClr>
              <a:buSzTx/>
              <a:buFont typeface="Wingdings"/>
              <a:buNone/>
            </a:pPr>
            <a:r>
              <a:t> “would you please open the cupboard door and bring me down a cookie”</a:t>
            </a:r>
          </a:p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want   #####   cookie</a:t>
            </a:r>
          </a:p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want # cookie</a:t>
            </a:r>
          </a:p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want cookie</a:t>
            </a:r>
          </a:p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Nim Chimpsky, Washoe, Sara, Lana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Binding cond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Binding conditions</a:t>
            </a:r>
          </a:p>
        </p:txBody>
      </p:sp>
      <p:sp>
        <p:nvSpPr>
          <p:cNvPr id="402" name="Devilliers, Roeper, and Vainikka 199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80301" marR="73151" indent="-744582" defTabSz="525779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20"/>
            </a:pPr>
            <a:r>
              <a:t>Devilliers, Roeper, and Vainikka 1990</a:t>
            </a:r>
          </a:p>
          <a:p>
            <a:pPr lvl="1" marL="1081563" marR="73151" indent="-680084" defTabSz="525779">
              <a:spcBef>
                <a:spcPts val="2100"/>
              </a:spcBef>
              <a:buClr>
                <a:srgbClr val="FF7160"/>
              </a:buClr>
              <a:buSzPct val="99000"/>
              <a:buFont typeface="Arial"/>
              <a:buChar char="•"/>
              <a:defRPr sz="3059"/>
            </a:pPr>
            <a:r>
              <a:t>When did the boy say he hurt himself?</a:t>
            </a:r>
          </a:p>
          <a:p>
            <a:pPr lvl="1" marL="1081563" marR="73151" indent="-680084" defTabSz="525779">
              <a:spcBef>
                <a:spcPts val="2100"/>
              </a:spcBef>
              <a:buClr>
                <a:srgbClr val="FF7160"/>
              </a:buClr>
              <a:buSzPct val="99000"/>
              <a:buFont typeface="Arial"/>
              <a:buChar char="•"/>
              <a:defRPr sz="3059"/>
            </a:pPr>
            <a:r>
              <a:t>When did the boy say how he hurt himself?</a:t>
            </a:r>
          </a:p>
          <a:p>
            <a:pPr lvl="1" marL="1081563" marR="73151" indent="-680084" defTabSz="525779">
              <a:spcBef>
                <a:spcPts val="2100"/>
              </a:spcBef>
              <a:buClr>
                <a:srgbClr val="FF7160"/>
              </a:buClr>
              <a:buSzPct val="99000"/>
              <a:buFont typeface="Arial"/>
              <a:buChar char="•"/>
              <a:defRPr sz="3059"/>
            </a:pPr>
            <a:r>
              <a:t>Who did the boy ask what to throw?</a:t>
            </a:r>
          </a:p>
          <a:p>
            <a:pPr marL="780301" marR="73151" indent="-744582" defTabSz="525779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20"/>
            </a:pPr>
            <a:r>
              <a:t>Young children can’t understand #3.</a:t>
            </a:r>
          </a:p>
          <a:p>
            <a:pPr marL="780301" marR="73151" indent="-744582" defTabSz="525779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20"/>
            </a:pPr>
            <a:r>
              <a:t>Children will associate “when” with “hurt” in #1 more than #2, but this understanding grows with age</a:t>
            </a:r>
          </a:p>
          <a:p>
            <a:pPr marL="780301" marR="73151" indent="-744582" defTabSz="525779">
              <a:spcBef>
                <a:spcPts val="2100"/>
              </a:spcBef>
              <a:buClr>
                <a:srgbClr val="2D7CD7"/>
              </a:buClr>
              <a:buSzPct val="100000"/>
              <a:buChar char="•"/>
              <a:defRPr sz="3420"/>
            </a:pPr>
            <a:r>
              <a:t>Therefore binding seems to be learned.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erhaps …  But 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Perhaps …  But …</a:t>
            </a:r>
          </a:p>
        </p:txBody>
      </p:sp>
      <p:sp>
        <p:nvSpPr>
          <p:cNvPr id="405" name="Perhaps De Villiers et al. are saying that what is UG is the ability to identify and utilize the structu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Perhaps De Villiers et al. are saying that what is UG is the ability to identify and utilize the structure.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Perhaps learning is just a matter of identifying triggers (Sakas, Buttery)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But the relevant structural details can be expressed in terms of grammatical relations and IBPs.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Movement 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Movement constraints</a:t>
            </a:r>
          </a:p>
        </p:txBody>
      </p:sp>
      <p:sp>
        <p:nvSpPr>
          <p:cNvPr id="408" name="Who did John believe __ kissed his budd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Who did John believe __ kissed his buddy?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* Who did John believe the man that kissed __ arrived 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* Who did pictures of ___ surprise you? 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* What did you see a happy ___ ?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* What did you stand between the wall and ___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Data from Seth (3-4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Data from Seth (3-4)</a:t>
            </a:r>
          </a:p>
        </p:txBody>
      </p:sp>
      <p:sp>
        <p:nvSpPr>
          <p:cNvPr id="411" name="What am I cooking on a hot __ ? (stov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5462" marR="81279" indent="-485775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400"/>
            </a:pPr>
            <a:r>
              <a:t>What am I cooking on a hot __ ? (stove)</a:t>
            </a:r>
          </a:p>
          <a:p>
            <a:pPr marL="525462" marR="81279" indent="-485775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400"/>
            </a:pPr>
            <a:r>
              <a:t>What are we gonna look for some __ ? (houses)</a:t>
            </a:r>
          </a:p>
          <a:p>
            <a:pPr marL="525462" marR="81279" indent="-485775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400"/>
            </a:pPr>
            <a:r>
              <a:t>What is this a funny __ , Dad?</a:t>
            </a:r>
          </a:p>
          <a:p>
            <a:pPr marL="525462" marR="81279" indent="-485775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400"/>
            </a:pPr>
            <a:r>
              <a:t>What are we gonna push number __ ? (9)</a:t>
            </a:r>
          </a:p>
          <a:p>
            <a:pPr marL="525462" marR="81279" indent="-485775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400"/>
            </a:pPr>
            <a:r>
              <a:t>Where did you pin this on my __ ? (robe)</a:t>
            </a:r>
          </a:p>
          <a:p>
            <a:pPr marL="525462" marR="81279" indent="-485775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400"/>
            </a:pPr>
            <a:r>
              <a:t>What are you shaking all the __ ? (batter and milk)</a:t>
            </a:r>
          </a:p>
          <a:p>
            <a:pPr marL="525462" marR="81279" indent="-485775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400"/>
            </a:pPr>
            <a:r>
              <a:t>What is this medicine for my __ ? (cold)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Yes, Virginia, there is stru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Yes, Virginia, there is structure</a:t>
            </a:r>
          </a:p>
        </p:txBody>
      </p:sp>
      <p:sp>
        <p:nvSpPr>
          <p:cNvPr id="414" name="Movement formulated in terms of valency relations (GRs), not position (crucial assumption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5051" marR="81279" indent="-465364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800"/>
            </a:pPr>
            <a:r>
              <a:t>Movement formulated in terms of valency relations (GRs), not position (crucial assumption).</a:t>
            </a:r>
          </a:p>
          <a:p>
            <a:pPr marL="505051" marR="81279" indent="-465364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800"/>
            </a:pPr>
            <a:r>
              <a:t>Single AUX sentences teach the basic pattern.</a:t>
            </a:r>
          </a:p>
          <a:p>
            <a:pPr marL="505051" marR="81279" indent="-465364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800"/>
            </a:pPr>
            <a:r>
              <a:t>Double AUX sentences show that the choice must be based on the AUX - V valency relation.</a:t>
            </a:r>
          </a:p>
          <a:p>
            <a:pPr marL="505051" marR="81279" indent="-465364">
              <a:lnSpc>
                <a:spcPct val="90000"/>
              </a:lnSpc>
              <a:buClr>
                <a:srgbClr val="2D7CD7"/>
              </a:buClr>
              <a:buSzPct val="100000"/>
              <a:buChar char="•"/>
              <a:defRPr sz="3800"/>
            </a:pPr>
            <a:r>
              <a:t>For WH, the rule is WH - AUX - (NP) - V.</a:t>
            </a:r>
          </a:p>
        </p:txBody>
      </p:sp>
      <p:sp>
        <p:nvSpPr>
          <p:cNvPr id="4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Yes, it involves Recursion"/>
          <p:cNvSpPr txBox="1"/>
          <p:nvPr>
            <p:ph type="title"/>
          </p:nvPr>
        </p:nvSpPr>
        <p:spPr>
          <a:xfrm>
            <a:off x="508000" y="825500"/>
            <a:ext cx="11988800" cy="1219200"/>
          </a:xfrm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Yes, it involves Recursion</a:t>
            </a:r>
          </a:p>
        </p:txBody>
      </p:sp>
      <p:sp>
        <p:nvSpPr>
          <p:cNvPr id="418" name="MacWhinney (1982, 1987) emphasizes the fact that heads in valency relations (item-based patterns) can themselves be complex clusters (X-bar theory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MacWhinney (1982, 1987) emphasizes the fact that heads in valency relations (item-based patterns) can themselves be complex clusters (X-bar theory).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Clustering implements recursion.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Here, the whole relative clause is an NP which is not a part of the AUX + (NP) + V pattern that is learned.</a:t>
            </a:r>
          </a:p>
          <a:p>
            <a:pPr marL="425450" marR="81279" indent="-385762">
              <a:lnSpc>
                <a:spcPct val="90000"/>
              </a:lnSpc>
              <a:buClr>
                <a:srgbClr val="2D7CD7"/>
              </a:buClr>
              <a:buSzPct val="100000"/>
              <a:buChar char="•"/>
            </a:pPr>
            <a:r>
              <a:t>Freezing of RC blocks extraction (pragmatic effect)</a:t>
            </a:r>
          </a:p>
        </p:txBody>
      </p:sp>
      <p:sp>
        <p:nvSpPr>
          <p:cNvPr id="4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Issue #4: What is Recursion?"/>
          <p:cNvSpPr txBox="1"/>
          <p:nvPr>
            <p:ph type="title"/>
          </p:nvPr>
        </p:nvSpPr>
        <p:spPr>
          <a:xfrm>
            <a:off x="508000" y="812800"/>
            <a:ext cx="11988800" cy="1219200"/>
          </a:xfrm>
          <a:prstGeom prst="rect">
            <a:avLst/>
          </a:prstGeom>
        </p:spPr>
        <p:txBody>
          <a:bodyPr/>
          <a:lstStyle>
            <a:lvl1pPr marR="81279" indent="39687"/>
          </a:lstStyle>
          <a:p>
            <a:pPr/>
            <a:r>
              <a:t>Issue #4: What is Recursion?</a:t>
            </a:r>
          </a:p>
        </p:txBody>
      </p:sp>
      <p:sp>
        <p:nvSpPr>
          <p:cNvPr id="422" name="Clustering produces embeddings and X-b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Clustering produces embeddings and X-bar</a:t>
            </a:r>
          </a:p>
          <a:p>
            <a:pPr marL="425450" marR="81279" indent="-385762">
              <a:buClr>
                <a:srgbClr val="2D7CD7"/>
              </a:buClr>
              <a:buSzPct val="100000"/>
              <a:buChar char="•"/>
            </a:pPr>
            <a:r>
              <a:t>Psychological minimum is </a:t>
            </a:r>
          </a:p>
          <a:p>
            <a:pPr lvl="1" marL="864280" marR="81279" indent="-367392">
              <a:buClr>
                <a:srgbClr val="FF7160"/>
              </a:buClr>
              <a:buSzPct val="100000"/>
              <a:buFontTx/>
              <a:buChar char=""/>
            </a:pPr>
            <a:r>
              <a:t>Head-based clustering (in a buffer or memory)</a:t>
            </a:r>
          </a:p>
          <a:p>
            <a:pPr lvl="1" marL="864280" marR="81279" indent="-367392">
              <a:buClr>
                <a:srgbClr val="FF7160"/>
              </a:buClr>
              <a:buSzPct val="100000"/>
              <a:buFontTx/>
              <a:buChar char=""/>
            </a:pPr>
            <a:r>
              <a:t>Repeated application to cluster heads - missing in Pirahã</a:t>
            </a:r>
          </a:p>
          <a:p>
            <a:pPr lvl="1" marL="864280" marR="81279" indent="-367392">
              <a:buClr>
                <a:srgbClr val="FF7160"/>
              </a:buClr>
              <a:buSzPct val="100000"/>
              <a:buFontTx/>
              <a:buChar char=""/>
            </a:pPr>
            <a:r>
              <a:t>Operates in real time from “left to right”  - O’Grady</a:t>
            </a:r>
          </a:p>
        </p:txBody>
      </p:sp>
      <p:sp>
        <p:nvSpPr>
          <p:cNvPr id="4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What is recurs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recursion?</a:t>
            </a:r>
          </a:p>
        </p:txBody>
      </p:sp>
      <p:sp>
        <p:nvSpPr>
          <p:cNvPr id="426" name="S -&gt; NP + VP…"/>
          <p:cNvSpPr txBox="1"/>
          <p:nvPr/>
        </p:nvSpPr>
        <p:spPr>
          <a:xfrm>
            <a:off x="960077" y="2286090"/>
            <a:ext cx="10470531" cy="678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 -&gt; NP + VP</a:t>
            </a: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NP -&gt; det + (Adj) + N (S)</a:t>
            </a: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Relativization:  The boy who climbed the tree…</a:t>
            </a: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Complementation:  He wanted to climb the tree.</a:t>
            </a: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Possessive strings:  My friend’s father’s sister’s …</a:t>
            </a: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direct recursion: combination, merge</a:t>
            </a: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tail recursion: iteration</a:t>
            </a:r>
          </a:p>
          <a:p>
            <a:pPr lvl="1" marL="383540" indent="-383540" defTabSz="1300480">
              <a:spcBef>
                <a:spcPts val="700"/>
              </a:spcBef>
              <a:buClr>
                <a:srgbClr val="000000"/>
              </a:buClr>
              <a:buFont typeface="Times Roman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embedding: rare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omb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Combination</a:t>
            </a:r>
          </a:p>
        </p:txBody>
      </p:sp>
      <p:sp>
        <p:nvSpPr>
          <p:cNvPr id="429" name="the + dog =&gt; the dog (still a nou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+ dog =&gt; the dog (still a noun)</a:t>
            </a:r>
          </a:p>
          <a:p>
            <a:pPr/>
            <a:r>
              <a:t>dependency grammar</a:t>
            </a:r>
          </a:p>
          <a:p>
            <a:pPr/>
            <a:r>
              <a:t>combinatorial grammar, merge</a:t>
            </a:r>
          </a:p>
          <a:p>
            <a:pPr/>
            <a:r>
              <a:t>X-bar theory, headedness, clustering</a:t>
            </a:r>
          </a:p>
          <a:p>
            <a:pPr/>
            <a:r>
              <a:t>(almost) everyone agrees about this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It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Iteration</a:t>
            </a:r>
          </a:p>
        </p:txBody>
      </p:sp>
      <p:sp>
        <p:nvSpPr>
          <p:cNvPr id="432" name="the napkin on the plate on the table in the ro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indent="-446404" defTabSz="554990">
              <a:spcBef>
                <a:spcPts val="2200"/>
              </a:spcBef>
              <a:defRPr sz="3420"/>
            </a:pPr>
            <a:r>
              <a:t>the napkin on the plate on the table in the room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a big red India rubber ball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tea-pourer + maker =&gt; tea-pourer-maker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Jane’s father’s brother’s neighbor’s bike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Bill thinks that John knows that Mary hopes ….</a:t>
            </a:r>
          </a:p>
          <a:p>
            <a:pPr marL="446404" indent="-446404" defTabSz="554990">
              <a:spcBef>
                <a:spcPts val="2200"/>
              </a:spcBef>
              <a:defRPr sz="3420"/>
            </a:pPr>
            <a:r>
              <a:t>This is the farmer sowing his corn, that kept the cock that crow'd in the morn, that waked the priest all shaven and shorn, … the house that Jack built.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lus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Clustering</a:t>
            </a:r>
          </a:p>
        </p:txBody>
      </p:sp>
      <p:sp>
        <p:nvSpPr>
          <p:cNvPr id="190" name="my + 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2442" indent="-327898" defTabSz="1105408">
              <a:spcBef>
                <a:spcPts val="2000"/>
              </a:spcBef>
              <a:buClr>
                <a:srgbClr val="437FD2"/>
              </a:buClr>
              <a:buSzPct val="100000"/>
              <a:buChar char="•"/>
              <a:defRPr sz="3060"/>
            </a:pPr>
            <a:r>
              <a:t>my + X</a:t>
            </a:r>
          </a:p>
          <a:p>
            <a:pPr marL="362442" indent="-327898" defTabSz="1105408">
              <a:spcBef>
                <a:spcPts val="2000"/>
              </a:spcBef>
              <a:buClr>
                <a:srgbClr val="437FD2"/>
              </a:buClr>
              <a:buSzPct val="100000"/>
              <a:buChar char="•"/>
              <a:defRPr sz="3060"/>
            </a:pPr>
            <a:r>
              <a:t>little + X</a:t>
            </a:r>
          </a:p>
          <a:p>
            <a:pPr lvl="1" marL="735447" indent="-312283" defTabSz="1105408">
              <a:spcBef>
                <a:spcPts val="2000"/>
              </a:spcBef>
              <a:buClr>
                <a:srgbClr val="F5786A"/>
              </a:buClr>
              <a:buSzPct val="100000"/>
              <a:buFontTx/>
              <a:buChar char=""/>
              <a:defRPr sz="3060"/>
            </a:pPr>
            <a:r>
              <a:t>my little dolly</a:t>
            </a:r>
          </a:p>
          <a:p>
            <a:pPr marL="362442" indent="-327898" defTabSz="1105408">
              <a:spcBef>
                <a:spcPts val="2000"/>
              </a:spcBef>
              <a:buClr>
                <a:srgbClr val="437FD2"/>
              </a:buClr>
              <a:buSzPct val="100000"/>
              <a:buChar char="•"/>
              <a:defRPr sz="3060"/>
            </a:pPr>
            <a:r>
              <a:t>X + go    (this goes)</a:t>
            </a:r>
          </a:p>
          <a:p>
            <a:pPr marL="362442" indent="-327898" defTabSz="1105408">
              <a:spcBef>
                <a:spcPts val="2000"/>
              </a:spcBef>
              <a:buClr>
                <a:srgbClr val="437FD2"/>
              </a:buClr>
              <a:buSzPct val="100000"/>
              <a:buChar char="•"/>
              <a:defRPr sz="3060"/>
            </a:pPr>
            <a:r>
              <a:t>where + X</a:t>
            </a:r>
          </a:p>
          <a:p>
            <a:pPr lvl="1" marL="735447" indent="-312283" defTabSz="1105408">
              <a:spcBef>
                <a:spcPts val="2000"/>
              </a:spcBef>
              <a:buClr>
                <a:srgbClr val="F5786A"/>
              </a:buClr>
              <a:buSzPct val="100000"/>
              <a:buFontTx/>
              <a:buChar char=""/>
              <a:defRPr sz="3060"/>
            </a:pPr>
            <a:r>
              <a:t>Where this goes?</a:t>
            </a:r>
          </a:p>
          <a:p>
            <a:pPr lvl="1" marL="735447" indent="-312283" defTabSz="1105408">
              <a:spcBef>
                <a:spcPts val="2000"/>
              </a:spcBef>
              <a:buClr>
                <a:srgbClr val="F5786A"/>
              </a:buClr>
              <a:buSzPct val="100000"/>
              <a:buFontTx/>
              <a:buChar char=""/>
              <a:defRPr sz="3060"/>
            </a:pPr>
            <a:r>
              <a:t>Where goes this?</a:t>
            </a:r>
          </a:p>
          <a:p>
            <a:pPr lvl="1" marL="735447" indent="-312283" defTabSz="1105408">
              <a:spcBef>
                <a:spcPts val="2000"/>
              </a:spcBef>
              <a:buClr>
                <a:srgbClr val="F5786A"/>
              </a:buClr>
              <a:buSzPct val="100000"/>
              <a:buFontTx/>
              <a:buChar char=""/>
              <a:defRPr sz="3060"/>
            </a:pPr>
            <a:r>
              <a:t>Where does this go?</a:t>
            </a: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enter Embed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Center Embedding</a:t>
            </a:r>
          </a:p>
        </p:txBody>
      </p:sp>
      <p:sp>
        <p:nvSpPr>
          <p:cNvPr id="435" name="The mouse the cat the dog chased bit ran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mouse the cat the dog chased bit ran.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Iteration, Recursion, Anapho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Iteration, Recursion, Anaphora</a:t>
            </a:r>
          </a:p>
        </p:txBody>
      </p:sp>
      <p:sp>
        <p:nvSpPr>
          <p:cNvPr id="438" name="W and X and Y and Z…"/>
          <p:cNvSpPr txBox="1"/>
          <p:nvPr/>
        </p:nvSpPr>
        <p:spPr>
          <a:xfrm>
            <a:off x="758613" y="2474524"/>
            <a:ext cx="11848819" cy="4804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512127" indent="-471487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 and X and Y and Z</a:t>
            </a:r>
          </a:p>
          <a:p>
            <a:pPr lvl="1" marL="512127" indent="-471487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(W and (X and (Y and (Z)))</a:t>
            </a:r>
          </a:p>
          <a:p>
            <a:pPr lvl="1" marL="512127" indent="-471487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(W, (X, (Y, (and Z)))</a:t>
            </a:r>
          </a:p>
          <a:p>
            <a:pPr lvl="1" marL="512127" indent="-471487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512127" indent="-471487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man who smokes climbed a hill.</a:t>
            </a:r>
          </a:p>
          <a:p>
            <a:pPr lvl="1" marL="512127" indent="-471487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man, he smokes.  That man climbed a hill.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ursion vs circula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Recursion vs circularity</a:t>
            </a:r>
          </a:p>
        </p:txBody>
      </p:sp>
      <p:sp>
        <p:nvSpPr>
          <p:cNvPr id="441" name="Defining Ancesto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 defTabSz="1300480">
              <a:buSzPct val="75000"/>
            </a:pPr>
            <a:r>
              <a:t>Defining Ancestor:</a:t>
            </a:r>
          </a:p>
          <a:p>
            <a:pPr lvl="1" marL="837292" indent="-367392" defTabSz="1300480">
              <a:buSzPct val="104999"/>
              <a:buChar char="•"/>
            </a:pPr>
            <a:r>
              <a:t>Base:  my parent’s are my ancestors</a:t>
            </a:r>
          </a:p>
          <a:p>
            <a:pPr lvl="1" marL="837292" indent="-367392" defTabSz="1300480">
              <a:buSzPct val="104999"/>
              <a:buChar char="•"/>
            </a:pPr>
            <a:r>
              <a:t>Expansion: the parents of my ancestors are also my ancestors</a:t>
            </a:r>
          </a:p>
          <a:p>
            <a:pPr lvl="1" marL="837292" indent="-367392" defTabSz="1300480">
              <a:buSzPct val="104999"/>
              <a:buChar char="•"/>
            </a:pPr>
            <a:r>
              <a:t>Termination condition</a:t>
            </a:r>
          </a:p>
          <a:p>
            <a:pPr marL="385762" indent="-385762" defTabSz="1300480">
              <a:buSzPct val="75000"/>
            </a:pPr>
            <a:r>
              <a:t>Recursive definition vs circular definition</a:t>
            </a:r>
          </a:p>
          <a:p>
            <a:pPr lvl="1" marL="837292" indent="-367392" defTabSz="1300480">
              <a:buSzPct val="104999"/>
              <a:buChar char="•"/>
            </a:pPr>
            <a:r>
              <a:t>Definition of recursion (see recursion).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binding2.png" descr="binding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8597" y="3438031"/>
            <a:ext cx="8247605" cy="4858739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Recursion, Roles, and Bi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Recursion, Roles, and Binding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elf-embed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Self-embedding</a:t>
            </a:r>
          </a:p>
        </p:txBody>
      </p:sp>
      <p:pic>
        <p:nvPicPr>
          <p:cNvPr id="447" name="P46.jpg" descr="P46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8426" y="3269262"/>
            <a:ext cx="3576321" cy="268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Ouroboros.png" descr="Ouroboros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226" y="5093546"/>
            <a:ext cx="2874152" cy="3052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Droste.jpg" descr="Droste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8480" y="4334933"/>
            <a:ext cx="2438401" cy="3732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patial Zoo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Spatial Zooming</a:t>
            </a:r>
          </a:p>
        </p:txBody>
      </p:sp>
      <p:sp>
        <p:nvSpPr>
          <p:cNvPr id="452" name="Fractals…"/>
          <p:cNvSpPr txBox="1"/>
          <p:nvPr>
            <p:ph type="body" sz="quarter" idx="1"/>
          </p:nvPr>
        </p:nvSpPr>
        <p:spPr>
          <a:xfrm>
            <a:off x="508000" y="2628900"/>
            <a:ext cx="2913063" cy="6096000"/>
          </a:xfrm>
          <a:prstGeom prst="rect">
            <a:avLst/>
          </a:prstGeom>
        </p:spPr>
        <p:txBody>
          <a:bodyPr/>
          <a:lstStyle/>
          <a:p>
            <a:pPr marL="385762" indent="-385762"/>
            <a:r>
              <a:t>Fractals</a:t>
            </a:r>
          </a:p>
          <a:p>
            <a:pPr marL="385762" indent="-385762"/>
            <a:r>
              <a:t>Spatial embedding</a:t>
            </a:r>
          </a:p>
          <a:p>
            <a:pPr marL="385762" indent="-385762"/>
            <a:r>
              <a:t>Cycles, catalysis</a:t>
            </a:r>
          </a:p>
        </p:txBody>
      </p:sp>
      <p:pic>
        <p:nvPicPr>
          <p:cNvPr id="453" name="white00.png" descr="white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4300" y="2652324"/>
            <a:ext cx="4009813" cy="2585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white0.png" descr="white0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900" y="2538024"/>
            <a:ext cx="2926081" cy="2632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white1.png" descr="white1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8579" y="5509824"/>
            <a:ext cx="4152055" cy="2926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white5.png" descr="white5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67135" y="5531273"/>
            <a:ext cx="4316873" cy="274545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ecursion and Imag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>
              <a:defRPr sz="5600"/>
            </a:lvl1pPr>
          </a:lstStyle>
          <a:p>
            <a:pPr/>
            <a:r>
              <a:t>Recursion and Imagery</a:t>
            </a:r>
          </a:p>
        </p:txBody>
      </p:sp>
      <p:sp>
        <p:nvSpPr>
          <p:cNvPr id="460" name="Frontal-temporal connections support spatial imagery for action planning (Steedman), navigation, and tools mak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Frontal-temporal connections support spatial imagery for action planning (Steedman), navigation, and tools making.</a:t>
            </a:r>
          </a:p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Integrated frontal function constructs group relations: kinship, reciprocals, hierarchy.</a:t>
            </a:r>
          </a:p>
          <a:p>
            <a:pPr marL="426402" indent="-385762" defTabSz="1300480">
              <a:buClr>
                <a:srgbClr val="437FD2"/>
              </a:buClr>
              <a:buSzPct val="100000"/>
              <a:buChar char="•"/>
            </a:pPr>
            <a:r>
              <a:t>Competence grammars are seldom proposed as Performance grammars</a:t>
            </a:r>
          </a:p>
        </p:txBody>
      </p:sp>
      <p:sp>
        <p:nvSpPr>
          <p:cNvPr id="4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Recursive Rewrite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Recursive Rewrite System</a:t>
            </a:r>
          </a:p>
        </p:txBody>
      </p:sp>
      <p:sp>
        <p:nvSpPr>
          <p:cNvPr id="464" name="Non-terminals = classes…"/>
          <p:cNvSpPr txBox="1"/>
          <p:nvPr/>
        </p:nvSpPr>
        <p:spPr>
          <a:xfrm>
            <a:off x="1137348" y="3067050"/>
            <a:ext cx="9899242" cy="560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Non-terminals = classes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Terminals = words in classes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Non-terminals expand as terminals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Constituent Structure combination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Constituent Structure order (or non-configurational)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Rule cycle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stack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Iteration</a:t>
            </a:r>
          </a:p>
          <a:p>
            <a:pPr lvl="1" marL="612140" indent="-571500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New Roman"/>
              <a:buAutoNum type="arabicPeriod" startAt="1"/>
              <a:defRPr sz="3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Termination condition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Building Clus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81279" indent="39687" defTabSz="1300480"/>
          </a:lstStyle>
          <a:p>
            <a:pPr/>
            <a:r>
              <a:t>Building Clusters</a:t>
            </a:r>
          </a:p>
        </p:txBody>
      </p:sp>
      <p:sp>
        <p:nvSpPr>
          <p:cNvPr id="467" name="The graceful do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marR="81279" indent="-385762" defTabSz="1300480"/>
            <a:r>
              <a:t>The graceful dog</a:t>
            </a:r>
          </a:p>
          <a:p>
            <a:pPr lvl="1" marL="0" marR="81279" indent="228600" defTabSz="1300480">
              <a:buSzTx/>
              <a:buNone/>
            </a:pPr>
            <a:r>
              <a:t>“the” sets up workspace for NP</a:t>
            </a:r>
          </a:p>
          <a:p>
            <a:pPr lvl="1" marL="0" marR="81279" indent="228600" defTabSz="1300480">
              <a:buSzTx/>
              <a:buNone/>
            </a:pPr>
            <a:r>
              <a:t>“graceful” added to image</a:t>
            </a:r>
          </a:p>
          <a:p>
            <a:pPr lvl="1" marL="0" marR="81279" indent="228600" defTabSz="1300480">
              <a:buSzTx/>
              <a:buNone/>
            </a:pPr>
            <a:r>
              <a:t>“el perro gracioso” puts image first</a:t>
            </a:r>
          </a:p>
          <a:p>
            <a:pPr marL="425668" marR="81279" indent="-425668" defTabSz="1300480"/>
            <a:r>
              <a:t>Perspective shifts</a:t>
            </a:r>
          </a:p>
          <a:p>
            <a:pPr lvl="1" marL="0" marR="81279" indent="228600" defTabSz="1300480">
              <a:buSzTx/>
              <a:buNone/>
            </a:pPr>
            <a:r>
              <a:t>The dog that chased the cat stole the bread.</a:t>
            </a:r>
          </a:p>
          <a:p>
            <a:pPr lvl="1" marL="0" marR="81279" indent="228600" defTabSz="1300480">
              <a:buSzTx/>
              <a:buNone/>
            </a:pPr>
            <a:r>
              <a:t>The cat the dog chased stole the bread.</a:t>
            </a:r>
          </a:p>
        </p:txBody>
      </p:sp>
      <p:sp>
        <p:nvSpPr>
          <p:cNvPr id="4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torage 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Storage Methods</a:t>
            </a:r>
          </a:p>
        </p:txBody>
      </p:sp>
      <p:sp>
        <p:nvSpPr>
          <p:cNvPr id="471" name="Crossing: Sean and Bill drank Guiness and Coors, respectivel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 defTabSz="1300480"/>
            <a:r>
              <a:t>Crossing: Sean and Bill drank Guiness and Coors, respectively.</a:t>
            </a:r>
          </a:p>
          <a:p>
            <a:pPr marL="385762" indent="-385762" defTabSz="1300480"/>
            <a:r>
              <a:t>Coreference:  John climbed Everest in 1995 and Bill did it in 1998.</a:t>
            </a:r>
          </a:p>
          <a:p>
            <a:pPr marL="385762" indent="-385762" defTabSz="1300480"/>
            <a:r>
              <a:t>Embedding in sentence or discourse:</a:t>
            </a:r>
          </a:p>
          <a:p>
            <a:pPr lvl="1" defTabSz="1300480">
              <a:buBlip>
                <a:blip r:embed="rId2"/>
              </a:buBlip>
            </a:pPr>
            <a:r>
              <a:t>The policeman the mayor called arrested Bill.</a:t>
            </a:r>
          </a:p>
          <a:p>
            <a:pPr lvl="1" defTabSz="1300480">
              <a:buBlip>
                <a:blip r:embed="rId2"/>
              </a:buBlip>
            </a:pPr>
            <a:r>
              <a:t>That policeman, the mayor called him, that man arrested Bill.</a:t>
            </a:r>
          </a:p>
        </p:txBody>
      </p:sp>
      <p:sp>
        <p:nvSpPr>
          <p:cNvPr id="4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o mov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movement</a:t>
            </a:r>
          </a:p>
        </p:txBody>
      </p:sp>
      <p:sp>
        <p:nvSpPr>
          <p:cNvPr id="194" name="Bresnan 198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indent="-399415" defTabSz="496570">
              <a:spcBef>
                <a:spcPts val="2000"/>
              </a:spcBef>
              <a:defRPr sz="3060"/>
            </a:pPr>
            <a:r>
              <a:t>Bresnan 1982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Mary has braids.  *Braids are had by Mary.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Tim lacks energy.  *Energy is lacked by Tim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The suit fits Tom. *Tom is fit by the suit.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Questions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Aren’t I invited? *I aren’t invited.</a:t>
            </a:r>
          </a:p>
          <a:p>
            <a:pPr lvl="1" marL="798830" indent="-399415" defTabSz="496570">
              <a:spcBef>
                <a:spcPts val="2000"/>
              </a:spcBef>
              <a:defRPr sz="3060"/>
            </a:pPr>
            <a:r>
              <a:t>John may be coming. *May John be coming? </a:t>
            </a:r>
          </a:p>
          <a:p>
            <a:pPr marL="399415" indent="-399415" defTabSz="496570">
              <a:spcBef>
                <a:spcPts val="2000"/>
              </a:spcBef>
              <a:defRPr sz="3060"/>
            </a:pPr>
            <a:r>
              <a:t>Kuczaj 1978 — wh and aux learned one by one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Is recursion the FL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recursion the FLN?</a:t>
            </a:r>
          </a:p>
        </p:txBody>
      </p:sp>
      <p:sp>
        <p:nvSpPr>
          <p:cNvPr id="475" name="Yes, but it takes the full coordination of six systems and their subcomponents to support recursion.…"/>
          <p:cNvSpPr txBox="1"/>
          <p:nvPr/>
        </p:nvSpPr>
        <p:spPr>
          <a:xfrm>
            <a:off x="1047608" y="2348088"/>
            <a:ext cx="10620588" cy="574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447833" indent="-407193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Yes, but it takes the full coordination of six systems and their subcomponents to support recursion.</a:t>
            </a:r>
          </a:p>
          <a:p>
            <a:pPr lvl="1" marL="447833" indent="-407193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These systems evolved over 6 million years or more.</a:t>
            </a:r>
          </a:p>
          <a:p>
            <a:pPr lvl="1" marL="447833" indent="-407193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Core aspects of recursion were prepared before language.</a:t>
            </a:r>
          </a:p>
          <a:p>
            <a:pPr lvl="1" marL="512127" indent="-471487" defTabSz="1300480">
              <a:spcBef>
                <a:spcPts val="700"/>
              </a:spcBef>
              <a:buClr>
                <a:srgbClr val="000000"/>
              </a:buClr>
              <a:buSzPct val="75000"/>
              <a:buFont typeface="Times Roman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FLN is based on six million years in a special niche for a bipedal social climber.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Issue #5: Critical Period for L2 learn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spcBef>
                <a:spcPts val="1300"/>
              </a:spcBef>
              <a:defRPr sz="6020"/>
            </a:lvl1pPr>
          </a:lstStyle>
          <a:p>
            <a:pPr/>
            <a:r>
              <a:t>Issue #5: Critical Period for L2 learning?</a:t>
            </a:r>
          </a:p>
        </p:txBody>
      </p:sp>
      <p:sp>
        <p:nvSpPr>
          <p:cNvPr id="478" name="Complete formulaic multiword expressions (FMWEs) 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1527" indent="-541527" defTabSz="479044">
              <a:spcBef>
                <a:spcPts val="1900"/>
              </a:spcBef>
              <a:buSzPct val="100000"/>
              <a:buAutoNum type="arabicPeriod" startAt="1"/>
              <a:defRPr sz="2952"/>
            </a:pPr>
            <a:r>
              <a:t>Complete formulaic multiword expressions (FMWEs) , </a:t>
            </a:r>
          </a:p>
          <a:p>
            <a:pPr lvl="1" marL="1239266" indent="-156210" defTabSz="479044">
              <a:spcBef>
                <a:spcPts val="1900"/>
              </a:spcBef>
              <a:buSzPct val="100000"/>
              <a:buChar char="•"/>
              <a:defRPr sz="2460"/>
            </a:pPr>
            <a:r>
              <a:t>  you don’t say</a:t>
            </a:r>
          </a:p>
          <a:p>
            <a:pPr lvl="1" marL="1239266" indent="-156210" defTabSz="479044">
              <a:spcBef>
                <a:spcPts val="1900"/>
              </a:spcBef>
              <a:buSzPct val="100000"/>
              <a:buChar char="•"/>
              <a:defRPr sz="2460"/>
            </a:pPr>
            <a:r>
              <a:t>  I couldn’t have said that better myself.</a:t>
            </a:r>
          </a:p>
          <a:p>
            <a:pPr marL="541527" indent="-541527" defTabSz="479044">
              <a:spcBef>
                <a:spcPts val="1900"/>
              </a:spcBef>
              <a:buSzPct val="100000"/>
              <a:buAutoNum type="arabicPeriod" startAt="1"/>
              <a:defRPr sz="2952"/>
            </a:pPr>
            <a:r>
              <a:t>MWEs with slots:</a:t>
            </a:r>
          </a:p>
          <a:p>
            <a:pPr lvl="2" marL="1228852" indent="-145795" defTabSz="479044">
              <a:spcBef>
                <a:spcPts val="1900"/>
              </a:spcBef>
              <a:buSzPct val="100000"/>
              <a:defRPr sz="2296"/>
            </a:pPr>
            <a:r>
              <a:t> Would you mind if I had some ___</a:t>
            </a:r>
          </a:p>
          <a:p>
            <a:pPr lvl="2" marL="1228852" indent="-145795" defTabSz="479044">
              <a:spcBef>
                <a:spcPts val="1900"/>
              </a:spcBef>
              <a:buSzPct val="100000"/>
              <a:defRPr sz="2296"/>
            </a:pPr>
            <a:r>
              <a:t> Können Sie mir vielleicht ____ geben?</a:t>
            </a:r>
          </a:p>
          <a:p>
            <a:pPr marL="541527" indent="-541527" defTabSz="479044">
              <a:spcBef>
                <a:spcPts val="1900"/>
              </a:spcBef>
              <a:buSzPct val="100000"/>
              <a:buAutoNum type="arabicPeriod" startAt="1"/>
              <a:defRPr sz="2952"/>
            </a:pPr>
            <a:r>
              <a:t>Transfer of L1 IBP to L2:    more + ____  =&gt;  más + ____</a:t>
            </a:r>
          </a:p>
          <a:p>
            <a:pPr marL="541527" indent="-541527" defTabSz="479044">
              <a:spcBef>
                <a:spcPts val="1900"/>
              </a:spcBef>
              <a:buSzPct val="100000"/>
              <a:buAutoNum type="arabicPeriod" startAt="1"/>
              <a:defRPr sz="2952"/>
            </a:pPr>
            <a:r>
              <a:t>Transfer of L1 FBP to L2:   ADV + V  =&gt; *souvent vais</a:t>
            </a:r>
          </a:p>
          <a:p>
            <a:pPr marL="541527" indent="-541527" defTabSz="479044">
              <a:spcBef>
                <a:spcPts val="1900"/>
              </a:spcBef>
              <a:buSzPct val="100000"/>
              <a:buAutoNum type="arabicPeriod" startAt="1"/>
              <a:defRPr sz="2952"/>
            </a:pPr>
            <a:r>
              <a:t>Using Legos like children</a:t>
            </a:r>
          </a:p>
        </p:txBody>
      </p:sp>
      <p:sp>
        <p:nvSpPr>
          <p:cNvPr id="4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MWEs vs IB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MWEs vs IBPs</a:t>
            </a:r>
          </a:p>
        </p:txBody>
      </p:sp>
      <p:sp>
        <p:nvSpPr>
          <p:cNvPr id="482" name="Carlos (Eskildsen, 2015) shows this competi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Carlos (Eskildsen, 2015) shows this competition:</a:t>
            </a:r>
          </a:p>
          <a:p>
            <a:pPr lvl="1" marL="0" indent="469900">
              <a:buSzTx/>
              <a:buNone/>
            </a:pPr>
            <a:r>
              <a:t>Where are you from?</a:t>
            </a:r>
          </a:p>
          <a:p>
            <a:pPr lvl="1" marL="0" indent="469900">
              <a:buSzTx/>
              <a:buNone/>
            </a:pPr>
            <a:r>
              <a:t>What they are doing?</a:t>
            </a:r>
          </a:p>
          <a:p>
            <a:pPr lvl="1" marL="0" indent="469900">
              <a:buSzTx/>
              <a:buNone/>
            </a:pPr>
            <a:r>
              <a:t>What do you say?</a:t>
            </a:r>
          </a:p>
          <a:p>
            <a:pPr lvl="1" marL="0" indent="469900">
              <a:buSzTx/>
              <a:buNone/>
            </a:pPr>
            <a:r>
              <a:t>You can say like this.</a:t>
            </a:r>
          </a:p>
        </p:txBody>
      </p:sp>
      <p:sp>
        <p:nvSpPr>
          <p:cNvPr id="4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IBPs give rise to FB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IBPs give rise to FBPs</a:t>
            </a:r>
          </a:p>
        </p:txBody>
      </p:sp>
      <p:sp>
        <p:nvSpPr>
          <p:cNvPr id="486" name="Carlos (Eskildsen, 2015):  What is, where is, whose is, what are =&gt; elimination of missing do-support over ti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Carlos (Eskildsen, 2015):  What is, where is, whose is, what are =&gt; elimination of missing do-support over time</a:t>
            </a:r>
          </a:p>
          <a:p>
            <a:pPr/>
            <a:r>
              <a:t>Why are you V-ing (*why you V-ing) is the last to change</a:t>
            </a:r>
          </a:p>
          <a:p>
            <a:pPr/>
            <a:r>
              <a:t>This is the same pattern observed for children by Kuczaj (1978).</a:t>
            </a:r>
          </a:p>
        </p:txBody>
      </p:sp>
      <p:sp>
        <p:nvSpPr>
          <p:cNvPr id="4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L2 can mix IBP and M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L2 can mix IBP and MWE</a:t>
            </a:r>
          </a:p>
        </p:txBody>
      </p:sp>
      <p:sp>
        <p:nvSpPr>
          <p:cNvPr id="490" name="Eskildsen:  I can Verb may derive from puedo Ver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Eskildsen:  </a:t>
            </a:r>
            <a:r>
              <a:rPr b="1"/>
              <a:t>I can </a:t>
            </a:r>
            <a:r>
              <a:rPr b="1" u="sng"/>
              <a:t>Verb</a:t>
            </a:r>
            <a:r>
              <a:rPr b="1"/>
              <a:t> </a:t>
            </a:r>
            <a:r>
              <a:t>may derive from</a:t>
            </a:r>
            <a:r>
              <a:rPr b="1"/>
              <a:t> puedo </a:t>
            </a:r>
            <a:r>
              <a:rPr b="1" u="sng"/>
              <a:t>Verb</a:t>
            </a:r>
            <a:endParaRPr b="1" u="sng"/>
          </a:p>
          <a:p>
            <a:pPr/>
            <a:r>
              <a:rPr b="1"/>
              <a:t>Can I </a:t>
            </a:r>
            <a:r>
              <a:rPr b="1" u="sng"/>
              <a:t>Verb</a:t>
            </a:r>
            <a:r>
              <a:rPr b="1"/>
              <a:t> </a:t>
            </a:r>
            <a:r>
              <a:t>may derive from </a:t>
            </a:r>
            <a:r>
              <a:rPr b="1"/>
              <a:t>puedo </a:t>
            </a:r>
            <a:r>
              <a:rPr b="1" u="sng"/>
              <a:t>Verb</a:t>
            </a:r>
            <a:r>
              <a:rPr b="1"/>
              <a:t>?</a:t>
            </a:r>
            <a:endParaRPr b="1"/>
          </a:p>
          <a:p>
            <a:pPr/>
            <a:r>
              <a:t>Carlos’s expands the MWE </a:t>
            </a:r>
            <a:r>
              <a:rPr b="1"/>
              <a:t>can you write Noun? </a:t>
            </a:r>
            <a:r>
              <a:t>to other forms.</a:t>
            </a:r>
          </a:p>
          <a:p>
            <a:pPr/>
            <a:r>
              <a:t>Bardovi-Harlig:   </a:t>
            </a:r>
            <a:r>
              <a:rPr b="1"/>
              <a:t>I am going to write about </a:t>
            </a:r>
            <a:r>
              <a:rPr b="1" u="sng"/>
              <a:t>NP </a:t>
            </a:r>
            <a:r>
              <a:t>arises after initial productivity of </a:t>
            </a:r>
            <a:r>
              <a:rPr b="1"/>
              <a:t>going to </a:t>
            </a:r>
            <a:r>
              <a:rPr b="1" u="sng"/>
              <a:t>Verb</a:t>
            </a:r>
          </a:p>
        </p:txBody>
      </p:sp>
      <p:sp>
        <p:nvSpPr>
          <p:cNvPr id="4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L2 learning tra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L2 learning traps</a:t>
            </a:r>
          </a:p>
        </p:txBody>
      </p:sp>
      <p:sp>
        <p:nvSpPr>
          <p:cNvPr id="494" name="MWEs are highly contextually sensitive and often not that generalizabl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0331" indent="-370331" defTabSz="490727">
              <a:spcBef>
                <a:spcPts val="2000"/>
              </a:spcBef>
              <a:defRPr sz="3024"/>
            </a:pPr>
            <a:r>
              <a:t>MWEs are highly contextually sensitive and often not that generalizable.</a:t>
            </a:r>
          </a:p>
          <a:p>
            <a:pPr marL="370331" indent="-370331" defTabSz="490727">
              <a:spcBef>
                <a:spcPts val="2000"/>
              </a:spcBef>
              <a:defRPr sz="3024"/>
            </a:pPr>
            <a:r>
              <a:t>Learners are deceived by L2 FBPs that partially resemble L1, such as French adjective placement.</a:t>
            </a:r>
          </a:p>
          <a:p>
            <a:pPr marL="370331" indent="-370331" defTabSz="490727">
              <a:spcBef>
                <a:spcPts val="2000"/>
              </a:spcBef>
              <a:defRPr sz="3024"/>
            </a:pPr>
            <a:r>
              <a:t>They can also be deceived by L1 FBPs that partially match L2 FBPs.</a:t>
            </a:r>
          </a:p>
          <a:p>
            <a:pPr lvl="1" marL="0" indent="394715" defTabSz="490727">
              <a:spcBef>
                <a:spcPts val="2000"/>
              </a:spcBef>
              <a:buSzTx/>
              <a:buNone/>
              <a:defRPr sz="2520"/>
            </a:pPr>
            <a:r>
              <a:t>French adverb placement</a:t>
            </a:r>
          </a:p>
          <a:p>
            <a:pPr lvl="1" marL="0" indent="394715" defTabSz="490727">
              <a:spcBef>
                <a:spcPts val="2000"/>
              </a:spcBef>
              <a:buSzTx/>
              <a:buNone/>
              <a:defRPr sz="2520"/>
            </a:pPr>
            <a:r>
              <a:t>German “Important is to know”</a:t>
            </a:r>
          </a:p>
          <a:p>
            <a:pPr marL="370331" indent="-370331" defTabSz="490727">
              <a:spcBef>
                <a:spcPts val="2000"/>
              </a:spcBef>
              <a:defRPr sz="3024"/>
            </a:pPr>
            <a:r>
              <a:t>Cautious L2 learners will test this out by transferring IBPs and not FBPs — Pienemann Swedish learners of German</a:t>
            </a:r>
          </a:p>
        </p:txBody>
      </p:sp>
      <p:sp>
        <p:nvSpPr>
          <p:cNvPr id="4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Issue #6: ATL and Broca, neuronal assum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spcBef>
                <a:spcPts val="1100"/>
              </a:spcBef>
              <a:defRPr sz="5180"/>
            </a:lvl1pPr>
          </a:lstStyle>
          <a:p>
            <a:pPr/>
            <a:r>
              <a:t>Issue #6: ATL and Broca, neuronal assumptions</a:t>
            </a:r>
          </a:p>
        </p:txBody>
      </p:sp>
      <p:sp>
        <p:nvSpPr>
          <p:cNvPr id="498" name="Resonant topology - retinotopic, tonotopic…"/>
          <p:cNvSpPr txBox="1"/>
          <p:nvPr>
            <p:ph type="body" idx="1"/>
          </p:nvPr>
        </p:nvSpPr>
        <p:spPr>
          <a:xfrm>
            <a:off x="508000" y="2590800"/>
            <a:ext cx="11988800" cy="6096000"/>
          </a:xfrm>
          <a:prstGeom prst="rect">
            <a:avLst/>
          </a:prstGeom>
        </p:spPr>
        <p:txBody>
          <a:bodyPr/>
          <a:lstStyle/>
          <a:p>
            <a:pPr marL="609600" indent="-609600">
              <a:buClr>
                <a:srgbClr val="002161"/>
              </a:buClr>
              <a:buSzPct val="100000"/>
              <a:buChar char="•"/>
            </a:pPr>
            <a:r>
              <a:t>Resonant topology - retinotopic, tonotopic</a:t>
            </a:r>
          </a:p>
          <a:p>
            <a:pPr marL="609600" indent="-609600">
              <a:buClr>
                <a:srgbClr val="002161"/>
              </a:buClr>
              <a:buSzPct val="100000"/>
              <a:buChar char="•"/>
            </a:pPr>
            <a:r>
              <a:t>Two-phase activation</a:t>
            </a:r>
          </a:p>
          <a:p>
            <a:pPr lvl="1" marL="469900" indent="0" defTabSz="1300480">
              <a:buClr>
                <a:srgbClr val="002161"/>
              </a:buClr>
              <a:buSzPct val="100000"/>
              <a:buChar char="•"/>
              <a:defRPr sz="3000"/>
            </a:pPr>
            <a:r>
              <a:t>Cohort activation</a:t>
            </a:r>
          </a:p>
          <a:p>
            <a:pPr lvl="1" marL="469900" indent="0" defTabSz="1300480">
              <a:buClr>
                <a:srgbClr val="002161"/>
              </a:buClr>
              <a:buSzPct val="100000"/>
              <a:buChar char="•"/>
              <a:defRPr sz="3000"/>
            </a:pPr>
            <a:r>
              <a:t>Winner take all</a:t>
            </a:r>
          </a:p>
          <a:p>
            <a:pPr lvl="1" marL="469900" indent="0" defTabSz="1300480">
              <a:buClr>
                <a:srgbClr val="002161"/>
              </a:buClr>
              <a:buSzPct val="100000"/>
              <a:buChar char="•"/>
              <a:defRPr sz="3000"/>
            </a:pPr>
            <a:r>
              <a:t>Learning adjustment</a:t>
            </a:r>
          </a:p>
          <a:p>
            <a:pPr marL="609600" indent="-609600">
              <a:buClr>
                <a:srgbClr val="002161"/>
              </a:buClr>
              <a:buSzPct val="100000"/>
              <a:buChar char="•"/>
            </a:pPr>
            <a:r>
              <a:t>Preference for local connections</a:t>
            </a:r>
          </a:p>
          <a:p>
            <a:pPr marL="609600" indent="-609600">
              <a:buClr>
                <a:srgbClr val="002161"/>
              </a:buClr>
              <a:buSzPct val="100000"/>
              <a:buChar char="•"/>
            </a:pPr>
            <a:r>
              <a:t>Widespread lateral inhibitions</a:t>
            </a:r>
          </a:p>
        </p:txBody>
      </p:sp>
      <p:sp>
        <p:nvSpPr>
          <p:cNvPr id="4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Production</a:t>
            </a:r>
          </a:p>
        </p:txBody>
      </p:sp>
      <p:sp>
        <p:nvSpPr>
          <p:cNvPr id="502" name="ATL as the Hub, STG as the phonological controller, distributed cognition (Martin, Just &amp; Mitchell, Lambon Ralph), Broca’s as activ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6474" indent="-366474" defTabSz="1235455">
              <a:spcBef>
                <a:spcPts val="2200"/>
              </a:spcBef>
              <a:defRPr sz="3420"/>
            </a:pPr>
            <a:r>
              <a:rPr b="1"/>
              <a:t>ATL</a:t>
            </a:r>
            <a:r>
              <a:t> as the Hub, </a:t>
            </a:r>
            <a:r>
              <a:rPr b="1"/>
              <a:t>STG</a:t>
            </a:r>
            <a:r>
              <a:t> as the phonological controller, distributed cognition (Martin, Just &amp; Mitchell, Lambon Ralph), </a:t>
            </a:r>
            <a:r>
              <a:rPr b="1"/>
              <a:t>Broca’s</a:t>
            </a:r>
            <a:r>
              <a:t> as activator</a:t>
            </a:r>
          </a:p>
          <a:p>
            <a:pPr marL="366474" indent="-366474" defTabSz="1235455">
              <a:spcBef>
                <a:spcPts val="2200"/>
              </a:spcBef>
              <a:defRPr sz="3420"/>
            </a:pPr>
            <a:r>
              <a:rPr b="1"/>
              <a:t>Broca’s</a:t>
            </a:r>
            <a:r>
              <a:t> (pars opercularis/BA44) controls clustering (substitution, unification) by gating ATL through FBP</a:t>
            </a:r>
          </a:p>
          <a:p>
            <a:pPr marL="366474" indent="-366474" defTabSz="1235455">
              <a:spcBef>
                <a:spcPts val="2200"/>
              </a:spcBef>
              <a:defRPr sz="3420"/>
            </a:pPr>
            <a:r>
              <a:rPr b="1"/>
              <a:t>ATL</a:t>
            </a:r>
            <a:r>
              <a:t> gates production through STG to dorsal stream, relies on IBP and compounding</a:t>
            </a:r>
          </a:p>
          <a:p>
            <a:pPr marL="366474" indent="-366474" defTabSz="1235455">
              <a:spcBef>
                <a:spcPts val="2200"/>
              </a:spcBef>
              <a:defRPr sz="3420"/>
            </a:pPr>
            <a:r>
              <a:rPr b="1"/>
              <a:t>Timing</a:t>
            </a:r>
            <a:r>
              <a:t>: Firing of three areas must occur in just-in-time (JIT) incremental synchrony</a:t>
            </a:r>
          </a:p>
        </p:txBody>
      </p:sp>
      <p:sp>
        <p:nvSpPr>
          <p:cNvPr id="5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Comprehension</a:t>
            </a:r>
          </a:p>
        </p:txBody>
      </p:sp>
      <p:sp>
        <p:nvSpPr>
          <p:cNvPr id="506" name="Ventral path from STG to ATL activates IB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 defTabSz="1300480"/>
            <a:r>
              <a:rPr b="1"/>
              <a:t>Ventral</a:t>
            </a:r>
            <a:r>
              <a:t> path from STG to ATL activates IBPs</a:t>
            </a:r>
          </a:p>
          <a:p>
            <a:pPr marL="385762" indent="-385762" defTabSz="1300480"/>
            <a:r>
              <a:rPr b="1"/>
              <a:t>Broca’s</a:t>
            </a:r>
            <a:r>
              <a:t> (pars opercularis/BA44) controls clustering/recursion (substitution, unification) </a:t>
            </a:r>
          </a:p>
          <a:p>
            <a:pPr marL="385762" indent="-385762" defTabSz="1300480"/>
            <a:r>
              <a:rPr b="1"/>
              <a:t>Frontal</a:t>
            </a:r>
            <a:r>
              <a:t> areas build up mental models and adjudicate competition</a:t>
            </a:r>
          </a:p>
        </p:txBody>
      </p:sp>
      <p:sp>
        <p:nvSpPr>
          <p:cNvPr id="5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he brain’s sol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/>
            <a:r>
              <a:t>The brain’s solutions</a:t>
            </a:r>
          </a:p>
        </p:txBody>
      </p:sp>
      <p:sp>
        <p:nvSpPr>
          <p:cNvPr id="510" name="All areas (ATL, STG, BA44) use topological mapping, as in DevLex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 defTabSz="1300480"/>
            <a:r>
              <a:t>All areas (ATL, STG, BA44) use topological mapping, as in DevLex.</a:t>
            </a:r>
          </a:p>
          <a:p>
            <a:pPr marL="385762" indent="-385762" defTabSz="1300480"/>
            <a:r>
              <a:t>Area connectivity patterns are established during neurogenesis.</a:t>
            </a:r>
          </a:p>
          <a:p>
            <a:pPr marL="385762" indent="-385762" defTabSz="1300480"/>
            <a:r>
              <a:t>Resonant processing links patterns across areas.</a:t>
            </a:r>
          </a:p>
          <a:p>
            <a:pPr marL="385762" indent="-385762" defTabSz="1300480"/>
            <a:r>
              <a:t>Gating and timing can be facilitated by chunking and proceduralization (ACC, striatum)</a:t>
            </a:r>
          </a:p>
        </p:txBody>
      </p:sp>
      <p:sp>
        <p:nvSpPr>
          <p:cNvPr id="5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3086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lgorithms, Probabilities, and Compet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pPr/>
            <a:r>
              <a:t>Algorithms, Probabilities, and Competition </a:t>
            </a:r>
          </a:p>
        </p:txBody>
      </p:sp>
      <p:sp>
        <p:nvSpPr>
          <p:cNvPr id="198" name="Some aspects of language seem fundamentally algorithmic — recursion, dependency, unification/merge, IBPs…"/>
          <p:cNvSpPr txBox="1"/>
          <p:nvPr>
            <p:ph type="body" idx="1"/>
          </p:nvPr>
        </p:nvSpPr>
        <p:spPr>
          <a:xfrm>
            <a:off x="381564" y="2324100"/>
            <a:ext cx="11988801" cy="6096000"/>
          </a:xfrm>
          <a:prstGeom prst="rect">
            <a:avLst/>
          </a:prstGeom>
        </p:spPr>
        <p:txBody>
          <a:bodyPr/>
          <a:lstStyle/>
          <a:p>
            <a:pPr/>
            <a:r>
              <a:t>Some aspects of language seem fundamentally algorithmic — recursion, dependency, unification/merge, IBPs</a:t>
            </a:r>
          </a:p>
          <a:p>
            <a:pPr/>
            <a:r>
              <a:t>Other aspects seem fuzzy — POS, competition, semantic extension</a:t>
            </a:r>
          </a:p>
          <a:p>
            <a:pPr/>
            <a:r>
              <a:t>Language is full of competition (Unified Competition Model)</a:t>
            </a:r>
          </a:p>
          <a:p>
            <a:pPr/>
            <a:r>
              <a:t>Can these 3 forces coexist?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514" name="Competition resolves the AP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Competition resolves the APNE</a:t>
            </a:r>
          </a:p>
          <a:p>
            <a:pPr/>
            <a:r>
              <a:t>The generalization of IBP to FBP resolves the APPE</a:t>
            </a:r>
          </a:p>
          <a:p>
            <a:pPr/>
            <a:r>
              <a:t>The processor uses probabilities, recursion, and competition in coordination</a:t>
            </a:r>
          </a:p>
          <a:p>
            <a:pPr/>
            <a:r>
              <a:t>Recursion relies on clustering and mental model construction</a:t>
            </a:r>
          </a:p>
        </p:txBody>
      </p:sp>
      <p:sp>
        <p:nvSpPr>
          <p:cNvPr id="5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Implications for 7 debate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Implications for 7 debates:</a:t>
            </a:r>
          </a:p>
        </p:txBody>
      </p:sp>
      <p:sp>
        <p:nvSpPr>
          <p:cNvPr id="202" name="Rules vs Probabilities…"/>
          <p:cNvSpPr txBox="1"/>
          <p:nvPr>
            <p:ph type="body" idx="1"/>
          </p:nvPr>
        </p:nvSpPr>
        <p:spPr>
          <a:xfrm>
            <a:off x="291253" y="2590800"/>
            <a:ext cx="11988801" cy="6096000"/>
          </a:xfrm>
          <a:prstGeom prst="rect">
            <a:avLst/>
          </a:prstGeom>
        </p:spPr>
        <p:txBody>
          <a:bodyPr/>
          <a:lstStyle/>
          <a:p>
            <a:pPr marL="905255" indent="-628650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Rules vs Probabilities</a:t>
            </a:r>
          </a:p>
          <a:p>
            <a:pPr marL="905255" indent="-628650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LPLA:  APNE (negative evidence)</a:t>
            </a:r>
          </a:p>
          <a:p>
            <a:pPr marL="905255" indent="-628650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LPLA:  APPE (positive evidence)</a:t>
            </a:r>
          </a:p>
          <a:p>
            <a:pPr marL="905255" indent="-628650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Language evolution: sudden or gradual</a:t>
            </a:r>
          </a:p>
          <a:p>
            <a:pPr marL="905255" indent="-628650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Critical Periods and Fundamental Differences</a:t>
            </a:r>
          </a:p>
          <a:p>
            <a:pPr marL="905255" indent="-628650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The relation between ATL and Broca’s area</a:t>
            </a:r>
          </a:p>
          <a:p>
            <a:pPr marL="905255" indent="-628650" defTabSz="578358">
              <a:spcBef>
                <a:spcPts val="2300"/>
              </a:spcBef>
              <a:buSzPct val="100000"/>
              <a:buAutoNum type="arabicPeriod" startAt="1"/>
              <a:defRPr sz="3564"/>
            </a:pPr>
            <a:r>
              <a:t>Semantic bootstrapping (assumed)</a:t>
            </a: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