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1pPr>
    <a:lvl2pPr marL="0" marR="0" indent="228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2pPr>
    <a:lvl3pPr marL="0" marR="0" indent="457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3pPr>
    <a:lvl4pPr marL="0" marR="0" indent="685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4pPr>
    <a:lvl5pPr marL="0" marR="0" indent="9144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5pPr>
    <a:lvl6pPr marL="0" marR="0" indent="11430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6pPr>
    <a:lvl7pPr marL="0" marR="0" indent="13716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7pPr>
    <a:lvl8pPr marL="0" marR="0" indent="16002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8pPr>
    <a:lvl9pPr marL="0" marR="0" indent="182880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89847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5">
              <a:hueOff val="-375889"/>
              <a:satOff val="-9195"/>
              <a:lumOff val="-14901"/>
            </a:schemeClr>
          </a:solidFill>
        </a:fill>
      </a:tcStyle>
    </a:firstRow>
  </a:tblStyle>
  <a:tblStyle styleId="{C7B018BB-80A7-4F77-B60F-C8B233D01FF8}" styleName="">
    <a:tblBg/>
    <a:wholeTbl>
      <a:tcTxStyle b="off" i="off">
        <a:font>
          <a:latin typeface="Palatino"/>
          <a:ea typeface="Palatino"/>
          <a:cs typeface="Palatino"/>
        </a:font>
        <a:srgbClr val="414141"/>
      </a:tcTxStyle>
      <a:tcStyle>
        <a:tcBdr>
          <a:left>
            <a:ln w="25400" cap="rnd">
              <a:solidFill>
                <a:srgbClr val="C9C3BA"/>
              </a:solidFill>
              <a:custDash>
                <a:ds d="100000" sp="200000"/>
              </a:custDash>
              <a:miter lim="400000"/>
            </a:ln>
          </a:left>
          <a:right>
            <a:ln w="25400" cap="rnd">
              <a:solidFill>
                <a:srgbClr val="C9C3BA"/>
              </a:solidFill>
              <a:custDash>
                <a:ds d="100000" sp="200000"/>
              </a:custDash>
              <a:miter lim="400000"/>
            </a:ln>
          </a:right>
          <a:top>
            <a:ln w="25400" cap="rnd">
              <a:solidFill>
                <a:srgbClr val="C9C3BA"/>
              </a:solidFill>
              <a:custDash>
                <a:ds d="100000" sp="200000"/>
              </a:custDash>
              <a:miter lim="400000"/>
            </a:ln>
          </a:top>
          <a:bottom>
            <a:ln w="25400" cap="rnd">
              <a:solidFill>
                <a:srgbClr val="C9C3BA"/>
              </a:solidFill>
              <a:custDash>
                <a:ds d="100000" sp="200000"/>
              </a:custDash>
              <a:miter lim="400000"/>
            </a:ln>
          </a:bottom>
          <a:insideH>
            <a:ln w="25400" cap="rnd">
              <a:solidFill>
                <a:srgbClr val="C9C3BA"/>
              </a:solidFill>
              <a:custDash>
                <a:ds d="100000" sp="200000"/>
              </a:custDash>
              <a:miter lim="400000"/>
            </a:ln>
          </a:insideH>
          <a:insideV>
            <a:ln w="25400" cap="rnd">
              <a:solidFill>
                <a:srgbClr val="C9C3BA"/>
              </a:solidFill>
              <a:custDash>
                <a:ds d="100000" sp="200000"/>
              </a:custDash>
              <a:miter lim="400000"/>
            </a:ln>
          </a:insideV>
        </a:tcBdr>
        <a:fill>
          <a:noFill/>
        </a:fill>
      </a:tcStyle>
    </a:wholeTbl>
    <a:band2H>
      <a:tcTxStyle/>
      <a:tcStyle>
        <a:tcBdr/>
        <a:fill>
          <a:solidFill>
            <a:srgbClr val="C9C3BA">
              <a:alpha val="75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FFFFF">
                  <a:alpha val="50000"/>
                </a:srgbClr>
              </a:solidFill>
              <a:prstDash val="solid"/>
              <a:miter lim="400000"/>
            </a:ln>
          </a:insideV>
        </a:tcBdr>
        <a:fill>
          <a:no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FFFFF">
                  <a:alpha val="50000"/>
                </a:srgbClr>
              </a:solidFill>
              <a:prstDash val="solid"/>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noFill/>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39D60"/>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525252"/>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chemeClr val="accent3">
              <a:hueOff val="708444"/>
              <a:satOff val="-4821"/>
              <a:lumOff val="-14251"/>
            </a:schemeClr>
          </a:solidFill>
        </a:fill>
      </a:tcStyle>
    </a:firstRow>
  </a:tblStyle>
  <a:tblStyle styleId="{CF821DB8-F4EB-4A41-A1BA-3FCAFE7338EE}" styleName="">
    <a:tblBg/>
    <a:wholeTbl>
      <a:tcTxStyle b="off" i="off">
        <a:font>
          <a:latin typeface="Palatino"/>
          <a:ea typeface="Palatino"/>
          <a:cs typeface="Palatino"/>
        </a:font>
        <a:srgbClr val="414141"/>
      </a:tcTxStyle>
      <a:tcStyle>
        <a:tcBdr>
          <a:left>
            <a:ln w="12700" cap="flat">
              <a:solidFill>
                <a:schemeClr val="accent1">
                  <a:hueOff val="-113918"/>
                  <a:satOff val="19024"/>
                  <a:lumOff val="19749"/>
                </a:schemeClr>
              </a:solidFill>
              <a:prstDash val="solid"/>
              <a:miter lim="400000"/>
            </a:ln>
          </a:left>
          <a:right>
            <a:ln w="12700" cap="flat">
              <a:solidFill>
                <a:schemeClr val="accent1">
                  <a:hueOff val="-113918"/>
                  <a:satOff val="19024"/>
                  <a:lumOff val="19749"/>
                </a:schemeClr>
              </a:solidFill>
              <a:prstDash val="solid"/>
              <a:miter lim="400000"/>
            </a:ln>
          </a:right>
          <a:top>
            <a:ln w="12700" cap="flat">
              <a:solidFill>
                <a:schemeClr val="accent1">
                  <a:hueOff val="-113918"/>
                  <a:satOff val="19024"/>
                  <a:lumOff val="19749"/>
                </a:schemeClr>
              </a:solidFill>
              <a:prstDash val="solid"/>
              <a:miter lim="400000"/>
            </a:ln>
          </a:top>
          <a:bottom>
            <a:ln w="12700" cap="flat">
              <a:solidFill>
                <a:schemeClr val="accent1">
                  <a:hueOff val="-113918"/>
                  <a:satOff val="19024"/>
                  <a:lumOff val="19749"/>
                </a:schemeClr>
              </a:solidFill>
              <a:prstDash val="solid"/>
              <a:miter lim="400000"/>
            </a:ln>
          </a:bottom>
          <a:insideH>
            <a:ln w="12700" cap="flat">
              <a:solidFill>
                <a:schemeClr val="accent1">
                  <a:hueOff val="-113918"/>
                  <a:satOff val="19024"/>
                  <a:lumOff val="19749"/>
                </a:schemeClr>
              </a:solidFill>
              <a:prstDash val="solid"/>
              <a:miter lim="400000"/>
            </a:ln>
          </a:insideH>
          <a:insideV>
            <a:ln w="12700" cap="flat">
              <a:solidFill>
                <a:schemeClr val="accent1">
                  <a:hueOff val="-113918"/>
                  <a:satOff val="19024"/>
                  <a:lumOff val="19749"/>
                </a:schemeClr>
              </a:solidFill>
              <a:prstDash val="solid"/>
              <a:miter lim="400000"/>
            </a:ln>
          </a:insideV>
        </a:tcBdr>
        <a:fill>
          <a:noFill/>
        </a:fill>
      </a:tcStyle>
    </a:wholeTbl>
    <a:band2H>
      <a:tcTxStyle/>
      <a:tcStyle>
        <a:tcBdr/>
        <a:fill>
          <a:solidFill>
            <a:schemeClr val="accent1">
              <a:hueOff val="-113918"/>
              <a:satOff val="19024"/>
              <a:lumOff val="19749"/>
              <a:alpha val="35000"/>
            </a:scheme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38AAF"/>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5"/>
              <a:satOff val="13972"/>
              <a:lumOff val="-24493"/>
            </a:schemeClr>
          </a:solid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chemeClr val="accent1">
                  <a:hueOff val="-113918"/>
                  <a:satOff val="19024"/>
                  <a:lumOff val="19749"/>
                </a:schemeClr>
              </a:solidFill>
              <a:prstDash val="solid"/>
              <a:miter lim="400000"/>
            </a:ln>
          </a:insideH>
          <a:insideV>
            <a:ln w="12700" cap="flat">
              <a:noFill/>
              <a:miter lim="400000"/>
            </a:ln>
          </a:insideV>
        </a:tcBdr>
        <a:fill>
          <a:solidFill>
            <a:schemeClr val="accent1">
              <a:hueOff val="369195"/>
              <a:satOff val="6343"/>
              <a:lumOff val="-13963"/>
            </a:schemeClr>
          </a:solidFill>
        </a:fill>
      </a:tcStyle>
    </a:firstRow>
  </a:tblStyle>
  <a:tblStyle styleId="{33BA23B1-9221-436E-865A-0063620EA4FD}" styleName="">
    <a:tblBg/>
    <a:wholeTbl>
      <a:tcTxStyle b="off" i="off">
        <a:font>
          <a:latin typeface="Palatino"/>
          <a:ea typeface="Palatino"/>
          <a:cs typeface="Palatino"/>
        </a:font>
        <a:srgbClr val="414141"/>
      </a:tcTxStyle>
      <a:tcStyle>
        <a:tcBdr>
          <a:left>
            <a:ln w="12700" cap="flat">
              <a:solidFill>
                <a:srgbClr val="C9C3BA"/>
              </a:solidFill>
              <a:prstDash val="solid"/>
              <a:miter lim="400000"/>
            </a:ln>
          </a:left>
          <a:right>
            <a:ln w="12700" cap="flat">
              <a:solidFill>
                <a:srgbClr val="C9C3BA"/>
              </a:solidFill>
              <a:prstDash val="solid"/>
              <a:miter lim="400000"/>
            </a:ln>
          </a:right>
          <a:top>
            <a:ln w="12700" cap="flat">
              <a:solidFill>
                <a:srgbClr val="C9C3BA"/>
              </a:solidFill>
              <a:prstDash val="solid"/>
              <a:miter lim="400000"/>
            </a:ln>
          </a:top>
          <a:bottom>
            <a:ln w="12700" cap="flat">
              <a:solidFill>
                <a:srgbClr val="C9C3BA"/>
              </a:solidFill>
              <a:prstDash val="solid"/>
              <a:miter lim="400000"/>
            </a:ln>
          </a:bottom>
          <a:insideH>
            <a:ln w="12700" cap="flat">
              <a:solidFill>
                <a:srgbClr val="C9C3BA"/>
              </a:solidFill>
              <a:prstDash val="solid"/>
              <a:miter lim="400000"/>
            </a:ln>
          </a:insideH>
          <a:insideV>
            <a:ln w="12700" cap="flat">
              <a:solidFill>
                <a:srgbClr val="C9C3BA"/>
              </a:solidFill>
              <a:prstDash val="solid"/>
              <a:miter lim="400000"/>
            </a:ln>
          </a:insideV>
        </a:tcBdr>
        <a:fill>
          <a:noFill/>
        </a:fill>
      </a:tcStyle>
    </a:wholeTbl>
    <a:band2H>
      <a:tcTxStyle/>
      <a:tcStyle>
        <a:tcBdr/>
        <a:fill>
          <a:solidFill>
            <a:srgbClr val="C9C3BA">
              <a:alpha val="50000"/>
            </a:srgbClr>
          </a:solidFill>
        </a:fill>
      </a:tcStyle>
    </a:band2H>
    <a:firstCol>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66635F"/>
          </a:solid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C9C3BA"/>
              </a:solidFill>
              <a:prstDash val="solid"/>
              <a:miter lim="400000"/>
            </a:ln>
          </a:insideH>
          <a:insideV>
            <a:ln w="12700" cap="flat">
              <a:noFill/>
              <a:miter lim="400000"/>
            </a:ln>
          </a:insideV>
        </a:tcBdr>
        <a:fill>
          <a:solidFill>
            <a:srgbClr val="89847F"/>
          </a:solidFill>
        </a:fill>
      </a:tcStyle>
    </a:firstRow>
  </a:tblStyle>
  <a:tblStyle styleId="{2708684C-4D16-4618-839F-0558EEFCDFE6}" styleName="">
    <a:tblBg/>
    <a:wholeTbl>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wholeTbl>
    <a:band2H>
      <a:tcTxStyle/>
      <a:tcStyle>
        <a:tcBdr/>
        <a:fill>
          <a:solidFill>
            <a:srgbClr val="C9C3BA">
              <a:alpha val="35000"/>
            </a:srgbClr>
          </a:solidFill>
        </a:fill>
      </a:tcStyle>
    </a:band2H>
    <a:firstCol>
      <a:tcTxStyle b="off" i="off">
        <a:font>
          <a:latin typeface="Palatino"/>
          <a:ea typeface="Palatino"/>
          <a:cs typeface="Palatino"/>
        </a:font>
        <a:srgbClr val="414141"/>
      </a:tcTxStyle>
      <a:tcStyle>
        <a:tcBdr>
          <a:left>
            <a:ln w="12700" cap="flat">
              <a:noFill/>
              <a:miter lim="400000"/>
            </a:ln>
          </a:left>
          <a:right>
            <a:ln w="25400" cap="flat">
              <a:solidFill>
                <a:srgbClr val="000000"/>
              </a:solidFill>
              <a:prstDash val="solid"/>
              <a:miter lim="400000"/>
            </a:ln>
          </a:right>
          <a:top>
            <a:ln w="12700" cap="flat">
              <a:solidFill>
                <a:srgbClr val="89847F"/>
              </a:solidFill>
              <a:custDash>
                <a:ds d="200000" sp="200000"/>
              </a:custDash>
              <a:miter lim="400000"/>
            </a:ln>
          </a:top>
          <a:bottom>
            <a:ln w="12700" cap="flat">
              <a:solidFill>
                <a:srgbClr val="89847F"/>
              </a:solidFill>
              <a:custDash>
                <a:ds d="200000" sp="200000"/>
              </a:custDash>
              <a:miter lim="400000"/>
            </a:ln>
          </a:bottom>
          <a:insideH>
            <a:ln w="12700" cap="flat">
              <a:solidFill>
                <a:srgbClr val="89847F"/>
              </a:solidFill>
              <a:custDash>
                <a:ds d="200000" sp="200000"/>
              </a:custDash>
              <a:miter lim="400000"/>
            </a:ln>
          </a:insideH>
          <a:insideV>
            <a:ln w="12700" cap="flat">
              <a:noFill/>
              <a:miter lim="400000"/>
            </a:ln>
          </a:insideV>
        </a:tcBdr>
        <a:fill>
          <a:noFill/>
        </a:fill>
      </a:tcStyle>
    </a:firstCol>
    <a:la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noFill/>
              <a:miter lim="400000"/>
            </a:ln>
          </a:bottom>
          <a:insideH>
            <a:ln w="12700" cap="flat">
              <a:solidFill>
                <a:srgbClr val="89847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414141"/>
      </a:tcTxStyle>
      <a:tcStyle>
        <a:tcBdr>
          <a:left>
            <a:ln w="12700" cap="flat">
              <a:noFill/>
              <a:miter lim="400000"/>
            </a:ln>
          </a:left>
          <a:right>
            <a:ln w="12700" cap="flat">
              <a:noFill/>
              <a:miter lim="400000"/>
            </a:ln>
          </a:right>
          <a:top>
            <a:ln w="12700" cap="flat">
              <a:noFill/>
              <a:miter lim="400000"/>
            </a:ln>
          </a:top>
          <a:bottom>
            <a:ln w="25400" cap="flat">
              <a:solidFill>
                <a:srgbClr val="000000"/>
              </a:solidFill>
              <a:prstDash val="solid"/>
              <a:miter lim="400000"/>
            </a:ln>
          </a:bottom>
          <a:insideH>
            <a:ln w="12700" cap="flat">
              <a:solidFill>
                <a:srgbClr val="89847F"/>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85" d="100"/>
          <a:sy n="85" d="100"/>
        </p:scale>
        <p:origin x="19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25000"/>
      </a:lnSpc>
      <a:defRPr sz="2400">
        <a:latin typeface="Avenir"/>
        <a:ea typeface="Avenir"/>
        <a:cs typeface="Avenir"/>
        <a:sym typeface="Avenir Roman"/>
      </a:defRPr>
    </a:lvl1pPr>
    <a:lvl2pPr indent="228600" defTabSz="457200" latinLnBrk="0">
      <a:lnSpc>
        <a:spcPct val="125000"/>
      </a:lnSpc>
      <a:defRPr sz="2400">
        <a:latin typeface="Avenir"/>
        <a:ea typeface="Avenir"/>
        <a:cs typeface="Avenir"/>
        <a:sym typeface="Avenir Roman"/>
      </a:defRPr>
    </a:lvl2pPr>
    <a:lvl3pPr indent="457200" defTabSz="457200" latinLnBrk="0">
      <a:lnSpc>
        <a:spcPct val="125000"/>
      </a:lnSpc>
      <a:defRPr sz="2400">
        <a:latin typeface="Avenir"/>
        <a:ea typeface="Avenir"/>
        <a:cs typeface="Avenir"/>
        <a:sym typeface="Avenir Roman"/>
      </a:defRPr>
    </a:lvl3pPr>
    <a:lvl4pPr indent="685800" defTabSz="457200" latinLnBrk="0">
      <a:lnSpc>
        <a:spcPct val="125000"/>
      </a:lnSpc>
      <a:defRPr sz="2400">
        <a:latin typeface="Avenir"/>
        <a:ea typeface="Avenir"/>
        <a:cs typeface="Avenir"/>
        <a:sym typeface="Avenir Roman"/>
      </a:defRPr>
    </a:lvl4pPr>
    <a:lvl5pPr indent="914400" defTabSz="457200" latinLnBrk="0">
      <a:lnSpc>
        <a:spcPct val="125000"/>
      </a:lnSpc>
      <a:defRPr sz="2400">
        <a:latin typeface="Avenir"/>
        <a:ea typeface="Avenir"/>
        <a:cs typeface="Avenir"/>
        <a:sym typeface="Avenir Roman"/>
      </a:defRPr>
    </a:lvl5pPr>
    <a:lvl6pPr indent="1143000" defTabSz="457200" latinLnBrk="0">
      <a:lnSpc>
        <a:spcPct val="125000"/>
      </a:lnSpc>
      <a:defRPr sz="2400">
        <a:latin typeface="Avenir"/>
        <a:ea typeface="Avenir"/>
        <a:cs typeface="Avenir"/>
        <a:sym typeface="Avenir Roman"/>
      </a:defRPr>
    </a:lvl6pPr>
    <a:lvl7pPr indent="1371600" defTabSz="457200" latinLnBrk="0">
      <a:lnSpc>
        <a:spcPct val="125000"/>
      </a:lnSpc>
      <a:defRPr sz="2400">
        <a:latin typeface="Avenir"/>
        <a:ea typeface="Avenir"/>
        <a:cs typeface="Avenir"/>
        <a:sym typeface="Avenir Roman"/>
      </a:defRPr>
    </a:lvl7pPr>
    <a:lvl8pPr indent="1600200" defTabSz="457200" latinLnBrk="0">
      <a:lnSpc>
        <a:spcPct val="125000"/>
      </a:lnSpc>
      <a:defRPr sz="2400">
        <a:latin typeface="Avenir"/>
        <a:ea typeface="Avenir"/>
        <a:cs typeface="Avenir"/>
        <a:sym typeface="Avenir Roman"/>
      </a:defRPr>
    </a:lvl8pPr>
    <a:lvl9pPr indent="1828800" defTabSz="457200" latinLnBrk="0">
      <a:lnSpc>
        <a:spcPct val="125000"/>
      </a:lnSpc>
      <a:defRPr sz="2400">
        <a:latin typeface="Avenir"/>
        <a:ea typeface="Avenir"/>
        <a:cs typeface="Avenir"/>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Triangle"/>
          <p:cNvSpPr/>
          <p:nvPr/>
        </p:nvSpPr>
        <p:spPr>
          <a:xfrm>
            <a:off x="508000" y="659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Triangle"/>
          <p:cNvSpPr/>
          <p:nvPr/>
        </p:nvSpPr>
        <p:spPr>
          <a:xfrm>
            <a:off x="508000" y="408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Triangle"/>
          <p:cNvSpPr/>
          <p:nvPr/>
        </p:nvSpPr>
        <p:spPr>
          <a:xfrm rot="16200000">
            <a:off x="7172923" y="53476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6" name="Lorem Ipsum Dolor"/>
          <p:cNvSpPr txBox="1">
            <a:spLocks noGrp="1"/>
          </p:cNvSpPr>
          <p:nvPr>
            <p:ph type="body" sz="quarter" idx="21"/>
          </p:nvPr>
        </p:nvSpPr>
        <p:spPr>
          <a:xfrm>
            <a:off x="508000" y="35052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17" name="Title Text"/>
          <p:cNvSpPr txBox="1">
            <a:spLocks noGrp="1"/>
          </p:cNvSpPr>
          <p:nvPr>
            <p:ph type="title"/>
          </p:nvPr>
        </p:nvSpPr>
        <p:spPr>
          <a:xfrm>
            <a:off x="508000" y="4140200"/>
            <a:ext cx="7200900" cy="2413000"/>
          </a:xfrm>
          <a:prstGeom prst="rect">
            <a:avLst/>
          </a:prstGeom>
        </p:spPr>
        <p:txBody>
          <a:bodyPr/>
          <a:lstStyle>
            <a:lvl1pPr algn="l"/>
          </a:lstStyle>
          <a:p>
            <a:r>
              <a:t>Title Text</a:t>
            </a:r>
          </a:p>
        </p:txBody>
      </p:sp>
      <p:sp>
        <p:nvSpPr>
          <p:cNvPr id="18" name="Body Level One…"/>
          <p:cNvSpPr txBox="1">
            <a:spLocks noGrp="1"/>
          </p:cNvSpPr>
          <p:nvPr>
            <p:ph type="body" sz="quarter" idx="1"/>
          </p:nvPr>
        </p:nvSpPr>
        <p:spPr>
          <a:xfrm>
            <a:off x="8280400" y="414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Johnny Appleseed"/>
          <p:cNvSpPr txBox="1">
            <a:spLocks noGrp="1"/>
          </p:cNvSpPr>
          <p:nvPr>
            <p:ph type="body" sz="quarter" idx="21"/>
          </p:nvPr>
        </p:nvSpPr>
        <p:spPr>
          <a:xfrm>
            <a:off x="533400" y="5969000"/>
            <a:ext cx="11938000" cy="609600"/>
          </a:xfrm>
          <a:prstGeom prst="rect">
            <a:avLst/>
          </a:prstGeom>
        </p:spPr>
        <p:txBody>
          <a:bodyPr anchor="t">
            <a:spAutoFit/>
          </a:bodyPr>
          <a:lstStyle>
            <a:lvl1pPr marL="0" indent="0" algn="ctr">
              <a:spcBef>
                <a:spcPts val="1200"/>
              </a:spcBef>
              <a:buClrTx/>
              <a:buSzTx/>
              <a:buFontTx/>
              <a:buNone/>
              <a:defRPr sz="3000" i="1"/>
            </a:lvl1pPr>
          </a:lstStyle>
          <a:p>
            <a:r>
              <a:t>–Johnny Appleseed</a:t>
            </a:r>
          </a:p>
        </p:txBody>
      </p:sp>
      <p:sp>
        <p:nvSpPr>
          <p:cNvPr id="108" name="“Type a quote here.”"/>
          <p:cNvSpPr txBox="1">
            <a:spLocks noGrp="1"/>
          </p:cNvSpPr>
          <p:nvPr>
            <p:ph type="body" sz="quarter" idx="22"/>
          </p:nvPr>
        </p:nvSpPr>
        <p:spPr>
          <a:xfrm>
            <a:off x="1270000" y="4254500"/>
            <a:ext cx="10464800" cy="711200"/>
          </a:xfrm>
          <a:prstGeom prst="rect">
            <a:avLst/>
          </a:prstGeom>
        </p:spPr>
        <p:txBody>
          <a:bodyPr>
            <a:spAutoFit/>
          </a:bodyPr>
          <a:lstStyle>
            <a:lvl1pPr marL="0" indent="0" algn="ctr">
              <a:spcBef>
                <a:spcPts val="0"/>
              </a:spcBef>
              <a:buClrTx/>
              <a:buSzTx/>
              <a:buFontTx/>
              <a:buNone/>
            </a:lvl1pPr>
          </a:lstStyle>
          <a:p>
            <a:r>
              <a:t>“Type a quote here.” </a:t>
            </a:r>
          </a:p>
        </p:txBody>
      </p:sp>
      <p:sp>
        <p:nvSpPr>
          <p:cNvPr id="10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21"/>
          </p:nvPr>
        </p:nvSpPr>
        <p:spPr>
          <a:xfrm>
            <a:off x="-901700" y="-127000"/>
            <a:ext cx="14211300" cy="9997255"/>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6" name="Triangle"/>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Triangle"/>
          <p:cNvSpPr/>
          <p:nvPr/>
        </p:nvSpPr>
        <p:spPr>
          <a:xfrm>
            <a:off x="508000" y="9131300"/>
            <a:ext cx="11999453"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8" name="Triangle"/>
          <p:cNvSpPr/>
          <p:nvPr/>
        </p:nvSpPr>
        <p:spPr>
          <a:xfrm>
            <a:off x="508000" y="6629400"/>
            <a:ext cx="12000019"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9" name="Triangle"/>
          <p:cNvSpPr/>
          <p:nvPr/>
        </p:nvSpPr>
        <p:spPr>
          <a:xfrm rot="16200000">
            <a:off x="7172923" y="7874934"/>
            <a:ext cx="1642759" cy="1"/>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0" name="Lorem Ipsum Dolor"/>
          <p:cNvSpPr txBox="1">
            <a:spLocks noGrp="1"/>
          </p:cNvSpPr>
          <p:nvPr>
            <p:ph type="body" sz="quarter" idx="21"/>
          </p:nvPr>
        </p:nvSpPr>
        <p:spPr>
          <a:xfrm>
            <a:off x="508000" y="6096000"/>
            <a:ext cx="7200900" cy="508000"/>
          </a:xfrm>
          <a:prstGeom prst="rect">
            <a:avLst/>
          </a:prstGeom>
        </p:spPr>
        <p:txBody>
          <a:bodyPr>
            <a:spAutoFit/>
          </a:bodyPr>
          <a:lstStyle>
            <a:lvl1pPr marL="0" indent="0">
              <a:lnSpc>
                <a:spcPct val="110000"/>
              </a:lnSpc>
              <a:spcBef>
                <a:spcPts val="0"/>
              </a:spcBef>
              <a:buClrTx/>
              <a:buSzTx/>
              <a:buFontTx/>
              <a:buNone/>
              <a:defRPr sz="2400" i="1"/>
            </a:lvl1pPr>
          </a:lstStyle>
          <a:p>
            <a:r>
              <a:t>Lorem Ipsum Dolor</a:t>
            </a:r>
          </a:p>
        </p:txBody>
      </p:sp>
      <p:sp>
        <p:nvSpPr>
          <p:cNvPr id="31" name="Image"/>
          <p:cNvSpPr>
            <a:spLocks noGrp="1"/>
          </p:cNvSpPr>
          <p:nvPr>
            <p:ph type="pic" idx="22"/>
          </p:nvPr>
        </p:nvSpPr>
        <p:spPr>
          <a:xfrm>
            <a:off x="596900" y="-2679700"/>
            <a:ext cx="11798300" cy="11798300"/>
          </a:xfrm>
          <a:prstGeom prst="rect">
            <a:avLst/>
          </a:prstGeom>
          <a:ln w="9525">
            <a:round/>
          </a:ln>
        </p:spPr>
        <p:txBody>
          <a:bodyPr lIns="91439" tIns="45719" rIns="91439" bIns="45719" anchor="t">
            <a:noAutofit/>
          </a:bodyPr>
          <a:lstStyle/>
          <a:p>
            <a:endParaRPr/>
          </a:p>
        </p:txBody>
      </p:sp>
      <p:sp>
        <p:nvSpPr>
          <p:cNvPr id="32" name="Title Text"/>
          <p:cNvSpPr txBox="1">
            <a:spLocks noGrp="1"/>
          </p:cNvSpPr>
          <p:nvPr>
            <p:ph type="title"/>
          </p:nvPr>
        </p:nvSpPr>
        <p:spPr>
          <a:xfrm>
            <a:off x="508000" y="6680200"/>
            <a:ext cx="7200900" cy="2413000"/>
          </a:xfrm>
          <a:prstGeom prst="rect">
            <a:avLst/>
          </a:prstGeom>
        </p:spPr>
        <p:txBody>
          <a:bodyPr/>
          <a:lstStyle>
            <a:lvl1pPr algn="l"/>
          </a:lstStyle>
          <a:p>
            <a:r>
              <a:t>Title Text</a:t>
            </a:r>
          </a:p>
        </p:txBody>
      </p:sp>
      <p:sp>
        <p:nvSpPr>
          <p:cNvPr id="33" name="Body Level One…"/>
          <p:cNvSpPr txBox="1">
            <a:spLocks noGrp="1"/>
          </p:cNvSpPr>
          <p:nvPr>
            <p:ph type="body" sz="quarter" idx="1"/>
          </p:nvPr>
        </p:nvSpPr>
        <p:spPr>
          <a:xfrm>
            <a:off x="8280400" y="6680200"/>
            <a:ext cx="4241800" cy="2413000"/>
          </a:xfrm>
          <a:prstGeom prst="rect">
            <a:avLst/>
          </a:prstGeom>
        </p:spPr>
        <p:txBody>
          <a:bodyPr/>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3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41" name="Title Text"/>
          <p:cNvSpPr txBox="1">
            <a:spLocks noGrp="1"/>
          </p:cNvSpPr>
          <p:nvPr>
            <p:ph type="title"/>
          </p:nvPr>
        </p:nvSpPr>
        <p:spPr>
          <a:xfrm>
            <a:off x="508000" y="3670300"/>
            <a:ext cx="11988800" cy="2413000"/>
          </a:xfrm>
          <a:prstGeom prst="rect">
            <a:avLst/>
          </a:prstGeom>
        </p:spPr>
        <p:txBody>
          <a:bodyPr/>
          <a:lstStyle/>
          <a:p>
            <a:r>
              <a:t>Title Text</a:t>
            </a:r>
          </a:p>
        </p:txBody>
      </p:sp>
      <p:sp>
        <p:nvSpPr>
          <p:cNvPr id="4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9" name="Triangle"/>
          <p:cNvSpPr/>
          <p:nvPr/>
        </p:nvSpPr>
        <p:spPr>
          <a:xfrm>
            <a:off x="508000" y="4876800"/>
            <a:ext cx="5676374"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Triangle"/>
          <p:cNvSpPr/>
          <p:nvPr/>
        </p:nvSpPr>
        <p:spPr>
          <a:xfrm>
            <a:off x="508000" y="2768600"/>
            <a:ext cx="5676316"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1" name="Lorem Ipsum Dolor"/>
          <p:cNvSpPr txBox="1">
            <a:spLocks noGrp="1"/>
          </p:cNvSpPr>
          <p:nvPr>
            <p:ph type="body" sz="quarter" idx="21"/>
          </p:nvPr>
        </p:nvSpPr>
        <p:spPr>
          <a:xfrm>
            <a:off x="508000" y="2171700"/>
            <a:ext cx="5676900" cy="508000"/>
          </a:xfrm>
          <a:prstGeom prst="rect">
            <a:avLst/>
          </a:prstGeom>
        </p:spPr>
        <p:txBody>
          <a:bodyPr anchor="b">
            <a:spAutoFit/>
          </a:bodyPr>
          <a:lstStyle>
            <a:lvl1pPr marL="0" indent="0">
              <a:lnSpc>
                <a:spcPct val="110000"/>
              </a:lnSpc>
              <a:spcBef>
                <a:spcPts val="0"/>
              </a:spcBef>
              <a:buClrTx/>
              <a:buSzTx/>
              <a:buFontTx/>
              <a:buNone/>
              <a:defRPr sz="2400" i="1"/>
            </a:lvl1pPr>
          </a:lstStyle>
          <a:p>
            <a:r>
              <a:t>Lorem Ipsum Dolor</a:t>
            </a:r>
          </a:p>
        </p:txBody>
      </p:sp>
      <p:sp>
        <p:nvSpPr>
          <p:cNvPr id="52" name="Image"/>
          <p:cNvSpPr>
            <a:spLocks noGrp="1"/>
          </p:cNvSpPr>
          <p:nvPr>
            <p:ph type="pic" sz="half" idx="22"/>
          </p:nvPr>
        </p:nvSpPr>
        <p:spPr>
          <a:xfrm>
            <a:off x="6704698" y="590550"/>
            <a:ext cx="5806884" cy="8509000"/>
          </a:xfrm>
          <a:prstGeom prst="rect">
            <a:avLst/>
          </a:prstGeom>
          <a:ln w="9525">
            <a:round/>
          </a:ln>
        </p:spPr>
        <p:txBody>
          <a:bodyPr lIns="91439" tIns="45719" rIns="91439" bIns="45719" anchor="t">
            <a:noAutofit/>
          </a:bodyPr>
          <a:lstStyle/>
          <a:p>
            <a:endParaRPr/>
          </a:p>
        </p:txBody>
      </p:sp>
      <p:sp>
        <p:nvSpPr>
          <p:cNvPr id="53" name="Title Text"/>
          <p:cNvSpPr txBox="1">
            <a:spLocks noGrp="1"/>
          </p:cNvSpPr>
          <p:nvPr>
            <p:ph type="title"/>
          </p:nvPr>
        </p:nvSpPr>
        <p:spPr>
          <a:xfrm>
            <a:off x="508000" y="2806700"/>
            <a:ext cx="5676900" cy="2032000"/>
          </a:xfrm>
          <a:prstGeom prst="rect">
            <a:avLst/>
          </a:prstGeom>
        </p:spPr>
        <p:txBody>
          <a:bodyPr/>
          <a:lstStyle>
            <a:lvl1pPr algn="l">
              <a:defRPr sz="5600"/>
            </a:lvl1pPr>
          </a:lstStyle>
          <a:p>
            <a:r>
              <a:t>Title Text</a:t>
            </a:r>
          </a:p>
        </p:txBody>
      </p:sp>
      <p:sp>
        <p:nvSpPr>
          <p:cNvPr id="54" name="Body Level One…"/>
          <p:cNvSpPr txBox="1">
            <a:spLocks noGrp="1"/>
          </p:cNvSpPr>
          <p:nvPr>
            <p:ph type="body" sz="quarter" idx="1"/>
          </p:nvPr>
        </p:nvSpPr>
        <p:spPr>
          <a:xfrm>
            <a:off x="508000" y="5029200"/>
            <a:ext cx="5676900" cy="4013200"/>
          </a:xfrm>
          <a:prstGeom prst="rect">
            <a:avLst/>
          </a:prstGeom>
        </p:spPr>
        <p:txBody>
          <a:bodyPr anchor="t"/>
          <a:lstStyle>
            <a:lvl1pPr marL="0" indent="0">
              <a:spcBef>
                <a:spcPts val="0"/>
              </a:spcBef>
              <a:buClrTx/>
              <a:buSzTx/>
              <a:buFontTx/>
              <a:buNone/>
              <a:defRPr sz="2400"/>
            </a:lvl1pPr>
            <a:lvl2pPr marL="0" indent="228600">
              <a:spcBef>
                <a:spcPts val="0"/>
              </a:spcBef>
              <a:buClrTx/>
              <a:buSzTx/>
              <a:buFontTx/>
              <a:buNone/>
              <a:defRPr sz="2400"/>
            </a:lvl2pPr>
            <a:lvl3pPr marL="0" indent="457200">
              <a:spcBef>
                <a:spcPts val="0"/>
              </a:spcBef>
              <a:buClrTx/>
              <a:buSzTx/>
              <a:buFontTx/>
              <a:buNone/>
              <a:defRPr sz="2400"/>
            </a:lvl3pPr>
            <a:lvl4pPr marL="0" indent="685800">
              <a:spcBef>
                <a:spcPts val="0"/>
              </a:spcBef>
              <a:buClrTx/>
              <a:buSzTx/>
              <a:buFontTx/>
              <a:buNone/>
              <a:defRPr sz="2400"/>
            </a:lvl4pPr>
            <a:lvl5pPr marL="0" indent="914400">
              <a:spcBef>
                <a:spcPts val="0"/>
              </a:spcBef>
              <a:buClrTx/>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5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2" name="Title Text"/>
          <p:cNvSpPr txBox="1">
            <a:spLocks noGrp="1"/>
          </p:cNvSpPr>
          <p:nvPr>
            <p:ph type="title"/>
          </p:nvPr>
        </p:nvSpPr>
        <p:spPr>
          <a:prstGeom prst="rect">
            <a:avLst/>
          </a:prstGeom>
        </p:spPr>
        <p:txBody>
          <a:bodyPr/>
          <a:lstStyle/>
          <a:p>
            <a:r>
              <a:t>Title Text</a:t>
            </a:r>
          </a:p>
        </p:txBody>
      </p:sp>
      <p:sp>
        <p:nvSpPr>
          <p:cNvPr id="6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p>
            <a:r>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79" name="Image"/>
          <p:cNvSpPr>
            <a:spLocks noGrp="1"/>
          </p:cNvSpPr>
          <p:nvPr>
            <p:ph type="pic" sz="half" idx="21"/>
          </p:nvPr>
        </p:nvSpPr>
        <p:spPr>
          <a:xfrm>
            <a:off x="6819900" y="1739900"/>
            <a:ext cx="5575300" cy="8169655"/>
          </a:xfrm>
          <a:prstGeom prst="rect">
            <a:avLst/>
          </a:prstGeom>
          <a:ln w="9525">
            <a:round/>
          </a:ln>
        </p:spPr>
        <p:txBody>
          <a:bodyPr lIns="91439" tIns="45719" rIns="91439" bIns="45719" anchor="t">
            <a:noAutofit/>
          </a:bodyPr>
          <a:lstStyle/>
          <a:p>
            <a:endParaRPr/>
          </a:p>
        </p:txBody>
      </p:sp>
      <p:sp>
        <p:nvSpPr>
          <p:cNvPr id="80" name="Title Text"/>
          <p:cNvSpPr txBox="1">
            <a:spLocks noGrp="1"/>
          </p:cNvSpPr>
          <p:nvPr>
            <p:ph type="title"/>
          </p:nvPr>
        </p:nvSpPr>
        <p:spPr>
          <a:prstGeom prst="rect">
            <a:avLst/>
          </a:prstGeom>
        </p:spPr>
        <p:txBody>
          <a:bodyPr/>
          <a:lstStyle/>
          <a:p>
            <a:r>
              <a:t>Title Text</a:t>
            </a:r>
          </a:p>
        </p:txBody>
      </p:sp>
      <p:sp>
        <p:nvSpPr>
          <p:cNvPr id="81" name="Body Level One…"/>
          <p:cNvSpPr txBox="1">
            <a:spLocks noGrp="1"/>
          </p:cNvSpPr>
          <p:nvPr>
            <p:ph type="body" sz="half" idx="1"/>
          </p:nvPr>
        </p:nvSpPr>
        <p:spPr>
          <a:xfrm>
            <a:off x="508000" y="2730500"/>
            <a:ext cx="5816600" cy="6350000"/>
          </a:xfrm>
          <a:prstGeom prst="rect">
            <a:avLst/>
          </a:prstGeom>
        </p:spPr>
        <p:txBody>
          <a:bodyPr/>
          <a:lstStyle>
            <a:lvl1pPr marL="393700" indent="-393700">
              <a:spcBef>
                <a:spcPts val="1800"/>
              </a:spcBef>
              <a:buSzPct val="65000"/>
              <a:defRPr sz="3000"/>
            </a:lvl1pPr>
            <a:lvl2pPr marL="787400" indent="-393700">
              <a:spcBef>
                <a:spcPts val="1800"/>
              </a:spcBef>
              <a:buSzPct val="65000"/>
              <a:defRPr sz="3000"/>
            </a:lvl2pPr>
            <a:lvl3pPr marL="1181100" indent="-393700">
              <a:spcBef>
                <a:spcPts val="1800"/>
              </a:spcBef>
              <a:buSzPct val="65000"/>
              <a:defRPr sz="3000"/>
            </a:lvl3pPr>
            <a:lvl4pPr marL="1574800" indent="-393700">
              <a:spcBef>
                <a:spcPts val="1800"/>
              </a:spcBef>
              <a:buSzPct val="65000"/>
              <a:defRPr sz="3000"/>
            </a:lvl4pPr>
            <a:lvl5pPr marL="1968500" indent="-393700">
              <a:spcBef>
                <a:spcPts val="1800"/>
              </a:spcBef>
              <a:buSzPct val="65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508000" y="1270000"/>
            <a:ext cx="11988800" cy="7213600"/>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21"/>
          </p:nvPr>
        </p:nvSpPr>
        <p:spPr>
          <a:xfrm>
            <a:off x="482600" y="609600"/>
            <a:ext cx="5728881" cy="8394700"/>
          </a:xfrm>
          <a:prstGeom prst="rect">
            <a:avLst/>
          </a:prstGeom>
          <a:ln w="9525">
            <a:round/>
          </a:ln>
        </p:spPr>
        <p:txBody>
          <a:bodyPr lIns="91439" tIns="45719" rIns="91439" bIns="45719" anchor="t">
            <a:noAutofit/>
          </a:bodyPr>
          <a:lstStyle/>
          <a:p>
            <a:endParaRPr/>
          </a:p>
        </p:txBody>
      </p:sp>
      <p:sp>
        <p:nvSpPr>
          <p:cNvPr id="98" name="Image"/>
          <p:cNvSpPr>
            <a:spLocks noGrp="1"/>
          </p:cNvSpPr>
          <p:nvPr>
            <p:ph type="pic" sz="half" idx="22"/>
          </p:nvPr>
        </p:nvSpPr>
        <p:spPr>
          <a:xfrm>
            <a:off x="6260986" y="4406900"/>
            <a:ext cx="6697779" cy="4711700"/>
          </a:xfrm>
          <a:prstGeom prst="rect">
            <a:avLst/>
          </a:prstGeom>
          <a:ln w="9525">
            <a:round/>
          </a:ln>
        </p:spPr>
        <p:txBody>
          <a:bodyPr lIns="91439" tIns="45719" rIns="91439" bIns="45719" anchor="t">
            <a:noAutofit/>
          </a:bodyPr>
          <a:lstStyle/>
          <a:p>
            <a:endParaRPr/>
          </a:p>
        </p:txBody>
      </p:sp>
      <p:sp>
        <p:nvSpPr>
          <p:cNvPr id="99" name="Image"/>
          <p:cNvSpPr>
            <a:spLocks noGrp="1"/>
          </p:cNvSpPr>
          <p:nvPr>
            <p:ph type="pic" sz="half" idx="23"/>
          </p:nvPr>
        </p:nvSpPr>
        <p:spPr>
          <a:xfrm>
            <a:off x="6686550" y="-946150"/>
            <a:ext cx="5842000" cy="5842000"/>
          </a:xfrm>
          <a:prstGeom prst="rect">
            <a:avLst/>
          </a:prstGeom>
          <a:ln w="9525">
            <a:round/>
          </a:ln>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Triangle"/>
          <p:cNvSpPr/>
          <p:nvPr/>
        </p:nvSpPr>
        <p:spPr>
          <a:xfrm>
            <a:off x="508000" y="21717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Triangle"/>
          <p:cNvSpPr/>
          <p:nvPr/>
        </p:nvSpPr>
        <p:spPr>
          <a:xfrm>
            <a:off x="508000" y="635000"/>
            <a:ext cx="11997292" cy="0"/>
          </a:xfrm>
          <a:custGeom>
            <a:avLst/>
            <a:gdLst/>
            <a:ahLst/>
            <a:cxnLst>
              <a:cxn ang="0">
                <a:pos x="wd2" y="hd2"/>
              </a:cxn>
              <a:cxn ang="5400000">
                <a:pos x="wd2" y="hd2"/>
              </a:cxn>
              <a:cxn ang="10800000">
                <a:pos x="wd2" y="hd2"/>
              </a:cxn>
              <a:cxn ang="16200000">
                <a:pos x="wd2" y="hd2"/>
              </a:cxn>
            </a:cxnLst>
            <a:rect l="0" t="0" r="r" b="b"/>
            <a:pathLst>
              <a:path w="21600" extrusionOk="0">
                <a:moveTo>
                  <a:pt x="0" y="0"/>
                </a:moveTo>
                <a:lnTo>
                  <a:pt x="21600" y="0"/>
                </a:lnTo>
                <a:lnTo>
                  <a:pt x="21600" y="0"/>
                </a:lnTo>
                <a:lnTo>
                  <a:pt x="0" y="0"/>
                </a:lnTo>
                <a:close/>
              </a:path>
            </a:pathLst>
          </a:custGeom>
          <a:ln w="12700">
            <a:solidFill>
              <a:srgbClr val="444444">
                <a:alpha val="30000"/>
              </a:srgb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508000" y="800100"/>
            <a:ext cx="11988800" cy="1219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Slide Number"/>
          <p:cNvSpPr txBox="1">
            <a:spLocks noGrp="1"/>
          </p:cNvSpPr>
          <p:nvPr>
            <p:ph type="sldNum" sz="quarter" idx="2"/>
          </p:nvPr>
        </p:nvSpPr>
        <p:spPr>
          <a:xfrm>
            <a:off x="6324599" y="9258300"/>
            <a:ext cx="342901" cy="406400"/>
          </a:xfrm>
          <a:prstGeom prst="rect">
            <a:avLst/>
          </a:prstGeom>
          <a:ln w="12700">
            <a:miter lim="400000"/>
          </a:ln>
        </p:spPr>
        <p:txBody>
          <a:bodyPr wrap="none" lIns="50800" tIns="50800" rIns="50800" bIns="50800">
            <a:spAutoFit/>
          </a:bodyPr>
          <a:lstStyle>
            <a:lvl1pPr>
              <a:defRPr sz="1800">
                <a:solidFill>
                  <a:srgbClr val="4C4946"/>
                </a:solidFill>
              </a:defRPr>
            </a:lvl1pPr>
          </a:lstStyle>
          <a:p>
            <a:fld id="{86CB4B4D-7CA3-9044-876B-883B54F8677D}" type="slidenum">
              <a:t>‹#›</a:t>
            </a:fld>
            <a:endParaRPr/>
          </a:p>
        </p:txBody>
      </p:sp>
      <p:sp>
        <p:nvSpPr>
          <p:cNvPr id="6" name="Body Level One…"/>
          <p:cNvSpPr txBox="1">
            <a:spLocks noGrp="1"/>
          </p:cNvSpPr>
          <p:nvPr>
            <p:ph type="body" idx="1"/>
          </p:nvPr>
        </p:nvSpPr>
        <p:spPr>
          <a:xfrm>
            <a:off x="508000" y="2628900"/>
            <a:ext cx="11988800" cy="6096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1pPr>
      <a:lvl2pPr marL="0" marR="0" indent="228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2pPr>
      <a:lvl3pPr marL="0" marR="0" indent="457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3pPr>
      <a:lvl4pPr marL="0" marR="0" indent="685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4pPr>
      <a:lvl5pPr marL="0" marR="0" indent="9144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5pPr>
      <a:lvl6pPr marL="0" marR="0" indent="11430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6pPr>
      <a:lvl7pPr marL="0" marR="0" indent="13716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7pPr>
      <a:lvl8pPr marL="0" marR="0" indent="16002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8pPr>
      <a:lvl9pPr marL="0" marR="0" indent="1828800" algn="ctr" defTabSz="584200" rtl="0" latinLnBrk="0">
        <a:lnSpc>
          <a:spcPct val="90000"/>
        </a:lnSpc>
        <a:spcBef>
          <a:spcPts val="1600"/>
        </a:spcBef>
        <a:spcAft>
          <a:spcPts val="0"/>
        </a:spcAft>
        <a:buClrTx/>
        <a:buSzTx/>
        <a:buFontTx/>
        <a:buNone/>
        <a:tabLst/>
        <a:defRPr sz="7000" b="0" i="0" u="none" strike="noStrike" cap="none" spc="0" baseline="0">
          <a:solidFill>
            <a:srgbClr val="D93E2B"/>
          </a:solidFill>
          <a:uFillTx/>
          <a:latin typeface="+mn-lt"/>
          <a:ea typeface="+mn-ea"/>
          <a:cs typeface="+mn-cs"/>
          <a:sym typeface="Bodoni SvtyTwo ITC TT-Book"/>
        </a:defRPr>
      </a:lvl9pPr>
    </p:titleStyle>
    <p:bodyStyle>
      <a:lvl1pPr marL="4699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1pPr>
      <a:lvl2pPr marL="9398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2pPr>
      <a:lvl3pPr marL="14097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3pPr>
      <a:lvl4pPr marL="18796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4pPr>
      <a:lvl5pPr marL="23495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5pPr>
      <a:lvl6pPr marL="28194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6pPr>
      <a:lvl7pPr marL="32893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7pPr>
      <a:lvl8pPr marL="37592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8pPr>
      <a:lvl9pPr marL="4229100" marR="0" indent="-469900" algn="l" defTabSz="584200" rtl="0" latinLnBrk="0">
        <a:lnSpc>
          <a:spcPct val="100000"/>
        </a:lnSpc>
        <a:spcBef>
          <a:spcPts val="2400"/>
        </a:spcBef>
        <a:spcAft>
          <a:spcPts val="0"/>
        </a:spcAft>
        <a:buClr>
          <a:srgbClr val="929292"/>
        </a:buClr>
        <a:buSzPct val="60000"/>
        <a:buFont typeface="Zapf Dingbats"/>
        <a:buChar char="❖"/>
        <a:tabLst/>
        <a:defRPr sz="3600" b="0" i="0" u="none" strike="noStrike" cap="none" spc="0" baseline="0">
          <a:solidFill>
            <a:srgbClr val="414141"/>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1pPr>
      <a:lvl2pPr marL="0" marR="0" indent="228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2pPr>
      <a:lvl3pPr marL="0" marR="0" indent="457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3pPr>
      <a:lvl4pPr marL="0" marR="0" indent="685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4pPr>
      <a:lvl5pPr marL="0" marR="0" indent="9144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5pPr>
      <a:lvl6pPr marL="0" marR="0" indent="11430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6pPr>
      <a:lvl7pPr marL="0" marR="0" indent="13716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7pPr>
      <a:lvl8pPr marL="0" marR="0" indent="16002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8pPr>
      <a:lvl9pPr marL="0" marR="0" indent="1828800" algn="ctr" defTabSz="58420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1"/>
          <p:cNvSpPr txBox="1"/>
          <p:nvPr/>
        </p:nvSpPr>
        <p:spPr>
          <a:xfrm>
            <a:off x="12515314" y="8994986"/>
            <a:ext cx="346795"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1</a:t>
            </a:r>
          </a:p>
        </p:txBody>
      </p:sp>
      <p:sp>
        <p:nvSpPr>
          <p:cNvPr id="134" name="The Emergence of Grammar from Perspective"/>
          <p:cNvSpPr txBox="1">
            <a:spLocks noGrp="1"/>
          </p:cNvSpPr>
          <p:nvPr>
            <p:ph type="ctrTitle"/>
          </p:nvPr>
        </p:nvSpPr>
        <p:spPr>
          <a:prstGeom prst="rect">
            <a:avLst/>
          </a:prstGeom>
        </p:spPr>
        <p:txBody>
          <a:bodyPr/>
          <a:lstStyle>
            <a:lvl1pPr marR="63398" indent="30956" defTabSz="1014374">
              <a:spcBef>
                <a:spcPts val="1200"/>
              </a:spcBef>
              <a:defRPr sz="5460"/>
            </a:lvl1pPr>
          </a:lstStyle>
          <a:p>
            <a:r>
              <a:t>The Emergence of Grammar from Perspective</a:t>
            </a:r>
          </a:p>
        </p:txBody>
      </p:sp>
      <p:sp>
        <p:nvSpPr>
          <p:cNvPr id="135" name="Lecture 13a"/>
          <p:cNvSpPr txBox="1">
            <a:spLocks noGrp="1"/>
          </p:cNvSpPr>
          <p:nvPr>
            <p:ph type="subTitle" sz="quarter" idx="1"/>
          </p:nvPr>
        </p:nvSpPr>
        <p:spPr>
          <a:prstGeom prst="rect">
            <a:avLst/>
          </a:prstGeom>
        </p:spPr>
        <p:txBody>
          <a:bodyPr/>
          <a:lstStyle>
            <a:lvl1pPr marL="39687" marR="81279" defTabSz="1300480">
              <a:buClr>
                <a:srgbClr val="002161"/>
              </a:buClr>
            </a:lvl1pPr>
          </a:lstStyle>
          <a:p>
            <a:r>
              <a:t>Lecture 13a</a:t>
            </a:r>
          </a:p>
        </p:txBody>
      </p:sp>
      <p:sp>
        <p:nvSpPr>
          <p:cNvPr id="136"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 name="image.png" descr="image.png"/>
          <p:cNvPicPr>
            <a:picLocks/>
          </p:cNvPicPr>
          <p:nvPr/>
        </p:nvPicPr>
        <p:blipFill>
          <a:blip r:embed="rId2"/>
          <a:stretch>
            <a:fillRect/>
          </a:stretch>
        </p:blipFill>
        <p:spPr>
          <a:xfrm>
            <a:off x="433493" y="2384213"/>
            <a:ext cx="5689601" cy="4660054"/>
          </a:xfrm>
          <a:prstGeom prst="rect">
            <a:avLst/>
          </a:prstGeom>
          <a:ln w="12700">
            <a:miter lim="400000"/>
          </a:ln>
        </p:spPr>
      </p:pic>
      <p:pic>
        <p:nvPicPr>
          <p:cNvPr id="173" name="image.png" descr="image.png"/>
          <p:cNvPicPr>
            <a:picLocks/>
          </p:cNvPicPr>
          <p:nvPr/>
        </p:nvPicPr>
        <p:blipFill>
          <a:blip r:embed="rId3"/>
          <a:stretch>
            <a:fillRect/>
          </a:stretch>
        </p:blipFill>
        <p:spPr>
          <a:xfrm>
            <a:off x="6177279" y="2384213"/>
            <a:ext cx="6448215" cy="4660054"/>
          </a:xfrm>
          <a:prstGeom prst="rect">
            <a:avLst/>
          </a:prstGeom>
          <a:ln w="12700">
            <a:miter lim="400000"/>
          </a:ln>
        </p:spPr>
      </p:pic>
      <p:sp>
        <p:nvSpPr>
          <p:cNvPr id="174" name="E grasps   M grasps"/>
          <p:cNvSpPr txBox="1"/>
          <p:nvPr/>
        </p:nvSpPr>
        <p:spPr>
          <a:xfrm>
            <a:off x="796995" y="7091679"/>
            <a:ext cx="4786490" cy="1047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8100" marR="39686" defTabSz="1300480">
              <a:buClr>
                <a:srgbClr val="000000"/>
              </a:buClr>
              <a:buFont typeface="Times Roman"/>
            </a:lvl1pPr>
          </a:lstStyle>
          <a:p>
            <a:r>
              <a:t>                E grasps   M grasps</a:t>
            </a:r>
          </a:p>
        </p:txBody>
      </p:sp>
      <p:sp>
        <p:nvSpPr>
          <p:cNvPr id="175" name="E with pliers    M grasps"/>
          <p:cNvSpPr txBox="1"/>
          <p:nvPr/>
        </p:nvSpPr>
        <p:spPr>
          <a:xfrm>
            <a:off x="6035040" y="7055555"/>
            <a:ext cx="5761850" cy="104761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marL="38100" marR="39686" defTabSz="1300480">
              <a:buClr>
                <a:srgbClr val="000000"/>
              </a:buClr>
              <a:buFont typeface="Times Roman"/>
            </a:lvl1pPr>
          </a:lstStyle>
          <a:p>
            <a:r>
              <a:t>                   E with pliers    M grasps</a:t>
            </a:r>
          </a:p>
        </p:txBody>
      </p:sp>
      <p:sp>
        <p:nvSpPr>
          <p:cNvPr id="176" name="4. Mirror Neurons"/>
          <p:cNvSpPr txBox="1">
            <a:spLocks noGrp="1"/>
          </p:cNvSpPr>
          <p:nvPr>
            <p:ph type="title"/>
          </p:nvPr>
        </p:nvSpPr>
        <p:spPr>
          <a:prstGeom prst="rect">
            <a:avLst/>
          </a:prstGeom>
        </p:spPr>
        <p:txBody>
          <a:bodyPr/>
          <a:lstStyle>
            <a:lvl1pPr marR="81279" indent="39687" defTabSz="1300480"/>
          </a:lstStyle>
          <a:p>
            <a:r>
              <a:t>4. Mirror Neurons</a:t>
            </a:r>
          </a:p>
        </p:txBody>
      </p:sp>
      <p:sp>
        <p:nvSpPr>
          <p:cNvPr id="1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10</a:t>
            </a:fld>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image.png" descr="image.png"/>
          <p:cNvPicPr>
            <a:picLocks/>
          </p:cNvPicPr>
          <p:nvPr/>
        </p:nvPicPr>
        <p:blipFill>
          <a:blip r:embed="rId2"/>
          <a:stretch>
            <a:fillRect/>
          </a:stretch>
        </p:blipFill>
        <p:spPr>
          <a:xfrm>
            <a:off x="2492586" y="2600960"/>
            <a:ext cx="8182188" cy="6773334"/>
          </a:xfrm>
          <a:prstGeom prst="rect">
            <a:avLst/>
          </a:prstGeom>
          <a:ln w="12700">
            <a:miter lim="400000"/>
          </a:ln>
        </p:spPr>
      </p:pic>
      <p:sp>
        <p:nvSpPr>
          <p:cNvPr id="180" name="Monkey grasps in dark"/>
          <p:cNvSpPr txBox="1">
            <a:spLocks noGrp="1"/>
          </p:cNvSpPr>
          <p:nvPr>
            <p:ph type="title"/>
          </p:nvPr>
        </p:nvSpPr>
        <p:spPr>
          <a:prstGeom prst="rect">
            <a:avLst/>
          </a:prstGeom>
        </p:spPr>
        <p:txBody>
          <a:bodyPr/>
          <a:lstStyle>
            <a:lvl1pPr marR="81279" indent="39687" defTabSz="1300480"/>
          </a:lstStyle>
          <a:p>
            <a:r>
              <a:t>Monkey grasps in dark</a:t>
            </a:r>
          </a:p>
        </p:txBody>
      </p:sp>
      <p:sp>
        <p:nvSpPr>
          <p:cNvPr id="181" name="Slide Number"/>
          <p:cNvSpPr txBox="1">
            <a:spLocks noGrp="1"/>
          </p:cNvSpPr>
          <p:nvPr>
            <p:ph type="sldNum" sz="quarter" idx="2"/>
          </p:nvPr>
        </p:nvSpPr>
        <p:spPr>
          <a:xfrm>
            <a:off x="6330850" y="9258300"/>
            <a:ext cx="330400"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11</a:t>
            </a:fld>
            <a:endParaRP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5. Empathy"/>
          <p:cNvSpPr txBox="1">
            <a:spLocks noGrp="1"/>
          </p:cNvSpPr>
          <p:nvPr>
            <p:ph type="title"/>
          </p:nvPr>
        </p:nvSpPr>
        <p:spPr>
          <a:prstGeom prst="rect">
            <a:avLst/>
          </a:prstGeom>
        </p:spPr>
        <p:txBody>
          <a:bodyPr/>
          <a:lstStyle>
            <a:lvl1pPr defTabSz="1300480"/>
          </a:lstStyle>
          <a:p>
            <a:r>
              <a:t>5. Empathy</a:t>
            </a:r>
          </a:p>
        </p:txBody>
      </p:sp>
      <p:sp>
        <p:nvSpPr>
          <p:cNvPr id="184" name="Watching people fall, we also feel fear.…"/>
          <p:cNvSpPr txBox="1">
            <a:spLocks noGrp="1"/>
          </p:cNvSpPr>
          <p:nvPr>
            <p:ph type="body" idx="1"/>
          </p:nvPr>
        </p:nvSpPr>
        <p:spPr>
          <a:prstGeom prst="rect">
            <a:avLst/>
          </a:prstGeom>
        </p:spPr>
        <p:txBody>
          <a:bodyPr/>
          <a:lstStyle/>
          <a:p>
            <a:pPr marL="425450" indent="-385762" defTabSz="1300480">
              <a:buClr>
                <a:srgbClr val="0079DE"/>
              </a:buClr>
              <a:buSzPct val="100000"/>
              <a:buChar char="•"/>
            </a:pPr>
            <a:r>
              <a:t>Watching people fall, we also feel fear.</a:t>
            </a:r>
          </a:p>
          <a:p>
            <a:pPr marL="425450" indent="-385762" defTabSz="1300480">
              <a:buClr>
                <a:srgbClr val="0079DE"/>
              </a:buClr>
              <a:buSzPct val="100000"/>
              <a:buChar char="•"/>
            </a:pPr>
            <a:r>
              <a:t>Watching people cry, we also feel sad.</a:t>
            </a:r>
          </a:p>
          <a:p>
            <a:pPr marL="425450" indent="-385762" defTabSz="1300480">
              <a:buClr>
                <a:srgbClr val="0079DE"/>
              </a:buClr>
              <a:buSzPct val="100000"/>
              <a:buChar char="•"/>
            </a:pPr>
            <a:r>
              <a:t>Decety, Adolph have tracked the emotion to the amygdala</a:t>
            </a:r>
          </a:p>
          <a:p>
            <a:pPr marL="425450" indent="-385762" defTabSz="1300480">
              <a:buClr>
                <a:srgbClr val="0079DE"/>
              </a:buClr>
              <a:buSzPct val="100000"/>
              <a:buChar char="•"/>
            </a:pPr>
            <a:r>
              <a:t>Pelphrey has tracked the social matching in the superior temporal.</a:t>
            </a:r>
          </a:p>
        </p:txBody>
      </p:sp>
      <p:sp>
        <p:nvSpPr>
          <p:cNvPr id="185" name="26"/>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26</a:t>
            </a:r>
          </a:p>
        </p:txBody>
      </p:sp>
      <p:sp>
        <p:nvSpPr>
          <p:cNvPr id="18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12</a:t>
            </a:fld>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6. Imagery"/>
          <p:cNvSpPr txBox="1">
            <a:spLocks noGrp="1"/>
          </p:cNvSpPr>
          <p:nvPr>
            <p:ph type="title"/>
          </p:nvPr>
        </p:nvSpPr>
        <p:spPr>
          <a:prstGeom prst="rect">
            <a:avLst/>
          </a:prstGeom>
        </p:spPr>
        <p:txBody>
          <a:bodyPr/>
          <a:lstStyle>
            <a:lvl1pPr defTabSz="1300480"/>
          </a:lstStyle>
          <a:p>
            <a:r>
              <a:t>6. Imagery</a:t>
            </a:r>
          </a:p>
        </p:txBody>
      </p:sp>
      <p:sp>
        <p:nvSpPr>
          <p:cNvPr id="189" name="Animals dream and have images.…"/>
          <p:cNvSpPr txBox="1">
            <a:spLocks noGrp="1"/>
          </p:cNvSpPr>
          <p:nvPr>
            <p:ph type="body" idx="1"/>
          </p:nvPr>
        </p:nvSpPr>
        <p:spPr>
          <a:prstGeom prst="rect">
            <a:avLst/>
          </a:prstGeom>
        </p:spPr>
        <p:txBody>
          <a:bodyPr/>
          <a:lstStyle/>
          <a:p>
            <a:pPr marL="425450" indent="-385762" defTabSz="1300480">
              <a:buClr>
                <a:srgbClr val="0079DE"/>
              </a:buClr>
              <a:buSzPct val="100000"/>
              <a:buChar char="•"/>
            </a:pPr>
            <a:r>
              <a:t>Animals dream and have images.</a:t>
            </a:r>
          </a:p>
          <a:p>
            <a:pPr marL="425450" indent="-385762" defTabSz="1300480">
              <a:buClr>
                <a:srgbClr val="0079DE"/>
              </a:buClr>
              <a:buSzPct val="100000"/>
              <a:buChar char="•"/>
            </a:pPr>
            <a:r>
              <a:t>Freud’s primary processes trigger images.</a:t>
            </a:r>
          </a:p>
          <a:p>
            <a:pPr marL="425450" indent="-385762" defTabSz="1300480">
              <a:buClr>
                <a:srgbClr val="0079DE"/>
              </a:buClr>
              <a:buSzPct val="100000"/>
              <a:buChar char="•"/>
            </a:pPr>
            <a:r>
              <a:t>Day-dreaming and resting state all involve sequences of images</a:t>
            </a:r>
          </a:p>
          <a:p>
            <a:pPr marL="425450" indent="-385762" defTabSz="1300480">
              <a:buClr>
                <a:srgbClr val="0079DE"/>
              </a:buClr>
              <a:buSzPct val="100000"/>
              <a:buChar char="•"/>
            </a:pPr>
            <a:r>
              <a:t>Imagery relies on the perception-action cycle.</a:t>
            </a:r>
          </a:p>
          <a:p>
            <a:pPr marL="425450" indent="-385762" defTabSz="1300480">
              <a:buClr>
                <a:srgbClr val="0079DE"/>
              </a:buClr>
              <a:buSzPct val="100000"/>
              <a:buChar char="•"/>
            </a:pPr>
            <a:r>
              <a:t>40% of people report little mental imagery, but don’t they dream?</a:t>
            </a:r>
          </a:p>
        </p:txBody>
      </p:sp>
      <p:sp>
        <p:nvSpPr>
          <p:cNvPr id="190" name="27"/>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27</a:t>
            </a:r>
          </a:p>
        </p:txBody>
      </p:sp>
      <p:sp>
        <p:nvSpPr>
          <p:cNvPr id="19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13</a:t>
            </a:fld>
            <a:endParaRPr/>
          </a:p>
        </p:txBody>
      </p:sp>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28"/>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28</a:t>
            </a:r>
          </a:p>
        </p:txBody>
      </p:sp>
      <p:sp>
        <p:nvSpPr>
          <p:cNvPr id="194" name="Perception-Action Cycle"/>
          <p:cNvSpPr txBox="1">
            <a:spLocks noGrp="1"/>
          </p:cNvSpPr>
          <p:nvPr>
            <p:ph type="title"/>
          </p:nvPr>
        </p:nvSpPr>
        <p:spPr>
          <a:prstGeom prst="rect">
            <a:avLst/>
          </a:prstGeom>
        </p:spPr>
        <p:txBody>
          <a:bodyPr/>
          <a:lstStyle>
            <a:lvl1pPr indent="39687" defTabSz="1300480"/>
          </a:lstStyle>
          <a:p>
            <a:r>
              <a:t>Perception-Action Cycle</a:t>
            </a:r>
          </a:p>
        </p:txBody>
      </p:sp>
      <p:sp>
        <p:nvSpPr>
          <p:cNvPr id="195" name="When we perceive actions, we activate the same brain structures we use to produce the actions.…"/>
          <p:cNvSpPr txBox="1">
            <a:spLocks noGrp="1"/>
          </p:cNvSpPr>
          <p:nvPr>
            <p:ph type="body" idx="1"/>
          </p:nvPr>
        </p:nvSpPr>
        <p:spPr>
          <a:prstGeom prst="rect">
            <a:avLst/>
          </a:prstGeom>
        </p:spPr>
        <p:txBody>
          <a:bodyPr/>
          <a:lstStyle/>
          <a:p>
            <a:pPr marL="425450" indent="-385762" defTabSz="1300480">
              <a:buClr>
                <a:srgbClr val="0079DE"/>
              </a:buClr>
              <a:buSzPct val="100000"/>
              <a:buChar char="•"/>
            </a:pPr>
            <a:r>
              <a:t>When we perceive actions, we activate the same brain structures we use to produce the actions.</a:t>
            </a:r>
          </a:p>
          <a:p>
            <a:pPr marL="425450" indent="-385762" defTabSz="1300480">
              <a:buClr>
                <a:srgbClr val="0079DE"/>
              </a:buClr>
              <a:buSzPct val="100000"/>
              <a:buChar char="•"/>
            </a:pPr>
            <a:r>
              <a:t>When we imagine actions, we activate the same motor areas we use.</a:t>
            </a:r>
          </a:p>
          <a:p>
            <a:pPr marL="425450" indent="-385762" defTabSz="1300480">
              <a:buClr>
                <a:srgbClr val="0079DE"/>
              </a:buClr>
              <a:buSzPct val="100000"/>
              <a:buChar char="•"/>
            </a:pPr>
            <a:r>
              <a:t>When we recognize objects, we do this through our actions on them.  Gibson.  Two paths.</a:t>
            </a:r>
          </a:p>
        </p:txBody>
      </p:sp>
      <p:sp>
        <p:nvSpPr>
          <p:cNvPr id="19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14</a:t>
            </a:fld>
            <a:endParaRPr/>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image.png" descr="image.png"/>
          <p:cNvPicPr>
            <a:picLocks/>
          </p:cNvPicPr>
          <p:nvPr/>
        </p:nvPicPr>
        <p:blipFill>
          <a:blip r:embed="rId2"/>
          <a:stretch>
            <a:fillRect/>
          </a:stretch>
        </p:blipFill>
        <p:spPr>
          <a:xfrm>
            <a:off x="2004906" y="2178050"/>
            <a:ext cx="8994988" cy="7044267"/>
          </a:xfrm>
          <a:prstGeom prst="rect">
            <a:avLst/>
          </a:prstGeom>
          <a:ln w="12700">
            <a:miter lim="400000"/>
          </a:ln>
        </p:spPr>
      </p:pic>
      <p:pic>
        <p:nvPicPr>
          <p:cNvPr id="199" name="image.png" descr="image.png"/>
          <p:cNvPicPr>
            <a:picLocks/>
          </p:cNvPicPr>
          <p:nvPr/>
        </p:nvPicPr>
        <p:blipFill>
          <a:blip r:embed="rId3"/>
          <a:stretch>
            <a:fillRect/>
          </a:stretch>
        </p:blipFill>
        <p:spPr>
          <a:xfrm>
            <a:off x="6502400" y="8344746"/>
            <a:ext cx="4226561" cy="758614"/>
          </a:xfrm>
          <a:prstGeom prst="rect">
            <a:avLst/>
          </a:prstGeom>
          <a:ln w="12700">
            <a:miter lim="400000"/>
          </a:ln>
        </p:spPr>
      </p:pic>
      <p:sp>
        <p:nvSpPr>
          <p:cNvPr id="200" name="enactive"/>
          <p:cNvSpPr txBox="1"/>
          <p:nvPr/>
        </p:nvSpPr>
        <p:spPr>
          <a:xfrm>
            <a:off x="5292453" y="3086100"/>
            <a:ext cx="1975112"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 marR="39686" defTabSz="1300480">
              <a:buClr>
                <a:srgbClr val="000000"/>
              </a:buClr>
              <a:buFont typeface="Times Roman"/>
              <a:defRPr sz="3800" b="1">
                <a:solidFill>
                  <a:srgbClr val="000000"/>
                </a:solidFill>
                <a:uFill>
                  <a:solidFill>
                    <a:srgbClr val="000000"/>
                  </a:solidFill>
                </a:uFill>
              </a:defRPr>
            </a:lvl1pPr>
          </a:lstStyle>
          <a:p>
            <a:r>
              <a:t>enactive</a:t>
            </a:r>
          </a:p>
        </p:txBody>
      </p:sp>
      <p:sp>
        <p:nvSpPr>
          <p:cNvPr id="201" name="depictive"/>
          <p:cNvSpPr txBox="1"/>
          <p:nvPr/>
        </p:nvSpPr>
        <p:spPr>
          <a:xfrm>
            <a:off x="3311397" y="6007664"/>
            <a:ext cx="2189312" cy="7366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marL="38100" marR="39686" defTabSz="1300480">
              <a:buClr>
                <a:srgbClr val="000000"/>
              </a:buClr>
              <a:buFont typeface="Times Roman"/>
              <a:defRPr sz="3800" b="1">
                <a:solidFill>
                  <a:srgbClr val="000000"/>
                </a:solidFill>
                <a:uFill>
                  <a:solidFill>
                    <a:srgbClr val="000000"/>
                  </a:solidFill>
                </a:uFill>
              </a:defRPr>
            </a:lvl1pPr>
          </a:lstStyle>
          <a:p>
            <a:r>
              <a:t>depictive</a:t>
            </a:r>
          </a:p>
        </p:txBody>
      </p:sp>
      <p:sp>
        <p:nvSpPr>
          <p:cNvPr id="202" name="Dorsal (Enactive), Ventral (Depictive)"/>
          <p:cNvSpPr txBox="1">
            <a:spLocks noGrp="1"/>
          </p:cNvSpPr>
          <p:nvPr>
            <p:ph type="title"/>
          </p:nvPr>
        </p:nvSpPr>
        <p:spPr>
          <a:prstGeom prst="rect">
            <a:avLst/>
          </a:prstGeom>
        </p:spPr>
        <p:txBody>
          <a:bodyPr/>
          <a:lstStyle>
            <a:lvl1pPr marR="74777" indent="36512" defTabSz="1196441">
              <a:spcBef>
                <a:spcPts val="1400"/>
              </a:spcBef>
              <a:defRPr sz="6440"/>
            </a:lvl1pPr>
          </a:lstStyle>
          <a:p>
            <a:r>
              <a:t>Dorsal (Enactive), Ventral (Depictive)</a:t>
            </a:r>
          </a:p>
        </p:txBody>
      </p:sp>
      <p:sp>
        <p:nvSpPr>
          <p:cNvPr id="20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15</a:t>
            </a:fld>
            <a:endParaRPr/>
          </a:p>
        </p:txBody>
      </p:sp>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Language coding to the body"/>
          <p:cNvSpPr txBox="1">
            <a:spLocks noGrp="1"/>
          </p:cNvSpPr>
          <p:nvPr>
            <p:ph type="title"/>
          </p:nvPr>
        </p:nvSpPr>
        <p:spPr>
          <a:prstGeom prst="rect">
            <a:avLst/>
          </a:prstGeom>
        </p:spPr>
        <p:txBody>
          <a:bodyPr/>
          <a:lstStyle>
            <a:lvl1pPr marR="81279" indent="39687" defTabSz="1300480"/>
          </a:lstStyle>
          <a:p>
            <a:r>
              <a:t>Language coding to the body</a:t>
            </a:r>
          </a:p>
        </p:txBody>
      </p:sp>
      <p:sp>
        <p:nvSpPr>
          <p:cNvPr id="206" name="Features: articulation, movements, limbs, senses…"/>
          <p:cNvSpPr txBox="1">
            <a:spLocks noGrp="1"/>
          </p:cNvSpPr>
          <p:nvPr>
            <p:ph type="body" idx="1"/>
          </p:nvPr>
        </p:nvSpPr>
        <p:spPr>
          <a:prstGeom prst="rect">
            <a:avLst/>
          </a:prstGeom>
        </p:spPr>
        <p:txBody>
          <a:bodyPr/>
          <a:lstStyle/>
          <a:p>
            <a:pPr marL="328283" marR="52831" indent="-302486" defTabSz="845311">
              <a:lnSpc>
                <a:spcPct val="90000"/>
              </a:lnSpc>
              <a:spcBef>
                <a:spcPts val="1500"/>
              </a:spcBef>
              <a:buClr>
                <a:srgbClr val="0079DE"/>
              </a:buClr>
              <a:buSzPct val="100000"/>
              <a:buChar char="•"/>
              <a:defRPr sz="2470"/>
            </a:pPr>
            <a:r>
              <a:t>Features: articulation, movements, limbs, senses</a:t>
            </a:r>
          </a:p>
          <a:p>
            <a:pPr marL="328283" marR="52831" indent="-302486" defTabSz="845311">
              <a:lnSpc>
                <a:spcPct val="90000"/>
              </a:lnSpc>
              <a:spcBef>
                <a:spcPts val="1500"/>
              </a:spcBef>
              <a:buClr>
                <a:srgbClr val="0079DE"/>
              </a:buClr>
              <a:buSzPct val="100000"/>
              <a:buChar char="•"/>
              <a:defRPr sz="2470"/>
            </a:pPr>
            <a:r>
              <a:t>Words</a:t>
            </a:r>
          </a:p>
          <a:p>
            <a:pPr marL="553084" marR="52831" lvl="1" indent="-263128" defTabSz="845311">
              <a:lnSpc>
                <a:spcPct val="90000"/>
              </a:lnSpc>
              <a:spcBef>
                <a:spcPts val="1500"/>
              </a:spcBef>
              <a:buClr>
                <a:srgbClr val="FF6853"/>
              </a:buClr>
              <a:buSzPct val="100000"/>
              <a:buFontTx/>
              <a:buChar char=""/>
              <a:defRPr sz="2209"/>
            </a:pPr>
            <a:r>
              <a:t>Banana</a:t>
            </a:r>
          </a:p>
          <a:p>
            <a:pPr marL="553084" marR="52831" lvl="1" indent="-263128" defTabSz="845311">
              <a:lnSpc>
                <a:spcPct val="90000"/>
              </a:lnSpc>
              <a:spcBef>
                <a:spcPts val="1500"/>
              </a:spcBef>
              <a:buClr>
                <a:srgbClr val="FF6853"/>
              </a:buClr>
              <a:buSzPct val="100000"/>
              <a:buFontTx/>
              <a:buChar char=""/>
              <a:defRPr sz="2209"/>
            </a:pPr>
            <a:r>
              <a:t>Navajo table and chair</a:t>
            </a:r>
          </a:p>
          <a:p>
            <a:pPr marL="553084" marR="52831" lvl="1" indent="-263128" defTabSz="845311">
              <a:lnSpc>
                <a:spcPct val="90000"/>
              </a:lnSpc>
              <a:spcBef>
                <a:spcPts val="1500"/>
              </a:spcBef>
              <a:buClr>
                <a:srgbClr val="FF6853"/>
              </a:buClr>
              <a:buSzPct val="100000"/>
              <a:buFontTx/>
              <a:buChar char=""/>
              <a:defRPr sz="2209"/>
            </a:pPr>
            <a:r>
              <a:t>Verbs – give, walk, talk, push, run</a:t>
            </a:r>
          </a:p>
          <a:p>
            <a:pPr marL="553084" marR="52831" lvl="1" indent="-263128" defTabSz="845311">
              <a:lnSpc>
                <a:spcPct val="90000"/>
              </a:lnSpc>
              <a:spcBef>
                <a:spcPts val="1500"/>
              </a:spcBef>
              <a:buClr>
                <a:srgbClr val="FF6853"/>
              </a:buClr>
              <a:buSzPct val="100000"/>
              <a:buFontTx/>
              <a:buChar char=""/>
              <a:defRPr sz="2209"/>
            </a:pPr>
            <a:r>
              <a:t>Big schemas – promise, gravity, a certiorari</a:t>
            </a:r>
          </a:p>
          <a:p>
            <a:pPr marL="328283" marR="52831" indent="-302486" defTabSz="845311">
              <a:lnSpc>
                <a:spcPct val="90000"/>
              </a:lnSpc>
              <a:spcBef>
                <a:spcPts val="1500"/>
              </a:spcBef>
              <a:buClr>
                <a:srgbClr val="0079DE"/>
              </a:buClr>
              <a:buSzPct val="100000"/>
              <a:buChar char="•"/>
              <a:defRPr sz="2470"/>
            </a:pPr>
            <a:r>
              <a:t>Linkers - deixis, anaphora</a:t>
            </a:r>
          </a:p>
          <a:p>
            <a:pPr marL="328283" marR="52831" indent="-302486" defTabSz="845311">
              <a:lnSpc>
                <a:spcPct val="90000"/>
              </a:lnSpc>
              <a:spcBef>
                <a:spcPts val="1500"/>
              </a:spcBef>
              <a:buClr>
                <a:srgbClr val="0079DE"/>
              </a:buClr>
              <a:buSzPct val="100000"/>
              <a:buChar char="•"/>
              <a:defRPr sz="2470"/>
            </a:pPr>
            <a:r>
              <a:t>Phrases - (my (little doll))</a:t>
            </a:r>
          </a:p>
          <a:p>
            <a:pPr marL="328283" marR="52831" indent="-302486" defTabSz="845311">
              <a:lnSpc>
                <a:spcPct val="90000"/>
              </a:lnSpc>
              <a:spcBef>
                <a:spcPts val="1500"/>
              </a:spcBef>
              <a:buClr>
                <a:srgbClr val="0079DE"/>
              </a:buClr>
              <a:buSzPct val="100000"/>
              <a:buChar char="•"/>
              <a:defRPr sz="2470"/>
            </a:pPr>
            <a:r>
              <a:t>Clauses - grammar</a:t>
            </a:r>
          </a:p>
          <a:p>
            <a:pPr marL="328283" marR="52831" indent="-302486" defTabSz="845311">
              <a:lnSpc>
                <a:spcPct val="90000"/>
              </a:lnSpc>
              <a:spcBef>
                <a:spcPts val="1500"/>
              </a:spcBef>
              <a:buClr>
                <a:srgbClr val="0079DE"/>
              </a:buClr>
              <a:buSzPct val="100000"/>
              <a:buChar char="•"/>
              <a:defRPr sz="2470"/>
            </a:pPr>
            <a:r>
              <a:t>Discourse - characters on stage</a:t>
            </a:r>
          </a:p>
          <a:p>
            <a:pPr marL="328283" marR="52831" indent="-302486" defTabSz="845311">
              <a:lnSpc>
                <a:spcPct val="90000"/>
              </a:lnSpc>
              <a:spcBef>
                <a:spcPts val="1500"/>
              </a:spcBef>
              <a:buClr>
                <a:srgbClr val="0079DE"/>
              </a:buClr>
              <a:buSzPct val="100000"/>
              <a:buChar char="•"/>
              <a:defRPr sz="2470"/>
            </a:pPr>
            <a:r>
              <a:t>But “promise” is already a whole discourse</a:t>
            </a:r>
          </a:p>
        </p:txBody>
      </p:sp>
      <p:sp>
        <p:nvSpPr>
          <p:cNvPr id="20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16</a:t>
            </a:fld>
            <a:endParaRP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 name="7. Mental Models"/>
          <p:cNvSpPr txBox="1">
            <a:spLocks noGrp="1"/>
          </p:cNvSpPr>
          <p:nvPr>
            <p:ph type="title"/>
          </p:nvPr>
        </p:nvSpPr>
        <p:spPr>
          <a:prstGeom prst="rect">
            <a:avLst/>
          </a:prstGeom>
        </p:spPr>
        <p:txBody>
          <a:bodyPr/>
          <a:lstStyle/>
          <a:p>
            <a:r>
              <a:t>7. Mental Models</a:t>
            </a:r>
          </a:p>
        </p:txBody>
      </p:sp>
      <p:pic>
        <p:nvPicPr>
          <p:cNvPr id="210" name="brain.png" descr="brain.png"/>
          <p:cNvPicPr>
            <a:picLocks noChangeAspect="1"/>
          </p:cNvPicPr>
          <p:nvPr/>
        </p:nvPicPr>
        <p:blipFill>
          <a:blip r:embed="rId2"/>
          <a:stretch>
            <a:fillRect/>
          </a:stretch>
        </p:blipFill>
        <p:spPr>
          <a:xfrm>
            <a:off x="5906346" y="2594910"/>
            <a:ext cx="6990082" cy="6163980"/>
          </a:xfrm>
          <a:prstGeom prst="rect">
            <a:avLst/>
          </a:prstGeom>
          <a:ln w="12700">
            <a:miter lim="400000"/>
          </a:ln>
        </p:spPr>
      </p:pic>
      <p:sp>
        <p:nvSpPr>
          <p:cNvPr id="211" name="Summerfield &amp; Koechlin:…"/>
          <p:cNvSpPr txBox="1"/>
          <p:nvPr/>
        </p:nvSpPr>
        <p:spPr>
          <a:xfrm>
            <a:off x="182991" y="1892300"/>
            <a:ext cx="5160409" cy="59690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a:defRPr sz="3100"/>
            </a:pPr>
            <a:r>
              <a:t>Summerfield &amp; Koechlin:</a:t>
            </a:r>
          </a:p>
          <a:p>
            <a:pPr algn="l">
              <a:defRPr sz="3100"/>
            </a:pPr>
            <a:r>
              <a:t>Frontal control across timeframes</a:t>
            </a:r>
          </a:p>
          <a:p>
            <a:pPr algn="l">
              <a:defRPr sz="3100"/>
            </a:pPr>
            <a:endParaRPr/>
          </a:p>
          <a:p>
            <a:pPr algn="l">
              <a:defRPr sz="3100"/>
            </a:pPr>
            <a:r>
              <a:t>And the pSTS (posterior superior temporal sulcus) processes animacy</a:t>
            </a:r>
          </a:p>
          <a:p>
            <a:pPr algn="l">
              <a:defRPr sz="3100"/>
            </a:pPr>
            <a:endParaRPr/>
          </a:p>
          <a:p>
            <a:pPr algn="l">
              <a:defRPr sz="3100"/>
            </a:pPr>
            <a:r>
              <a:t>This can be based on linkage to constructions with grammatical roles </a:t>
            </a:r>
          </a:p>
        </p:txBody>
      </p:sp>
      <p:sp>
        <p:nvSpPr>
          <p:cNvPr id="21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 name="32"/>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32</a:t>
            </a:r>
          </a:p>
        </p:txBody>
      </p:sp>
      <p:sp>
        <p:nvSpPr>
          <p:cNvPr id="215" name="8. The Human Perspective"/>
          <p:cNvSpPr txBox="1">
            <a:spLocks noGrp="1"/>
          </p:cNvSpPr>
          <p:nvPr>
            <p:ph type="title"/>
          </p:nvPr>
        </p:nvSpPr>
        <p:spPr>
          <a:prstGeom prst="rect">
            <a:avLst/>
          </a:prstGeom>
        </p:spPr>
        <p:txBody>
          <a:bodyPr/>
          <a:lstStyle>
            <a:lvl1pPr indent="39687" defTabSz="1300480"/>
          </a:lstStyle>
          <a:p>
            <a:r>
              <a:t>8. The Human Perspective</a:t>
            </a:r>
          </a:p>
        </p:txBody>
      </p:sp>
      <p:sp>
        <p:nvSpPr>
          <p:cNvPr id="216" name="When we act, we have…"/>
          <p:cNvSpPr txBox="1">
            <a:spLocks noGrp="1"/>
          </p:cNvSpPr>
          <p:nvPr>
            <p:ph type="body" idx="1"/>
          </p:nvPr>
        </p:nvSpPr>
        <p:spPr>
          <a:prstGeom prst="rect">
            <a:avLst/>
          </a:prstGeom>
        </p:spPr>
        <p:txBody>
          <a:bodyPr/>
          <a:lstStyle/>
          <a:p>
            <a:pPr marL="325199" indent="-291465" defTabSz="1105408">
              <a:spcBef>
                <a:spcPts val="2000"/>
              </a:spcBef>
              <a:buClr>
                <a:srgbClr val="0079DE"/>
              </a:buClr>
              <a:buSzTx/>
              <a:buNone/>
              <a:defRPr sz="3060"/>
            </a:pPr>
            <a:r>
              <a:t>When we act, we have </a:t>
            </a:r>
          </a:p>
          <a:p>
            <a:pPr marL="648278" lvl="1" indent="-312283" defTabSz="1105408">
              <a:spcBef>
                <a:spcPts val="2000"/>
              </a:spcBef>
              <a:buClr>
                <a:srgbClr val="FF6853"/>
              </a:buClr>
              <a:buSzPct val="100000"/>
              <a:buFontTx/>
              <a:buChar char=""/>
              <a:defRPr sz="3060"/>
            </a:pPr>
            <a:r>
              <a:t>A stance  (balanced, sitting, stretched)</a:t>
            </a:r>
          </a:p>
          <a:p>
            <a:pPr marL="648278" lvl="1" indent="-312283" defTabSz="1105408">
              <a:spcBef>
                <a:spcPts val="2000"/>
              </a:spcBef>
              <a:buClr>
                <a:srgbClr val="FF6853"/>
              </a:buClr>
              <a:buSzPct val="100000"/>
              <a:buFontTx/>
              <a:buChar char=""/>
              <a:defRPr sz="3060"/>
            </a:pPr>
            <a:r>
              <a:t>A spatial position (in front, behind)</a:t>
            </a:r>
          </a:p>
          <a:p>
            <a:pPr marL="648278" lvl="1" indent="-312283" defTabSz="1105408">
              <a:spcBef>
                <a:spcPts val="2000"/>
              </a:spcBef>
              <a:buClr>
                <a:srgbClr val="FF6853"/>
              </a:buClr>
              <a:buSzPct val="100000"/>
              <a:buFontTx/>
              <a:buChar char=""/>
              <a:defRPr sz="3060"/>
            </a:pPr>
            <a:r>
              <a:t>A temporal flow (repeat, single, end)</a:t>
            </a:r>
          </a:p>
          <a:p>
            <a:pPr marL="648278" lvl="1" indent="-312283" defTabSz="1105408">
              <a:spcBef>
                <a:spcPts val="2000"/>
              </a:spcBef>
              <a:buClr>
                <a:srgbClr val="FF6853"/>
              </a:buClr>
              <a:buSzPct val="100000"/>
              <a:buFontTx/>
              <a:buChar char=""/>
              <a:defRPr sz="3060"/>
            </a:pPr>
            <a:r>
              <a:t>Goals and plans (push, open, turn, fall)</a:t>
            </a:r>
          </a:p>
          <a:p>
            <a:pPr marL="648278" lvl="1" indent="-312283" defTabSz="1105408">
              <a:spcBef>
                <a:spcPts val="2000"/>
              </a:spcBef>
              <a:buClr>
                <a:srgbClr val="FF6853"/>
              </a:buClr>
              <a:buSzPct val="100000"/>
              <a:buFontTx/>
              <a:buChar char=""/>
              <a:defRPr sz="3060"/>
            </a:pPr>
            <a:r>
              <a:t>Emotions (always present)</a:t>
            </a:r>
          </a:p>
          <a:p>
            <a:pPr marL="648278" lvl="1" indent="-312283" defTabSz="1105408">
              <a:spcBef>
                <a:spcPts val="2000"/>
              </a:spcBef>
              <a:buClr>
                <a:srgbClr val="FF6853"/>
              </a:buClr>
              <a:buSzPct val="100000"/>
              <a:buFontTx/>
              <a:buChar char=""/>
              <a:defRPr sz="3060"/>
            </a:pPr>
            <a:r>
              <a:t>A social position (giver, brother, trust)</a:t>
            </a:r>
          </a:p>
          <a:p>
            <a:pPr marL="325199" indent="-291465" defTabSz="1105408">
              <a:spcBef>
                <a:spcPts val="2000"/>
              </a:spcBef>
              <a:buClr>
                <a:srgbClr val="0079DE"/>
              </a:buClr>
              <a:buSzTx/>
              <a:buNone/>
              <a:defRPr sz="3060"/>
            </a:pPr>
            <a:r>
              <a:t>All of these actions situate us in a human perspective</a:t>
            </a:r>
          </a:p>
        </p:txBody>
      </p:sp>
      <p:sp>
        <p:nvSpPr>
          <p:cNvPr id="21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18</a:t>
            </a:fld>
            <a:endParaRP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Put the bottom block below the apple"/>
          <p:cNvSpPr txBox="1">
            <a:spLocks noGrp="1"/>
          </p:cNvSpPr>
          <p:nvPr>
            <p:ph type="title"/>
          </p:nvPr>
        </p:nvSpPr>
        <p:spPr>
          <a:prstGeom prst="rect">
            <a:avLst/>
          </a:prstGeom>
        </p:spPr>
        <p:txBody>
          <a:bodyPr/>
          <a:lstStyle>
            <a:lvl1pPr defTabSz="560831">
              <a:spcBef>
                <a:spcPts val="1500"/>
              </a:spcBef>
              <a:defRPr sz="6719"/>
            </a:lvl1pPr>
          </a:lstStyle>
          <a:p>
            <a:r>
              <a:t>Put the bottom block below the apple</a:t>
            </a:r>
          </a:p>
        </p:txBody>
      </p:sp>
      <p:pic>
        <p:nvPicPr>
          <p:cNvPr id="220" name="image.png" descr="image.png"/>
          <p:cNvPicPr>
            <a:picLocks/>
          </p:cNvPicPr>
          <p:nvPr/>
        </p:nvPicPr>
        <p:blipFill>
          <a:blip r:embed="rId2"/>
          <a:stretch>
            <a:fillRect/>
          </a:stretch>
        </p:blipFill>
        <p:spPr>
          <a:xfrm>
            <a:off x="1517226" y="2600960"/>
            <a:ext cx="9952286" cy="5581227"/>
          </a:xfrm>
          <a:prstGeom prst="rect">
            <a:avLst/>
          </a:prstGeom>
          <a:ln w="12700">
            <a:miter lim="400000"/>
          </a:ln>
        </p:spPr>
      </p:pic>
      <p:sp>
        <p:nvSpPr>
          <p:cNvPr id="22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Basic Idea"/>
          <p:cNvSpPr txBox="1">
            <a:spLocks noGrp="1"/>
          </p:cNvSpPr>
          <p:nvPr>
            <p:ph type="title"/>
          </p:nvPr>
        </p:nvSpPr>
        <p:spPr>
          <a:prstGeom prst="rect">
            <a:avLst/>
          </a:prstGeom>
        </p:spPr>
        <p:txBody>
          <a:bodyPr/>
          <a:lstStyle/>
          <a:p>
            <a:r>
              <a:t>Basic Idea</a:t>
            </a:r>
          </a:p>
        </p:txBody>
      </p:sp>
      <p:sp>
        <p:nvSpPr>
          <p:cNvPr id="139" name="The Emergentist Program (MacWhinney &amp; O’Grady, 2016) holds that patterns arise from constraints operating on structural levels.  This includes human language and grammar.…"/>
          <p:cNvSpPr txBox="1">
            <a:spLocks noGrp="1"/>
          </p:cNvSpPr>
          <p:nvPr>
            <p:ph type="body" idx="1"/>
          </p:nvPr>
        </p:nvSpPr>
        <p:spPr>
          <a:prstGeom prst="rect">
            <a:avLst/>
          </a:prstGeom>
        </p:spPr>
        <p:txBody>
          <a:bodyPr/>
          <a:lstStyle/>
          <a:p>
            <a:pPr marL="418211" indent="-418211" defTabSz="519937">
              <a:spcBef>
                <a:spcPts val="2100"/>
              </a:spcBef>
              <a:defRPr sz="3204"/>
            </a:pPr>
            <a:r>
              <a:t>The Emergentist Program (MacWhinney &amp; O’Grady, 2016) holds that patterns arise from constraints operating on structural levels.  This includes human language and grammar.</a:t>
            </a:r>
          </a:p>
          <a:p>
            <a:pPr marL="418211" indent="-418211" defTabSz="519937">
              <a:spcBef>
                <a:spcPts val="2100"/>
              </a:spcBef>
              <a:defRPr sz="3204"/>
            </a:pPr>
            <a:r>
              <a:t>For grammar, these constraints involve:</a:t>
            </a:r>
          </a:p>
          <a:p>
            <a:pPr marL="836422" lvl="1" indent="-418211" defTabSz="519937">
              <a:spcBef>
                <a:spcPts val="2100"/>
              </a:spcBef>
              <a:defRPr sz="3204"/>
            </a:pPr>
            <a:r>
              <a:t>now-or-never processing (Christiansen &amp; Chater) </a:t>
            </a:r>
          </a:p>
          <a:p>
            <a:pPr marL="836422" lvl="1" indent="-418211" defTabSz="519937">
              <a:spcBef>
                <a:spcPts val="2100"/>
              </a:spcBef>
              <a:defRPr sz="3204"/>
            </a:pPr>
            <a:r>
              <a:t>the flow of perspective for the construction and expression of mental models</a:t>
            </a:r>
          </a:p>
          <a:p>
            <a:pPr marL="418211" indent="-418211" defTabSz="519937">
              <a:spcBef>
                <a:spcPts val="2100"/>
              </a:spcBef>
              <a:defRPr sz="3204"/>
            </a:pPr>
            <a:r>
              <a:t>This view is in accord with the theory of Embodied Cognition across timeframes</a:t>
            </a:r>
          </a:p>
        </p:txBody>
      </p:sp>
      <p:sp>
        <p:nvSpPr>
          <p:cNvPr id="140"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Theory of Mind (ToM)"/>
          <p:cNvSpPr txBox="1">
            <a:spLocks noGrp="1"/>
          </p:cNvSpPr>
          <p:nvPr>
            <p:ph type="title"/>
          </p:nvPr>
        </p:nvSpPr>
        <p:spPr>
          <a:prstGeom prst="rect">
            <a:avLst/>
          </a:prstGeom>
        </p:spPr>
        <p:txBody>
          <a:bodyPr/>
          <a:lstStyle/>
          <a:p>
            <a:r>
              <a:t>Theory of Mind (ToM)</a:t>
            </a:r>
          </a:p>
        </p:txBody>
      </p:sp>
      <p:sp>
        <p:nvSpPr>
          <p:cNvPr id="224" name="O wad some Pow'r the giftie gie us; To see oursels as ithers see us.  — Robbie Burns…"/>
          <p:cNvSpPr txBox="1">
            <a:spLocks noGrp="1"/>
          </p:cNvSpPr>
          <p:nvPr>
            <p:ph type="body" idx="1"/>
          </p:nvPr>
        </p:nvSpPr>
        <p:spPr>
          <a:prstGeom prst="rect">
            <a:avLst/>
          </a:prstGeom>
        </p:spPr>
        <p:txBody>
          <a:bodyPr/>
          <a:lstStyle/>
          <a:p>
            <a:r>
              <a:t>O wad some Pow'r the giftie gie us; To see oursels as ithers see us.  — Robbie Burns</a:t>
            </a:r>
          </a:p>
          <a:p>
            <a:r>
              <a:t>Would that the gift some power would give us to see ourselves as others see us — Robert Burns</a:t>
            </a:r>
          </a:p>
        </p:txBody>
      </p:sp>
      <p:sp>
        <p:nvSpPr>
          <p:cNvPr id="2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Cognitive Assumptions"/>
          <p:cNvSpPr txBox="1">
            <a:spLocks noGrp="1"/>
          </p:cNvSpPr>
          <p:nvPr>
            <p:ph type="title"/>
          </p:nvPr>
        </p:nvSpPr>
        <p:spPr>
          <a:xfrm>
            <a:off x="508000" y="793750"/>
            <a:ext cx="11988800" cy="1219200"/>
          </a:xfrm>
          <a:prstGeom prst="rect">
            <a:avLst/>
          </a:prstGeom>
        </p:spPr>
        <p:txBody>
          <a:bodyPr/>
          <a:lstStyle/>
          <a:p>
            <a:r>
              <a:t>Cognitive Assumptions</a:t>
            </a:r>
          </a:p>
        </p:txBody>
      </p:sp>
      <p:sp>
        <p:nvSpPr>
          <p:cNvPr id="228" name="Speaker and listener share mental models.…"/>
          <p:cNvSpPr txBox="1">
            <a:spLocks noGrp="1"/>
          </p:cNvSpPr>
          <p:nvPr>
            <p:ph type="body" idx="1"/>
          </p:nvPr>
        </p:nvSpPr>
        <p:spPr>
          <a:prstGeom prst="rect">
            <a:avLst/>
          </a:prstGeom>
        </p:spPr>
        <p:txBody>
          <a:bodyPr/>
          <a:lstStyle/>
          <a:p>
            <a:pPr marL="640588" indent="-640588" defTabSz="566674">
              <a:spcBef>
                <a:spcPts val="2300"/>
              </a:spcBef>
              <a:buClrTx/>
              <a:buSzPct val="100000"/>
              <a:buFontTx/>
              <a:buAutoNum type="arabicPeriod"/>
              <a:defRPr sz="3492"/>
            </a:pPr>
            <a:r>
              <a:t>Speaker and listener share mental models.</a:t>
            </a:r>
          </a:p>
          <a:p>
            <a:pPr marL="640588" indent="-640588" defTabSz="566674">
              <a:spcBef>
                <a:spcPts val="2300"/>
              </a:spcBef>
              <a:buClrTx/>
              <a:buSzPct val="100000"/>
              <a:buFontTx/>
              <a:buAutoNum type="arabicPeriod"/>
              <a:defRPr sz="3492"/>
            </a:pPr>
            <a:r>
              <a:t>These models depend on temporal, spatial, and causal linkages.</a:t>
            </a:r>
          </a:p>
          <a:p>
            <a:pPr marL="640588" indent="-640588" defTabSz="566674">
              <a:spcBef>
                <a:spcPts val="2300"/>
              </a:spcBef>
              <a:buClrTx/>
              <a:buSzPct val="100000"/>
              <a:buFontTx/>
              <a:buAutoNum type="arabicPeriod"/>
              <a:defRPr sz="3492"/>
            </a:pPr>
            <a:r>
              <a:t>Links are structured by perspective tracking.</a:t>
            </a:r>
          </a:p>
          <a:p>
            <a:pPr marL="640588" indent="-640588" defTabSz="566674">
              <a:spcBef>
                <a:spcPts val="2300"/>
              </a:spcBef>
              <a:buClrTx/>
              <a:buSzPct val="100000"/>
              <a:buFontTx/>
              <a:buAutoNum type="arabicPeriod"/>
              <a:defRPr sz="3492"/>
            </a:pPr>
            <a:r>
              <a:t>Specific neuronal projection systems keep these cognitive simulations separate from direct perception and action.</a:t>
            </a:r>
          </a:p>
          <a:p>
            <a:pPr marL="640588" indent="-640588" defTabSz="566674">
              <a:spcBef>
                <a:spcPts val="2300"/>
              </a:spcBef>
              <a:buClrTx/>
              <a:buSzPct val="100000"/>
              <a:buFontTx/>
              <a:buAutoNum type="arabicPeriod"/>
              <a:defRPr sz="3492"/>
            </a:pPr>
            <a:r>
              <a:t>The primary function of grammatical devices is to mark perspective tracking.</a:t>
            </a:r>
          </a:p>
        </p:txBody>
      </p:sp>
      <p:sp>
        <p:nvSpPr>
          <p:cNvPr id="2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 name="34"/>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34</a:t>
            </a:r>
          </a:p>
        </p:txBody>
      </p:sp>
      <p:sp>
        <p:nvSpPr>
          <p:cNvPr id="232" name="Psycholinguistic Assumptions"/>
          <p:cNvSpPr txBox="1">
            <a:spLocks noGrp="1"/>
          </p:cNvSpPr>
          <p:nvPr>
            <p:ph type="title"/>
          </p:nvPr>
        </p:nvSpPr>
        <p:spPr>
          <a:prstGeom prst="rect">
            <a:avLst/>
          </a:prstGeom>
        </p:spPr>
        <p:txBody>
          <a:bodyPr/>
          <a:lstStyle>
            <a:lvl1pPr indent="39687" defTabSz="1300480"/>
          </a:lstStyle>
          <a:p>
            <a:r>
              <a:t>Psycholinguistic Assumptions</a:t>
            </a:r>
          </a:p>
        </p:txBody>
      </p:sp>
      <p:sp>
        <p:nvSpPr>
          <p:cNvPr id="233" name="Incrementalism (Sedivy, O’Grady, Gibson)…"/>
          <p:cNvSpPr txBox="1">
            <a:spLocks noGrp="1"/>
          </p:cNvSpPr>
          <p:nvPr>
            <p:ph type="body" idx="1"/>
          </p:nvPr>
        </p:nvSpPr>
        <p:spPr>
          <a:prstGeom prst="rect">
            <a:avLst/>
          </a:prstGeom>
        </p:spPr>
        <p:txBody>
          <a:bodyPr/>
          <a:lstStyle/>
          <a:p>
            <a:pPr marL="627379" indent="-627379" defTabSz="1170431">
              <a:spcBef>
                <a:spcPts val="2100"/>
              </a:spcBef>
              <a:buClrTx/>
              <a:buSzPct val="100000"/>
              <a:buFontTx/>
              <a:buAutoNum type="arabicPeriod"/>
              <a:defRPr sz="3420"/>
            </a:pPr>
            <a:r>
              <a:t>Incrementalism (Sedivy, O’Grady, Gibson)</a:t>
            </a:r>
          </a:p>
          <a:p>
            <a:pPr marL="627379" indent="-627379" defTabSz="1170431">
              <a:spcBef>
                <a:spcPts val="2100"/>
              </a:spcBef>
              <a:buClrTx/>
              <a:buSzPct val="100000"/>
              <a:buFontTx/>
              <a:buAutoNum type="arabicPeriod"/>
              <a:defRPr sz="3420"/>
            </a:pPr>
            <a:r>
              <a:t>Direct mapping (Competition Model, Word Grammar)</a:t>
            </a:r>
          </a:p>
          <a:p>
            <a:pPr marL="627379" indent="-627379" defTabSz="1170431">
              <a:spcBef>
                <a:spcPts val="2100"/>
              </a:spcBef>
              <a:buClrTx/>
              <a:buSzPct val="100000"/>
              <a:buFontTx/>
              <a:buAutoNum type="arabicPeriod"/>
              <a:defRPr sz="3420"/>
            </a:pPr>
            <a:r>
              <a:t>Load reduction (Gibson, MacWhinney), maintenance of referents, attachments, assignments</a:t>
            </a:r>
          </a:p>
          <a:p>
            <a:pPr marL="627379" indent="-627379" defTabSz="1170431">
              <a:spcBef>
                <a:spcPts val="2100"/>
              </a:spcBef>
              <a:buClrTx/>
              <a:buSzPct val="100000"/>
              <a:buFontTx/>
              <a:buAutoNum type="arabicPeriod"/>
              <a:defRPr sz="3420"/>
            </a:pPr>
            <a:r>
              <a:t>Starting Points or First mention (MacWhinney, Gernsbacher)</a:t>
            </a:r>
          </a:p>
          <a:p>
            <a:pPr marL="627379" indent="-627379" defTabSz="1170431">
              <a:spcBef>
                <a:spcPts val="2100"/>
              </a:spcBef>
              <a:buClrTx/>
              <a:buSzPct val="100000"/>
              <a:buFontTx/>
              <a:buAutoNum type="arabicPeriod"/>
              <a:defRPr sz="3420"/>
            </a:pPr>
            <a:r>
              <a:t>Slot-filling (Kempen, Hauser LAG)</a:t>
            </a:r>
          </a:p>
          <a:p>
            <a:pPr marL="627379" indent="-627379" defTabSz="1170431">
              <a:spcBef>
                <a:spcPts val="2100"/>
              </a:spcBef>
              <a:buClrTx/>
              <a:buSzPct val="100000"/>
              <a:buFontTx/>
              <a:buAutoNum type="arabicPeriod"/>
              <a:defRPr sz="3420"/>
            </a:pPr>
            <a:r>
              <a:t>Competition and Cues (MacWhinney, McDonald)</a:t>
            </a:r>
          </a:p>
        </p:txBody>
      </p:sp>
      <p:sp>
        <p:nvSpPr>
          <p:cNvPr id="23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22</a:t>
            </a:fld>
            <a:endParaRPr/>
          </a:p>
        </p:txBody>
      </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Perspective Tracking"/>
          <p:cNvSpPr txBox="1">
            <a:spLocks noGrp="1"/>
          </p:cNvSpPr>
          <p:nvPr>
            <p:ph type="title"/>
          </p:nvPr>
        </p:nvSpPr>
        <p:spPr>
          <a:prstGeom prst="rect">
            <a:avLst/>
          </a:prstGeom>
        </p:spPr>
        <p:txBody>
          <a:bodyPr/>
          <a:lstStyle>
            <a:lvl1pPr defTabSz="1300480"/>
          </a:lstStyle>
          <a:p>
            <a:r>
              <a:t>Perspective Tracking</a:t>
            </a:r>
          </a:p>
        </p:txBody>
      </p:sp>
      <p:sp>
        <p:nvSpPr>
          <p:cNvPr id="237" name="Start of new primary perspective…"/>
          <p:cNvSpPr txBox="1">
            <a:spLocks noGrp="1"/>
          </p:cNvSpPr>
          <p:nvPr>
            <p:ph type="body" idx="1"/>
          </p:nvPr>
        </p:nvSpPr>
        <p:spPr>
          <a:prstGeom prst="rect">
            <a:avLst/>
          </a:prstGeom>
        </p:spPr>
        <p:txBody>
          <a:bodyPr/>
          <a:lstStyle/>
          <a:p>
            <a:pPr marL="378650" indent="-343328" defTabSz="1157427">
              <a:spcBef>
                <a:spcPts val="2100"/>
              </a:spcBef>
              <a:buClr>
                <a:srgbClr val="0079DE"/>
              </a:buClr>
              <a:buSzPct val="100000"/>
              <a:buChar char="•"/>
              <a:defRPr sz="3204"/>
            </a:pPr>
            <a:r>
              <a:rPr b="1"/>
              <a:t>Start</a:t>
            </a:r>
            <a:r>
              <a:t> of new primary perspective</a:t>
            </a:r>
          </a:p>
          <a:p>
            <a:pPr marL="378650" indent="-343328" defTabSz="1157427">
              <a:spcBef>
                <a:spcPts val="2100"/>
              </a:spcBef>
              <a:buClr>
                <a:srgbClr val="0079DE"/>
              </a:buClr>
              <a:buSzPct val="100000"/>
              <a:buChar char="•"/>
              <a:defRPr sz="3204"/>
            </a:pPr>
            <a:r>
              <a:rPr b="1"/>
              <a:t>Maintenance</a:t>
            </a:r>
            <a:r>
              <a:t> of primary perspective</a:t>
            </a:r>
          </a:p>
          <a:p>
            <a:pPr marL="378650" indent="-343328" defTabSz="1157427">
              <a:spcBef>
                <a:spcPts val="2100"/>
              </a:spcBef>
              <a:buClr>
                <a:srgbClr val="0079DE"/>
              </a:buClr>
              <a:buSzPct val="100000"/>
              <a:buChar char="•"/>
              <a:defRPr sz="3204"/>
            </a:pPr>
            <a:r>
              <a:rPr b="1"/>
              <a:t>Drift</a:t>
            </a:r>
            <a:r>
              <a:t> to a secondary perspective. This shows the relation between perspective and </a:t>
            </a:r>
            <a:r>
              <a:rPr b="1"/>
              <a:t>Attention</a:t>
            </a:r>
          </a:p>
          <a:p>
            <a:pPr marL="378650" indent="-343328" defTabSz="1157427">
              <a:spcBef>
                <a:spcPts val="2100"/>
              </a:spcBef>
              <a:buClr>
                <a:srgbClr val="0079DE"/>
              </a:buClr>
              <a:buSzPct val="100000"/>
              <a:buChar char="•"/>
              <a:defRPr sz="3204"/>
            </a:pPr>
            <a:r>
              <a:rPr b="1"/>
              <a:t>Linkage: </a:t>
            </a:r>
            <a:r>
              <a:t>return or link to primary perspective</a:t>
            </a:r>
          </a:p>
          <a:p>
            <a:pPr marL="378650" indent="-343328" defTabSz="1157427">
              <a:spcBef>
                <a:spcPts val="2100"/>
              </a:spcBef>
              <a:buClr>
                <a:srgbClr val="0079DE"/>
              </a:buClr>
              <a:buSzPct val="100000"/>
              <a:buChar char="•"/>
              <a:defRPr sz="3204"/>
            </a:pPr>
            <a:r>
              <a:rPr b="1"/>
              <a:t>Shift</a:t>
            </a:r>
            <a:r>
              <a:t>: </a:t>
            </a:r>
            <a:r>
              <a:rPr b="1"/>
              <a:t>Start</a:t>
            </a:r>
            <a:r>
              <a:t> of new perspective</a:t>
            </a:r>
          </a:p>
          <a:p>
            <a:pPr marL="378650" indent="-343328" defTabSz="1157427">
              <a:spcBef>
                <a:spcPts val="2100"/>
              </a:spcBef>
              <a:buClr>
                <a:srgbClr val="0079DE"/>
              </a:buClr>
              <a:buSzPct val="100000"/>
              <a:buChar char="•"/>
              <a:defRPr sz="3204" b="1"/>
            </a:pPr>
            <a:r>
              <a:t>Delay </a:t>
            </a:r>
            <a:r>
              <a:rPr b="0"/>
              <a:t>of primary perspective</a:t>
            </a:r>
            <a:r>
              <a:t> </a:t>
            </a:r>
            <a:r>
              <a:rPr b="0"/>
              <a:t>based on cues to wait</a:t>
            </a:r>
          </a:p>
          <a:p>
            <a:pPr marL="378650" indent="-343328" defTabSz="1157427">
              <a:spcBef>
                <a:spcPts val="2100"/>
              </a:spcBef>
              <a:buClr>
                <a:srgbClr val="0079DE"/>
              </a:buClr>
              <a:buSzPct val="100000"/>
              <a:buChar char="•"/>
              <a:defRPr sz="3204" b="1"/>
            </a:pPr>
            <a:r>
              <a:t>Implicit Perspective </a:t>
            </a:r>
            <a:r>
              <a:rPr b="0"/>
              <a:t>from previous discourse or situation</a:t>
            </a:r>
          </a:p>
        </p:txBody>
      </p:sp>
      <p:sp>
        <p:nvSpPr>
          <p:cNvPr id="238" name="35"/>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35</a:t>
            </a:r>
          </a:p>
        </p:txBody>
      </p:sp>
      <p:sp>
        <p:nvSpPr>
          <p:cNvPr id="23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23</a:t>
            </a:fld>
            <a:endParaRPr/>
          </a:p>
        </p:txBody>
      </p:sp>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Constructions coding Perspective"/>
          <p:cNvSpPr txBox="1">
            <a:spLocks noGrp="1"/>
          </p:cNvSpPr>
          <p:nvPr>
            <p:ph type="title"/>
          </p:nvPr>
        </p:nvSpPr>
        <p:spPr>
          <a:prstGeom prst="rect">
            <a:avLst/>
          </a:prstGeom>
        </p:spPr>
        <p:txBody>
          <a:bodyPr/>
          <a:lstStyle>
            <a:lvl1pPr marR="81279" indent="39687" defTabSz="1300480"/>
          </a:lstStyle>
          <a:p>
            <a:r>
              <a:t>Constructions coding Perspective</a:t>
            </a:r>
          </a:p>
        </p:txBody>
      </p:sp>
      <p:sp>
        <p:nvSpPr>
          <p:cNvPr id="242" name="Passive   Adverbialization…"/>
          <p:cNvSpPr txBox="1">
            <a:spLocks noGrp="1"/>
          </p:cNvSpPr>
          <p:nvPr>
            <p:ph type="body" idx="1"/>
          </p:nvPr>
        </p:nvSpPr>
        <p:spPr>
          <a:prstGeom prst="rect">
            <a:avLst/>
          </a:prstGeom>
        </p:spPr>
        <p:txBody>
          <a:bodyPr/>
          <a:lstStyle/>
          <a:p>
            <a:pPr marL="309895" marR="65836" indent="-277749" defTabSz="1053388">
              <a:spcBef>
                <a:spcPts val="1900"/>
              </a:spcBef>
              <a:buClr>
                <a:srgbClr val="0079DE"/>
              </a:buClr>
              <a:buSzTx/>
              <a:buNone/>
              <a:defRPr sz="3078"/>
            </a:pPr>
            <a:r>
              <a:t>Passive			Adverbialization</a:t>
            </a:r>
          </a:p>
          <a:p>
            <a:pPr marL="309895" marR="65836" indent="-277749" defTabSz="1053388">
              <a:spcBef>
                <a:spcPts val="1900"/>
              </a:spcBef>
              <a:buClr>
                <a:srgbClr val="0079DE"/>
              </a:buClr>
              <a:buSzTx/>
              <a:buNone/>
              <a:defRPr sz="3078"/>
            </a:pPr>
            <a:r>
              <a:t>Double Object			Attachment</a:t>
            </a:r>
          </a:p>
          <a:p>
            <a:pPr marL="309895" marR="65836" indent="-277749" defTabSz="1053388">
              <a:spcBef>
                <a:spcPts val="1900"/>
              </a:spcBef>
              <a:buClr>
                <a:srgbClr val="0079DE"/>
              </a:buClr>
              <a:buSzTx/>
              <a:buNone/>
              <a:defRPr sz="3078"/>
            </a:pPr>
            <a:r>
              <a:t>Relativization			Dislocation</a:t>
            </a:r>
          </a:p>
          <a:p>
            <a:pPr marL="309895" marR="65836" indent="-277749" defTabSz="1053388">
              <a:spcBef>
                <a:spcPts val="1900"/>
              </a:spcBef>
              <a:buClr>
                <a:srgbClr val="0079DE"/>
              </a:buClr>
              <a:buSzTx/>
              <a:buNone/>
              <a:defRPr sz="3078"/>
            </a:pPr>
            <a:r>
              <a:t>Appositive 			Clefting</a:t>
            </a:r>
          </a:p>
          <a:p>
            <a:pPr marL="309895" marR="65836" indent="-277749" defTabSz="1053388">
              <a:spcBef>
                <a:spcPts val="1900"/>
              </a:spcBef>
              <a:buClr>
                <a:srgbClr val="0079DE"/>
              </a:buClr>
              <a:buSzTx/>
              <a:buNone/>
              <a:defRPr sz="3078"/>
            </a:pPr>
            <a:r>
              <a:t>Ergative/Absolutive		Topicalization</a:t>
            </a:r>
          </a:p>
          <a:p>
            <a:pPr marL="309895" marR="65836" indent="-277749" defTabSz="1053388">
              <a:spcBef>
                <a:spcPts val="1900"/>
              </a:spcBef>
              <a:buClr>
                <a:srgbClr val="0079DE"/>
              </a:buClr>
              <a:buSzTx/>
              <a:buNone/>
              <a:defRPr sz="3078"/>
            </a:pPr>
            <a:r>
              <a:t>Conflation			Possessive</a:t>
            </a:r>
          </a:p>
          <a:p>
            <a:pPr marL="309895" marR="65836" indent="-277749" defTabSz="1053388">
              <a:spcBef>
                <a:spcPts val="1900"/>
              </a:spcBef>
              <a:buClr>
                <a:srgbClr val="0079DE"/>
              </a:buClr>
              <a:buSzTx/>
              <a:buNone/>
              <a:defRPr sz="3078"/>
            </a:pPr>
            <a:r>
              <a:t>Comparison			Ellipsis, Zero</a:t>
            </a:r>
          </a:p>
          <a:p>
            <a:pPr marL="309895" marR="65836" indent="-277749" defTabSz="1053388">
              <a:spcBef>
                <a:spcPts val="1900"/>
              </a:spcBef>
              <a:buClr>
                <a:srgbClr val="0079DE"/>
              </a:buClr>
              <a:buSzTx/>
              <a:buNone/>
              <a:defRPr sz="3078"/>
            </a:pPr>
            <a:r>
              <a:t>Complementation/Equi	Coordination</a:t>
            </a:r>
          </a:p>
        </p:txBody>
      </p:sp>
      <p:sp>
        <p:nvSpPr>
          <p:cNvPr id="24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MacWhinney &amp; Pleh 1987"/>
          <p:cNvSpPr txBox="1">
            <a:spLocks noGrp="1"/>
          </p:cNvSpPr>
          <p:nvPr>
            <p:ph type="title"/>
          </p:nvPr>
        </p:nvSpPr>
        <p:spPr>
          <a:prstGeom prst="rect">
            <a:avLst/>
          </a:prstGeom>
        </p:spPr>
        <p:txBody>
          <a:bodyPr/>
          <a:lstStyle>
            <a:lvl1pPr marR="81279" indent="39687" defTabSz="1300480"/>
          </a:lstStyle>
          <a:p>
            <a:r>
              <a:t>MacWhinney &amp; Pleh 1987</a:t>
            </a:r>
          </a:p>
        </p:txBody>
      </p:sp>
      <p:sp>
        <p:nvSpPr>
          <p:cNvPr id="246" name="Type          # switches…"/>
          <p:cNvSpPr txBox="1">
            <a:spLocks noGrp="1"/>
          </p:cNvSpPr>
          <p:nvPr>
            <p:ph type="body" idx="1"/>
          </p:nvPr>
        </p:nvSpPr>
        <p:spPr>
          <a:prstGeom prst="rect">
            <a:avLst/>
          </a:prstGeom>
        </p:spPr>
        <p:txBody>
          <a:bodyPr/>
          <a:lstStyle/>
          <a:p>
            <a:pPr marL="508254" marR="1379" indent="-464058" defTabSz="1131417">
              <a:spcBef>
                <a:spcPts val="2000"/>
              </a:spcBef>
              <a:buClr>
                <a:srgbClr val="0079DE"/>
              </a:buClr>
              <a:buSzTx/>
              <a:buFont typeface="Arial"/>
              <a:buNone/>
              <a:defRPr sz="2958"/>
            </a:pPr>
            <a:r>
              <a:t>Type		   					# switches</a:t>
            </a:r>
          </a:p>
          <a:p>
            <a:pPr marL="508254" marR="1379" indent="-464058" defTabSz="1131417">
              <a:spcBef>
                <a:spcPts val="2000"/>
              </a:spcBef>
              <a:buClr>
                <a:srgbClr val="0079DE"/>
              </a:buClr>
              <a:buSzTx/>
              <a:buNone/>
              <a:defRPr sz="2958"/>
            </a:pPr>
            <a:r>
              <a:t>SS:	The dog that chased the cat kicked the horse.	0</a:t>
            </a:r>
          </a:p>
          <a:p>
            <a:pPr marL="508254" marR="1379" indent="-464058" defTabSz="1131417">
              <a:spcBef>
                <a:spcPts val="2000"/>
              </a:spcBef>
              <a:buClr>
                <a:srgbClr val="0079DE"/>
              </a:buClr>
              <a:buSzTx/>
              <a:buNone/>
              <a:defRPr sz="2958"/>
            </a:pPr>
            <a:r>
              <a:t>OS: The dog chased the cat that kicked the horse.	1-</a:t>
            </a:r>
          </a:p>
          <a:p>
            <a:pPr marL="508254" marR="1379" indent="-464058" defTabSz="1131417">
              <a:spcBef>
                <a:spcPts val="2000"/>
              </a:spcBef>
              <a:buClr>
                <a:srgbClr val="0079DE"/>
              </a:buClr>
              <a:buSzTx/>
              <a:buNone/>
              <a:defRPr sz="2958"/>
            </a:pPr>
            <a:r>
              <a:t>OO: The dog chased the cat the horse kicked.		1+</a:t>
            </a:r>
          </a:p>
          <a:p>
            <a:pPr marL="508254" marR="1379" indent="-464058" defTabSz="1131417">
              <a:spcBef>
                <a:spcPts val="2000"/>
              </a:spcBef>
              <a:buClr>
                <a:srgbClr val="0079DE"/>
              </a:buClr>
              <a:buSzTx/>
              <a:buNone/>
              <a:defRPr sz="2958"/>
            </a:pPr>
            <a:r>
              <a:t>SO: The dog the cat chased kicked the horse.		2</a:t>
            </a:r>
          </a:p>
          <a:p>
            <a:pPr marL="508254" marR="1379" indent="-464058" defTabSz="1131417">
              <a:spcBef>
                <a:spcPts val="2000"/>
              </a:spcBef>
              <a:buClr>
                <a:srgbClr val="0079DE"/>
              </a:buClr>
              <a:buSzTx/>
              <a:buNone/>
              <a:defRPr sz="3132"/>
            </a:pPr>
            <a:r>
              <a:t>	              SS &gt; OS = OO &gt; SO</a:t>
            </a:r>
          </a:p>
          <a:p>
            <a:pPr marL="508254" marR="1379" indent="-464058" defTabSz="1131417">
              <a:spcBef>
                <a:spcPts val="2000"/>
              </a:spcBef>
              <a:buClr>
                <a:srgbClr val="0079DE"/>
              </a:buClr>
              <a:buSzTx/>
              <a:buNone/>
              <a:defRPr sz="2958"/>
            </a:pPr>
            <a:r>
              <a:t>The dog the cat the boy liked chased snarled.		4+</a:t>
            </a:r>
          </a:p>
          <a:p>
            <a:pPr marL="508254" marR="1379" indent="-464058" defTabSz="1131417">
              <a:spcBef>
                <a:spcPts val="2000"/>
              </a:spcBef>
              <a:buClr>
                <a:srgbClr val="0079DE"/>
              </a:buClr>
              <a:buSzTx/>
              <a:buNone/>
              <a:defRPr sz="3306"/>
            </a:pPr>
            <a:r>
              <a:t>      (dog -&gt; cat -&gt; boy -&gt; cat -&gt; dog)</a:t>
            </a:r>
          </a:p>
        </p:txBody>
      </p:sp>
      <p:sp>
        <p:nvSpPr>
          <p:cNvPr id="24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25</a:t>
            </a:fld>
            <a:endParaRP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Perspective and Case"/>
          <p:cNvSpPr txBox="1">
            <a:spLocks noGrp="1"/>
          </p:cNvSpPr>
          <p:nvPr>
            <p:ph type="title"/>
          </p:nvPr>
        </p:nvSpPr>
        <p:spPr>
          <a:prstGeom prst="rect">
            <a:avLst/>
          </a:prstGeom>
        </p:spPr>
        <p:txBody>
          <a:bodyPr/>
          <a:lstStyle/>
          <a:p>
            <a:r>
              <a:t>Perspective and Case</a:t>
            </a:r>
          </a:p>
        </p:txBody>
      </p:sp>
      <p:sp>
        <p:nvSpPr>
          <p:cNvPr id="250" name="Traxler, Mak, Diessel, Bornkessel-Schlesewsky all show that Animacy (prominence, perspective) interacts with case in garden paths and relative clause processing…"/>
          <p:cNvSpPr txBox="1">
            <a:spLocks noGrp="1"/>
          </p:cNvSpPr>
          <p:nvPr>
            <p:ph type="body" idx="1"/>
          </p:nvPr>
        </p:nvSpPr>
        <p:spPr>
          <a:prstGeom prst="rect">
            <a:avLst/>
          </a:prstGeom>
        </p:spPr>
        <p:txBody>
          <a:bodyPr/>
          <a:lstStyle/>
          <a:p>
            <a:r>
              <a:t>Traxler, Mak, Diessel, Bornkessel-Schlesewsky all show that Animacy (prominence, perspective) interacts with case in garden paths and relative clause processing</a:t>
            </a:r>
          </a:p>
          <a:p>
            <a:r>
              <a:t>Prominence/Perspective plays a large role in German</a:t>
            </a:r>
          </a:p>
          <a:p>
            <a:r>
              <a:t>In Turkish, differential object marking (DOM) is driven by Animacy = Perspective</a:t>
            </a:r>
          </a:p>
          <a:p>
            <a:r>
              <a:t>Navajo, Lummi, Awtuw all treat Animacy as central</a:t>
            </a:r>
          </a:p>
        </p:txBody>
      </p:sp>
      <p:sp>
        <p:nvSpPr>
          <p:cNvPr id="25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 name="Constructions as procedures"/>
          <p:cNvSpPr txBox="1">
            <a:spLocks noGrp="1"/>
          </p:cNvSpPr>
          <p:nvPr>
            <p:ph type="title"/>
          </p:nvPr>
        </p:nvSpPr>
        <p:spPr>
          <a:prstGeom prst="rect">
            <a:avLst/>
          </a:prstGeom>
        </p:spPr>
        <p:txBody>
          <a:bodyPr/>
          <a:lstStyle/>
          <a:p>
            <a:r>
              <a:t>Constructions as procedures</a:t>
            </a:r>
          </a:p>
        </p:txBody>
      </p:sp>
      <p:sp>
        <p:nvSpPr>
          <p:cNvPr id="254" name="Emergent grammar (Hopper) becomes proceduralized (Givon)…"/>
          <p:cNvSpPr txBox="1">
            <a:spLocks noGrp="1"/>
          </p:cNvSpPr>
          <p:nvPr>
            <p:ph type="body" idx="1"/>
          </p:nvPr>
        </p:nvSpPr>
        <p:spPr>
          <a:prstGeom prst="rect">
            <a:avLst/>
          </a:prstGeom>
        </p:spPr>
        <p:txBody>
          <a:bodyPr/>
          <a:lstStyle/>
          <a:p>
            <a:r>
              <a:t>Emergent grammar (Hopper) becomes proceduralized (Givon)</a:t>
            </a:r>
          </a:p>
          <a:p>
            <a:r>
              <a:t>Proceduralization doesn’t require full perspective taking at each point</a:t>
            </a:r>
          </a:p>
          <a:p>
            <a:r>
              <a:t>As with phonological erosion (Bybee), it doesn’t require erosion at each time </a:t>
            </a:r>
          </a:p>
        </p:txBody>
      </p:sp>
      <p:sp>
        <p:nvSpPr>
          <p:cNvPr id="25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Causal Roles and Perspectives"/>
          <p:cNvSpPr txBox="1">
            <a:spLocks noGrp="1"/>
          </p:cNvSpPr>
          <p:nvPr>
            <p:ph type="title"/>
          </p:nvPr>
        </p:nvSpPr>
        <p:spPr>
          <a:prstGeom prst="rect">
            <a:avLst/>
          </a:prstGeom>
        </p:spPr>
        <p:txBody>
          <a:bodyPr/>
          <a:lstStyle>
            <a:lvl1pPr marR="81279" indent="39687" defTabSz="1300480"/>
          </a:lstStyle>
          <a:p>
            <a:r>
              <a:t>Causal Roles and Perspectives</a:t>
            </a:r>
          </a:p>
        </p:txBody>
      </p:sp>
      <p:sp>
        <p:nvSpPr>
          <p:cNvPr id="258" name="Predicates are directly grounded…"/>
          <p:cNvSpPr txBox="1">
            <a:spLocks noGrp="1"/>
          </p:cNvSpPr>
          <p:nvPr>
            <p:ph type="body" idx="1"/>
          </p:nvPr>
        </p:nvSpPr>
        <p:spPr>
          <a:prstGeom prst="rect">
            <a:avLst/>
          </a:prstGeom>
        </p:spPr>
        <p:txBody>
          <a:bodyPr/>
          <a:lstStyle/>
          <a:p>
            <a:pPr marL="351980" marR="74777" indent="-315468" defTabSz="1196441">
              <a:spcBef>
                <a:spcPts val="2200"/>
              </a:spcBef>
              <a:buClr>
                <a:srgbClr val="0079DE"/>
              </a:buClr>
              <a:buSzTx/>
              <a:buNone/>
              <a:defRPr sz="3312"/>
            </a:pPr>
            <a:r>
              <a:t>Predicates are directly grounded</a:t>
            </a:r>
          </a:p>
          <a:p>
            <a:pPr marL="351980" marR="74777" indent="-315468" defTabSz="1196441">
              <a:spcBef>
                <a:spcPts val="2200"/>
              </a:spcBef>
              <a:buClr>
                <a:srgbClr val="0079DE"/>
              </a:buClr>
              <a:buSzTx/>
              <a:buNone/>
              <a:defRPr sz="3312"/>
            </a:pPr>
            <a:r>
              <a:t>Case is routinized perspective</a:t>
            </a:r>
          </a:p>
          <a:p>
            <a:pPr marL="701665" marR="74777" lvl="1" indent="-338001" defTabSz="1196441">
              <a:lnSpc>
                <a:spcPct val="90000"/>
              </a:lnSpc>
              <a:spcBef>
                <a:spcPts val="2200"/>
              </a:spcBef>
              <a:buClr>
                <a:srgbClr val="FF6853"/>
              </a:buClr>
              <a:buSzPct val="100000"/>
              <a:buFontTx/>
              <a:buChar char=""/>
              <a:defRPr sz="3312"/>
            </a:pPr>
            <a:r>
              <a:t>Arg1 – </a:t>
            </a:r>
            <a:r>
              <a:rPr b="1"/>
              <a:t>Start</a:t>
            </a:r>
            <a:r>
              <a:t>ing point initial perspective or starting point</a:t>
            </a:r>
          </a:p>
          <a:p>
            <a:pPr marL="701665" marR="74777" lvl="1" indent="-338001" defTabSz="1196441">
              <a:lnSpc>
                <a:spcPct val="90000"/>
              </a:lnSpc>
              <a:spcBef>
                <a:spcPts val="2200"/>
              </a:spcBef>
              <a:buClr>
                <a:srgbClr val="FF6853"/>
              </a:buClr>
              <a:buSzPct val="100000"/>
              <a:buFontTx/>
              <a:buChar char=""/>
              <a:defRPr sz="3312"/>
            </a:pPr>
            <a:r>
              <a:t>Arg2 – Recipient of attention </a:t>
            </a:r>
            <a:r>
              <a:rPr b="1"/>
              <a:t>Drift</a:t>
            </a:r>
          </a:p>
          <a:p>
            <a:pPr marL="701665" marR="74777" lvl="1" indent="-338001" defTabSz="1196441">
              <a:lnSpc>
                <a:spcPct val="90000"/>
              </a:lnSpc>
              <a:spcBef>
                <a:spcPts val="2200"/>
              </a:spcBef>
              <a:buClr>
                <a:srgbClr val="FF6853"/>
              </a:buClr>
              <a:buSzPct val="100000"/>
              <a:buFontTx/>
              <a:buChar char=""/>
              <a:defRPr sz="3312"/>
            </a:pPr>
            <a:r>
              <a:t>Arg3 – External perspective, also with </a:t>
            </a:r>
            <a:r>
              <a:rPr b="1"/>
              <a:t>Drift</a:t>
            </a:r>
          </a:p>
          <a:p>
            <a:pPr marL="351980" marR="74777" indent="-315468" defTabSz="1196441">
              <a:spcBef>
                <a:spcPts val="2200"/>
              </a:spcBef>
              <a:buClr>
                <a:srgbClr val="0079DE"/>
              </a:buClr>
              <a:buSzTx/>
              <a:buNone/>
              <a:defRPr sz="3312"/>
            </a:pPr>
            <a:r>
              <a:t>Grammar arises to encode perspective </a:t>
            </a:r>
            <a:r>
              <a:rPr b="1"/>
              <a:t>starts, drifts, shifts, delays, </a:t>
            </a:r>
            <a:r>
              <a:t>and</a:t>
            </a:r>
            <a:r>
              <a:rPr b="1"/>
              <a:t> linkages</a:t>
            </a:r>
          </a:p>
          <a:p>
            <a:pPr marL="351980" marR="74777" indent="-315468" defTabSz="1196441">
              <a:spcBef>
                <a:spcPts val="2200"/>
              </a:spcBef>
              <a:buClr>
                <a:srgbClr val="0079DE"/>
              </a:buClr>
              <a:buSzTx/>
              <a:buNone/>
              <a:defRPr sz="3312"/>
            </a:pPr>
            <a:r>
              <a:t>Constructions serve to package these relations</a:t>
            </a:r>
          </a:p>
        </p:txBody>
      </p:sp>
      <p:sp>
        <p:nvSpPr>
          <p:cNvPr id="25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 name="Case and Agreement - O’Grady"/>
          <p:cNvSpPr txBox="1">
            <a:spLocks noGrp="1"/>
          </p:cNvSpPr>
          <p:nvPr>
            <p:ph type="title"/>
          </p:nvPr>
        </p:nvSpPr>
        <p:spPr>
          <a:prstGeom prst="rect">
            <a:avLst/>
          </a:prstGeom>
        </p:spPr>
        <p:txBody>
          <a:bodyPr/>
          <a:lstStyle/>
          <a:p>
            <a:r>
              <a:t>Case and Agreement - O’Grady</a:t>
            </a:r>
          </a:p>
        </p:txBody>
      </p:sp>
      <p:sp>
        <p:nvSpPr>
          <p:cNvPr id="262" name="All languages have perspective (Arg1) and theme (Arg2).…"/>
          <p:cNvSpPr txBox="1">
            <a:spLocks noGrp="1"/>
          </p:cNvSpPr>
          <p:nvPr>
            <p:ph type="body" idx="1"/>
          </p:nvPr>
        </p:nvSpPr>
        <p:spPr>
          <a:prstGeom prst="rect">
            <a:avLst/>
          </a:prstGeom>
        </p:spPr>
        <p:txBody>
          <a:bodyPr/>
          <a:lstStyle/>
          <a:p>
            <a:pPr marL="0" lvl="3" indent="630936" defTabSz="420623">
              <a:spcBef>
                <a:spcPts val="0"/>
              </a:spcBef>
              <a:buClrTx/>
              <a:buSzTx/>
              <a:buFontTx/>
              <a:buNone/>
              <a:defRPr sz="3036">
                <a:solidFill>
                  <a:srgbClr val="000000"/>
                </a:solidFill>
                <a:latin typeface="Helvetica"/>
                <a:ea typeface="Helvetica"/>
                <a:cs typeface="Helvetica"/>
                <a:sym typeface="Helvetica"/>
              </a:defRPr>
            </a:pPr>
            <a:r>
              <a:t>All languages have perspective (Arg1) and theme (Arg2).</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They differ on how they expand from a base</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endParaRP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Accusative takes Arg1 as base, marks Arg2 with case.</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Agreement is with Arg1 to allow dropping</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endParaRP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Ergative takes Arg2 as base, marks Arg1</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Often this is because the perspective is obvious (Dubois)</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Agreement can be with either base or Arg1  </a:t>
            </a:r>
          </a:p>
          <a:p>
            <a:pPr marL="0" lvl="3" indent="630936" defTabSz="420623">
              <a:spcBef>
                <a:spcPts val="0"/>
              </a:spcBef>
              <a:buClrTx/>
              <a:buSzTx/>
              <a:buFontTx/>
              <a:buNone/>
              <a:defRPr sz="3036">
                <a:solidFill>
                  <a:srgbClr val="000000"/>
                </a:solidFill>
                <a:latin typeface="Helvetica"/>
                <a:ea typeface="Helvetica"/>
                <a:cs typeface="Helvetica"/>
                <a:sym typeface="Helvetica"/>
              </a:defRPr>
            </a:pPr>
            <a:endParaRPr/>
          </a:p>
          <a:p>
            <a:pPr marL="0" lvl="3" indent="630936" defTabSz="420623">
              <a:spcBef>
                <a:spcPts val="0"/>
              </a:spcBef>
              <a:buClrTx/>
              <a:buSzTx/>
              <a:buFontTx/>
              <a:buNone/>
              <a:defRPr sz="3036">
                <a:solidFill>
                  <a:srgbClr val="000000"/>
                </a:solidFill>
                <a:latin typeface="Helvetica"/>
                <a:ea typeface="Helvetica"/>
                <a:cs typeface="Helvetica"/>
                <a:sym typeface="Helvetica"/>
              </a:defRPr>
            </a:pPr>
            <a:r>
              <a:t>The agreement trigger can be either first argument or base argument. In accusative languages they are the same.  In ergative they can be split by person and tense.</a:t>
            </a:r>
          </a:p>
        </p:txBody>
      </p:sp>
      <p:sp>
        <p:nvSpPr>
          <p:cNvPr id="26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Roots of Embodied Cognition"/>
          <p:cNvSpPr txBox="1">
            <a:spLocks noGrp="1"/>
          </p:cNvSpPr>
          <p:nvPr>
            <p:ph type="title"/>
          </p:nvPr>
        </p:nvSpPr>
        <p:spPr>
          <a:prstGeom prst="rect">
            <a:avLst/>
          </a:prstGeom>
        </p:spPr>
        <p:txBody>
          <a:bodyPr/>
          <a:lstStyle>
            <a:lvl1pPr defTabSz="1300480"/>
          </a:lstStyle>
          <a:p>
            <a:r>
              <a:t>Roots of Embodied Cognition</a:t>
            </a:r>
          </a:p>
        </p:txBody>
      </p:sp>
      <p:sp>
        <p:nvSpPr>
          <p:cNvPr id="143" name="Philosophy: The Stoics, Augustine, Schopenhauer, Spinoza, Kant, Heidegger, Vico, Prinz…"/>
          <p:cNvSpPr txBox="1">
            <a:spLocks noGrp="1"/>
          </p:cNvSpPr>
          <p:nvPr>
            <p:ph type="body" idx="1"/>
          </p:nvPr>
        </p:nvSpPr>
        <p:spPr>
          <a:prstGeom prst="rect">
            <a:avLst/>
          </a:prstGeom>
        </p:spPr>
        <p:txBody>
          <a:bodyPr/>
          <a:lstStyle/>
          <a:p>
            <a:pPr marL="505051" indent="-465364" defTabSz="1300480">
              <a:buClr>
                <a:srgbClr val="0079DE"/>
              </a:buClr>
              <a:buSzPct val="100000"/>
              <a:buChar char="•"/>
              <a:defRPr sz="3800"/>
            </a:pPr>
            <a:r>
              <a:t>Philosophy: The Stoics, Augustine, Schopenhauer, Spinoza, Kant, Heidegger, Vico, Prinz</a:t>
            </a:r>
          </a:p>
          <a:p>
            <a:pPr marL="505051" indent="-465364" defTabSz="1300480">
              <a:buClr>
                <a:srgbClr val="0079DE"/>
              </a:buClr>
              <a:buSzPct val="100000"/>
              <a:buChar char="•"/>
              <a:defRPr sz="3800"/>
            </a:pPr>
            <a:r>
              <a:t>Psychologists: Freud, James, Vygotsky, Barsalou</a:t>
            </a:r>
          </a:p>
          <a:p>
            <a:pPr marL="505051" indent="-465364" defTabSz="1300480">
              <a:buClr>
                <a:srgbClr val="0079DE"/>
              </a:buClr>
              <a:buSzPct val="100000"/>
              <a:buChar char="•"/>
              <a:defRPr sz="3800"/>
            </a:pPr>
            <a:r>
              <a:t>Neurologists: Damasio, Rizzolatti, Graziano, ….</a:t>
            </a:r>
          </a:p>
          <a:p>
            <a:pPr marL="505051" indent="-465364" defTabSz="1300480">
              <a:buClr>
                <a:srgbClr val="0079DE"/>
              </a:buClr>
              <a:buSzPct val="100000"/>
              <a:buChar char="•"/>
              <a:defRPr sz="3800"/>
            </a:pPr>
            <a:r>
              <a:t>Educators: Herbart, Pestalozzi, Dewey, Montesorri</a:t>
            </a:r>
          </a:p>
          <a:p>
            <a:pPr marL="505051" indent="-465364" defTabSz="1300480">
              <a:buClr>
                <a:srgbClr val="0079DE"/>
              </a:buClr>
              <a:buSzPct val="100000"/>
              <a:buChar char="•"/>
              <a:defRPr sz="3800"/>
            </a:pPr>
            <a:r>
              <a:t>Artists: Stanislavski, Orff, Kodaly, Dalcroze</a:t>
            </a:r>
          </a:p>
          <a:p>
            <a:pPr marL="446881" indent="-407193" defTabSz="1300480">
              <a:buClr>
                <a:srgbClr val="0079DE"/>
              </a:buClr>
              <a:buSzPct val="100000"/>
              <a:buChar char="•"/>
              <a:defRPr sz="3800"/>
            </a:pPr>
            <a:r>
              <a:t>Linguists: Cognitive Linguistics, CMT</a:t>
            </a:r>
          </a:p>
        </p:txBody>
      </p:sp>
      <p:sp>
        <p:nvSpPr>
          <p:cNvPr id="144"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Split ergativity"/>
          <p:cNvSpPr txBox="1">
            <a:spLocks noGrp="1"/>
          </p:cNvSpPr>
          <p:nvPr>
            <p:ph type="title"/>
          </p:nvPr>
        </p:nvSpPr>
        <p:spPr>
          <a:prstGeom prst="rect">
            <a:avLst/>
          </a:prstGeom>
        </p:spPr>
        <p:txBody>
          <a:bodyPr/>
          <a:lstStyle/>
          <a:p>
            <a:r>
              <a:t>Split ergativity</a:t>
            </a:r>
          </a:p>
        </p:txBody>
      </p:sp>
      <p:sp>
        <p:nvSpPr>
          <p:cNvPr id="266" name="In Indo-Aryan, only the perfective is ergative, because the involvement of Arg1 is lessened…"/>
          <p:cNvSpPr txBox="1">
            <a:spLocks noGrp="1"/>
          </p:cNvSpPr>
          <p:nvPr>
            <p:ph type="body" idx="1"/>
          </p:nvPr>
        </p:nvSpPr>
        <p:spPr>
          <a:prstGeom prst="rect">
            <a:avLst/>
          </a:prstGeom>
        </p:spPr>
        <p:txBody>
          <a:bodyPr/>
          <a:lstStyle/>
          <a:p>
            <a:r>
              <a:t>In Indo-Aryan, only the perfective is ergative, because the involvement of Arg1 is lessened</a:t>
            </a:r>
          </a:p>
          <a:p>
            <a:r>
              <a:t>Moreover, this is more likely in the 3rd person where perspective is weaker than 1st or 2nd person</a:t>
            </a:r>
          </a:p>
        </p:txBody>
      </p:sp>
      <p:sp>
        <p:nvSpPr>
          <p:cNvPr id="26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Case and Attention"/>
          <p:cNvSpPr txBox="1">
            <a:spLocks noGrp="1"/>
          </p:cNvSpPr>
          <p:nvPr>
            <p:ph type="title"/>
          </p:nvPr>
        </p:nvSpPr>
        <p:spPr>
          <a:prstGeom prst="rect">
            <a:avLst/>
          </a:prstGeom>
        </p:spPr>
        <p:txBody>
          <a:bodyPr/>
          <a:lstStyle>
            <a:lvl1pPr defTabSz="1300480"/>
          </a:lstStyle>
          <a:p>
            <a:r>
              <a:t>Case and Attention</a:t>
            </a:r>
          </a:p>
        </p:txBody>
      </p:sp>
      <p:sp>
        <p:nvSpPr>
          <p:cNvPr id="270" name="I packed my things.…"/>
          <p:cNvSpPr txBox="1">
            <a:spLocks noGrp="1"/>
          </p:cNvSpPr>
          <p:nvPr>
            <p:ph type="body" idx="1"/>
          </p:nvPr>
        </p:nvSpPr>
        <p:spPr>
          <a:prstGeom prst="rect">
            <a:avLst/>
          </a:prstGeom>
        </p:spPr>
        <p:txBody>
          <a:bodyPr/>
          <a:lstStyle/>
          <a:p>
            <a:pPr marL="425450" indent="-385762" defTabSz="1300480">
              <a:buClr>
                <a:srgbClr val="0079DE"/>
              </a:buClr>
              <a:buSzPct val="100000"/>
              <a:buChar char="•"/>
            </a:pPr>
            <a:r>
              <a:t>I packed my things.</a:t>
            </a:r>
          </a:p>
          <a:p>
            <a:pPr marL="425450" indent="-385762" defTabSz="1300480">
              <a:buClr>
                <a:srgbClr val="0079DE"/>
              </a:buClr>
              <a:buSzPct val="100000"/>
              <a:buChar char="•"/>
            </a:pPr>
            <a:r>
              <a:t>I packed the suitcase.</a:t>
            </a:r>
          </a:p>
          <a:p>
            <a:pPr marL="425450" indent="-385762" defTabSz="1300480">
              <a:buClr>
                <a:srgbClr val="0079DE"/>
              </a:buClr>
              <a:buSzPct val="100000"/>
              <a:buChar char="•"/>
            </a:pPr>
            <a:r>
              <a:t>I packed my things into the suitcase. </a:t>
            </a:r>
          </a:p>
          <a:p>
            <a:pPr marL="425450" indent="-385762" defTabSz="1300480">
              <a:buClr>
                <a:srgbClr val="0079DE"/>
              </a:buClr>
              <a:buSzPct val="100000"/>
              <a:buChar char="•"/>
            </a:pPr>
            <a:r>
              <a:t>I packed the suitcase with my things.</a:t>
            </a:r>
          </a:p>
        </p:txBody>
      </p:sp>
      <p:sp>
        <p:nvSpPr>
          <p:cNvPr id="271" name="40"/>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40</a:t>
            </a:r>
          </a:p>
        </p:txBody>
      </p:sp>
      <p:sp>
        <p:nvSpPr>
          <p:cNvPr id="27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31</a:t>
            </a:fld>
            <a:endParaRPr/>
          </a:p>
        </p:txBody>
      </p:sp>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Perspectival Dimensions"/>
          <p:cNvSpPr txBox="1">
            <a:spLocks noGrp="1"/>
          </p:cNvSpPr>
          <p:nvPr>
            <p:ph type="title"/>
          </p:nvPr>
        </p:nvSpPr>
        <p:spPr>
          <a:prstGeom prst="rect">
            <a:avLst/>
          </a:prstGeom>
        </p:spPr>
        <p:txBody>
          <a:bodyPr/>
          <a:lstStyle>
            <a:lvl1pPr defTabSz="1300480"/>
          </a:lstStyle>
          <a:p>
            <a:r>
              <a:t>Perspectival Dimensions</a:t>
            </a:r>
          </a:p>
        </p:txBody>
      </p:sp>
      <p:sp>
        <p:nvSpPr>
          <p:cNvPr id="275" name="Causal action is central, other systems are overlays.…"/>
          <p:cNvSpPr txBox="1">
            <a:spLocks noGrp="1"/>
          </p:cNvSpPr>
          <p:nvPr>
            <p:ph type="body" idx="1"/>
          </p:nvPr>
        </p:nvSpPr>
        <p:spPr>
          <a:prstGeom prst="rect">
            <a:avLst/>
          </a:prstGeom>
        </p:spPr>
        <p:txBody>
          <a:bodyPr/>
          <a:lstStyle/>
          <a:p>
            <a:pPr marL="425450" indent="-385762" defTabSz="1300480">
              <a:buClr>
                <a:srgbClr val="0079DE"/>
              </a:buClr>
              <a:buSzPct val="100000"/>
              <a:buChar char="•"/>
            </a:pPr>
            <a:r>
              <a:t>Causal action is central, other systems are overlays.</a:t>
            </a:r>
          </a:p>
          <a:p>
            <a:pPr marL="425450" indent="-385762" defTabSz="1300480">
              <a:buClr>
                <a:srgbClr val="0079DE"/>
              </a:buClr>
              <a:buSzPct val="100000"/>
              <a:buChar char="•"/>
            </a:pPr>
            <a:r>
              <a:t>Space – three systems</a:t>
            </a:r>
          </a:p>
          <a:p>
            <a:pPr marL="425450" indent="-385762" defTabSz="1300480">
              <a:buClr>
                <a:srgbClr val="0079DE"/>
              </a:buClr>
              <a:buSzPct val="100000"/>
              <a:buChar char="•"/>
            </a:pPr>
            <a:r>
              <a:t>Time/Aspect – three systems, Aktionsart</a:t>
            </a:r>
          </a:p>
          <a:p>
            <a:pPr marL="425450" indent="-385762" defTabSz="1300480">
              <a:buClr>
                <a:srgbClr val="0079DE"/>
              </a:buClr>
              <a:buSzPct val="100000"/>
              <a:buChar char="•"/>
            </a:pPr>
            <a:r>
              <a:t>Empathy – your beloved cat</a:t>
            </a:r>
          </a:p>
          <a:p>
            <a:pPr marL="425450" indent="-385762" defTabSz="1300480">
              <a:buClr>
                <a:srgbClr val="0079DE"/>
              </a:buClr>
              <a:buSzPct val="100000"/>
              <a:buChar char="•"/>
            </a:pPr>
            <a:r>
              <a:t>Evidentiality – *you are sick (Japanese)</a:t>
            </a:r>
          </a:p>
          <a:p>
            <a:pPr marL="425450" indent="-385762" defTabSz="1300480">
              <a:buClr>
                <a:srgbClr val="0079DE"/>
              </a:buClr>
              <a:buSzPct val="100000"/>
              <a:buChar char="•"/>
            </a:pPr>
            <a:r>
              <a:t>Metaphor – stocks tumbled</a:t>
            </a:r>
          </a:p>
        </p:txBody>
      </p:sp>
      <p:sp>
        <p:nvSpPr>
          <p:cNvPr id="276" name="62"/>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62</a:t>
            </a:r>
          </a:p>
        </p:txBody>
      </p:sp>
      <p:sp>
        <p:nvSpPr>
          <p:cNvPr id="27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 name="Perspectival Empathy Domains"/>
          <p:cNvSpPr txBox="1">
            <a:spLocks noGrp="1"/>
          </p:cNvSpPr>
          <p:nvPr>
            <p:ph type="title"/>
          </p:nvPr>
        </p:nvSpPr>
        <p:spPr>
          <a:prstGeom prst="rect">
            <a:avLst/>
          </a:prstGeom>
        </p:spPr>
        <p:txBody>
          <a:bodyPr/>
          <a:lstStyle>
            <a:lvl1pPr marR="81279" indent="39687" defTabSz="1300480"/>
          </a:lstStyle>
          <a:p>
            <a:r>
              <a:t>Perspectival Empathy Domains</a:t>
            </a:r>
          </a:p>
        </p:txBody>
      </p:sp>
      <p:sp>
        <p:nvSpPr>
          <p:cNvPr id="280" name="The bicyclist appears to have escaped injury…"/>
          <p:cNvSpPr txBox="1">
            <a:spLocks noGrp="1"/>
          </p:cNvSpPr>
          <p:nvPr>
            <p:ph type="body" idx="1"/>
          </p:nvPr>
        </p:nvSpPr>
        <p:spPr>
          <a:prstGeom prst="rect">
            <a:avLst/>
          </a:prstGeom>
        </p:spPr>
        <p:txBody>
          <a:bodyPr/>
          <a:lstStyle/>
          <a:p>
            <a:pPr marL="332851" marR="70713" indent="-298322" defTabSz="1131417">
              <a:spcBef>
                <a:spcPts val="2000"/>
              </a:spcBef>
              <a:buClr>
                <a:srgbClr val="0079DE"/>
              </a:buClr>
              <a:buSzTx/>
              <a:buNone/>
              <a:defRPr sz="3132"/>
            </a:pPr>
            <a:r>
              <a:t>The bicyclist appears to have escaped injury</a:t>
            </a:r>
          </a:p>
          <a:p>
            <a:pPr marL="332851" marR="70713" indent="-298322" defTabSz="1131417">
              <a:spcBef>
                <a:spcPts val="2000"/>
              </a:spcBef>
              <a:buClr>
                <a:srgbClr val="0079DE"/>
              </a:buClr>
              <a:buSzTx/>
              <a:buNone/>
              <a:defRPr sz="3132"/>
            </a:pPr>
            <a:r>
              <a:t>Did the bicyclist appear to have escaped injury?</a:t>
            </a:r>
          </a:p>
          <a:p>
            <a:pPr marL="332851" marR="70713" indent="-298322" defTabSz="1131417">
              <a:spcBef>
                <a:spcPts val="2000"/>
              </a:spcBef>
              <a:buClr>
                <a:srgbClr val="0079DE"/>
              </a:buClr>
              <a:buSzTx/>
              <a:buNone/>
              <a:defRPr sz="3132"/>
            </a:pPr>
            <a:r>
              <a:t>The reporter said that the bicyclist appeared to have escaped injury.</a:t>
            </a:r>
          </a:p>
          <a:p>
            <a:pPr marL="332851" marR="70713" indent="-298322" defTabSz="1131417">
              <a:spcBef>
                <a:spcPts val="2000"/>
              </a:spcBef>
              <a:buClr>
                <a:srgbClr val="0079DE"/>
              </a:buClr>
              <a:buSzTx/>
              <a:buNone/>
              <a:defRPr sz="3132"/>
            </a:pPr>
            <a:r>
              <a:t>The reporter asked if the bicyclist appeared to have escaped injury.</a:t>
            </a:r>
          </a:p>
          <a:p>
            <a:pPr marL="332851" marR="70713" indent="-298322" defTabSz="1131417">
              <a:spcBef>
                <a:spcPts val="2000"/>
              </a:spcBef>
              <a:buClr>
                <a:srgbClr val="0079DE"/>
              </a:buClr>
              <a:buSzTx/>
              <a:buNone/>
              <a:defRPr sz="3132"/>
            </a:pPr>
            <a:r>
              <a:t>John said that Marco hates Sarah’s beloved cousin.</a:t>
            </a:r>
          </a:p>
          <a:p>
            <a:pPr marL="332851" marR="70713" indent="-298322" defTabSz="1131417">
              <a:spcBef>
                <a:spcPts val="2000"/>
              </a:spcBef>
              <a:buClr>
                <a:srgbClr val="0079DE"/>
              </a:buClr>
              <a:buSzTx/>
              <a:buNone/>
              <a:defRPr sz="2958"/>
            </a:pPr>
            <a:r>
              <a:t>The adults in the picture are facing away from us, with the children hidden behind them. 	(Cantrall)</a:t>
            </a:r>
          </a:p>
        </p:txBody>
      </p:sp>
      <p:sp>
        <p:nvSpPr>
          <p:cNvPr id="28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33</a:t>
            </a:fld>
            <a:endParaRP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 name="Ambiguity"/>
          <p:cNvSpPr txBox="1">
            <a:spLocks noGrp="1"/>
          </p:cNvSpPr>
          <p:nvPr>
            <p:ph type="title"/>
          </p:nvPr>
        </p:nvSpPr>
        <p:spPr>
          <a:prstGeom prst="rect">
            <a:avLst/>
          </a:prstGeom>
        </p:spPr>
        <p:txBody>
          <a:bodyPr/>
          <a:lstStyle>
            <a:lvl1pPr marR="81279" indent="39687" defTabSz="1300480"/>
          </a:lstStyle>
          <a:p>
            <a:r>
              <a:t>Ambiguity</a:t>
            </a:r>
          </a:p>
        </p:txBody>
      </p:sp>
      <p:sp>
        <p:nvSpPr>
          <p:cNvPr id="284" name="Tim saw the Grand Canyon flying to New York. (Drift vs Shift)…"/>
          <p:cNvSpPr txBox="1">
            <a:spLocks noGrp="1"/>
          </p:cNvSpPr>
          <p:nvPr>
            <p:ph type="body" idx="1"/>
          </p:nvPr>
        </p:nvSpPr>
        <p:spPr>
          <a:prstGeom prst="rect">
            <a:avLst/>
          </a:prstGeom>
        </p:spPr>
        <p:txBody>
          <a:bodyPr/>
          <a:lstStyle/>
          <a:p>
            <a:pPr marL="382587" marR="81279" indent="-342900" defTabSz="1300480">
              <a:buClr>
                <a:srgbClr val="0079DE"/>
              </a:buClr>
              <a:buSzTx/>
              <a:buNone/>
              <a:defRPr sz="3400"/>
            </a:pPr>
            <a:r>
              <a:t>Tim saw the Grand Canyon flying to New York. (</a:t>
            </a:r>
            <a:r>
              <a:rPr b="1"/>
              <a:t>Drift</a:t>
            </a:r>
            <a:r>
              <a:t> vs </a:t>
            </a:r>
            <a:r>
              <a:rPr b="1"/>
              <a:t>Shift</a:t>
            </a:r>
            <a:r>
              <a:t>)</a:t>
            </a:r>
          </a:p>
          <a:p>
            <a:pPr marL="382587" marR="81279" indent="-342900" defTabSz="1300480">
              <a:buClr>
                <a:srgbClr val="0079DE"/>
              </a:buClr>
              <a:buSzTx/>
              <a:buNone/>
              <a:defRPr sz="3400"/>
            </a:pPr>
            <a:r>
              <a:t>Visiting relatives can be a nuisance.  (</a:t>
            </a:r>
            <a:r>
              <a:rPr b="1"/>
              <a:t>Start</a:t>
            </a:r>
            <a:r>
              <a:t> vs </a:t>
            </a:r>
            <a:r>
              <a:rPr b="1"/>
              <a:t>Implicit</a:t>
            </a:r>
            <a:r>
              <a:t>)</a:t>
            </a:r>
          </a:p>
          <a:p>
            <a:pPr marL="382587" marR="81279" indent="-342900" defTabSz="1300480">
              <a:buClr>
                <a:srgbClr val="0079DE"/>
              </a:buClr>
              <a:buSzTx/>
              <a:buNone/>
              <a:defRPr sz="3400"/>
            </a:pPr>
            <a:r>
              <a:t>The women discussed the dogs on the beach. (</a:t>
            </a:r>
            <a:r>
              <a:rPr b="1"/>
              <a:t>Drift</a:t>
            </a:r>
            <a:r>
              <a:t> vs </a:t>
            </a:r>
            <a:r>
              <a:rPr b="1"/>
              <a:t>Shift</a:t>
            </a:r>
            <a:r>
              <a:t>)</a:t>
            </a:r>
          </a:p>
          <a:p>
            <a:pPr marL="382587" marR="81279" indent="-342900" defTabSz="1300480">
              <a:buClr>
                <a:srgbClr val="0079DE"/>
              </a:buClr>
              <a:buSzTx/>
              <a:buNone/>
              <a:defRPr sz="3400"/>
            </a:pPr>
            <a:r>
              <a:t>Although John always jogs, a mile seems long. (</a:t>
            </a:r>
            <a:r>
              <a:rPr b="1"/>
              <a:t>Drift</a:t>
            </a:r>
            <a:r>
              <a:t> vs </a:t>
            </a:r>
            <a:r>
              <a:rPr b="1"/>
              <a:t>Shift</a:t>
            </a:r>
            <a:r>
              <a:t>)</a:t>
            </a:r>
          </a:p>
          <a:p>
            <a:pPr marL="382587" marR="81279" indent="-342900" defTabSz="1300480">
              <a:buClr>
                <a:srgbClr val="0079DE"/>
              </a:buClr>
              <a:buSzTx/>
              <a:buNone/>
              <a:defRPr sz="3400"/>
            </a:pPr>
            <a:r>
              <a:t>The horse raced past the barn fell. (</a:t>
            </a:r>
            <a:r>
              <a:rPr b="1"/>
              <a:t>Implicit</a:t>
            </a:r>
            <a:r>
              <a:t> vs </a:t>
            </a:r>
            <a:r>
              <a:rPr b="1"/>
              <a:t>Maintenance</a:t>
            </a:r>
            <a:r>
              <a:t>)</a:t>
            </a:r>
          </a:p>
        </p:txBody>
      </p:sp>
      <p:sp>
        <p:nvSpPr>
          <p:cNvPr id="28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34</a:t>
            </a:fld>
            <a:endParaRP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Aspect"/>
          <p:cNvSpPr txBox="1">
            <a:spLocks noGrp="1"/>
          </p:cNvSpPr>
          <p:nvPr>
            <p:ph type="title"/>
          </p:nvPr>
        </p:nvSpPr>
        <p:spPr>
          <a:prstGeom prst="rect">
            <a:avLst/>
          </a:prstGeom>
        </p:spPr>
        <p:txBody>
          <a:bodyPr/>
          <a:lstStyle>
            <a:lvl1pPr marR="81279" indent="39687" defTabSz="1300480"/>
          </a:lstStyle>
          <a:p>
            <a:r>
              <a:t>Aspect </a:t>
            </a:r>
          </a:p>
        </p:txBody>
      </p:sp>
      <p:sp>
        <p:nvSpPr>
          <p:cNvPr id="288" name="Internal perspectives (Aktionsart) on actions…"/>
          <p:cNvSpPr txBox="1">
            <a:spLocks noGrp="1"/>
          </p:cNvSpPr>
          <p:nvPr>
            <p:ph type="body" idx="1"/>
          </p:nvPr>
        </p:nvSpPr>
        <p:spPr>
          <a:prstGeom prst="rect">
            <a:avLst/>
          </a:prstGeom>
        </p:spPr>
        <p:txBody>
          <a:bodyPr/>
          <a:lstStyle/>
          <a:p>
            <a:pPr marL="340502" marR="72339" indent="-305180" defTabSz="1157427">
              <a:spcBef>
                <a:spcPts val="2100"/>
              </a:spcBef>
              <a:buClr>
                <a:srgbClr val="0079DE"/>
              </a:buClr>
              <a:buSzTx/>
              <a:buNone/>
              <a:defRPr sz="3204"/>
            </a:pPr>
            <a:r>
              <a:t>Internal perspectives (Aktionsart) on actions</a:t>
            </a:r>
          </a:p>
          <a:p>
            <a:pPr marL="678785" marR="72339" lvl="1" indent="-326979" defTabSz="1157427">
              <a:spcBef>
                <a:spcPts val="2100"/>
              </a:spcBef>
              <a:buClr>
                <a:srgbClr val="FF6853"/>
              </a:buClr>
              <a:buSzPct val="100000"/>
              <a:buFontTx/>
              <a:buChar char=""/>
              <a:defRPr sz="3204"/>
            </a:pPr>
            <a:r>
              <a:t>Terminative:   He stopped chopping.</a:t>
            </a:r>
          </a:p>
          <a:p>
            <a:pPr marL="678785" marR="72339" lvl="1" indent="-326979" defTabSz="1157427">
              <a:spcBef>
                <a:spcPts val="2100"/>
              </a:spcBef>
              <a:buClr>
                <a:srgbClr val="FF6853"/>
              </a:buClr>
              <a:buSzPct val="100000"/>
              <a:buFontTx/>
              <a:buChar char=""/>
              <a:defRPr sz="3204"/>
            </a:pPr>
            <a:r>
              <a:t>Inceptive: He began chopping.</a:t>
            </a:r>
          </a:p>
          <a:p>
            <a:pPr marL="678785" marR="72339" lvl="1" indent="-326979" defTabSz="1157427">
              <a:spcBef>
                <a:spcPts val="2100"/>
              </a:spcBef>
              <a:buClr>
                <a:srgbClr val="FF6853"/>
              </a:buClr>
              <a:buSzPct val="100000"/>
              <a:buFontTx/>
              <a:buChar char=""/>
              <a:defRPr sz="3204"/>
            </a:pPr>
            <a:r>
              <a:t>Iterative: He kept on chopping.</a:t>
            </a:r>
          </a:p>
          <a:p>
            <a:pPr marL="340502" marR="72339" indent="-305180" defTabSz="1157427">
              <a:spcBef>
                <a:spcPts val="2100"/>
              </a:spcBef>
              <a:buClr>
                <a:srgbClr val="0079DE"/>
              </a:buClr>
              <a:buSzTx/>
              <a:buNone/>
              <a:defRPr sz="3204"/>
            </a:pPr>
            <a:r>
              <a:t>External perspectives involve Reichenbach relative location theory</a:t>
            </a:r>
          </a:p>
          <a:p>
            <a:pPr marL="378650" marR="72339" indent="-343328" defTabSz="1157427">
              <a:spcBef>
                <a:spcPts val="2100"/>
              </a:spcBef>
              <a:buClr>
                <a:srgbClr val="0079DE"/>
              </a:buClr>
              <a:buSzPct val="100000"/>
              <a:buChar char="•"/>
              <a:defRPr sz="3204"/>
            </a:pPr>
            <a:r>
              <a:t>He had been chopping, when there was a sudden noise.</a:t>
            </a:r>
          </a:p>
          <a:p>
            <a:pPr marL="378650" marR="72339" indent="-343328" defTabSz="1157427">
              <a:spcBef>
                <a:spcPts val="2100"/>
              </a:spcBef>
              <a:buClr>
                <a:srgbClr val="0079DE"/>
              </a:buClr>
              <a:buSzPct val="100000"/>
              <a:buChar char="•"/>
              <a:defRPr sz="3204"/>
            </a:pPr>
            <a:r>
              <a:t>He chopped until he was called to dinner.</a:t>
            </a:r>
          </a:p>
        </p:txBody>
      </p:sp>
      <p:sp>
        <p:nvSpPr>
          <p:cNvPr id="28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35</a:t>
            </a:fld>
            <a:endParaRP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 name="44"/>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44</a:t>
            </a:r>
          </a:p>
        </p:txBody>
      </p:sp>
      <p:sp>
        <p:nvSpPr>
          <p:cNvPr id="292" name="Scope"/>
          <p:cNvSpPr txBox="1">
            <a:spLocks noGrp="1"/>
          </p:cNvSpPr>
          <p:nvPr>
            <p:ph type="title"/>
          </p:nvPr>
        </p:nvSpPr>
        <p:spPr>
          <a:prstGeom prst="rect">
            <a:avLst/>
          </a:prstGeom>
        </p:spPr>
        <p:txBody>
          <a:bodyPr/>
          <a:lstStyle>
            <a:lvl1pPr indent="39687" defTabSz="1300480"/>
          </a:lstStyle>
          <a:p>
            <a:r>
              <a:t>Scope</a:t>
            </a:r>
          </a:p>
        </p:txBody>
      </p:sp>
      <p:sp>
        <p:nvSpPr>
          <p:cNvPr id="293" name="Every boy climbed a tree.  - standard and inverse…"/>
          <p:cNvSpPr txBox="1">
            <a:spLocks noGrp="1"/>
          </p:cNvSpPr>
          <p:nvPr>
            <p:ph type="body" idx="1"/>
          </p:nvPr>
        </p:nvSpPr>
        <p:spPr>
          <a:prstGeom prst="rect">
            <a:avLst/>
          </a:prstGeom>
        </p:spPr>
        <p:txBody>
          <a:bodyPr/>
          <a:lstStyle/>
          <a:p>
            <a:pPr marL="378761" indent="-339470" defTabSz="1287475">
              <a:spcBef>
                <a:spcPts val="2300"/>
              </a:spcBef>
              <a:buClr>
                <a:srgbClr val="0079DE"/>
              </a:buClr>
              <a:buSzTx/>
              <a:buNone/>
              <a:defRPr sz="3564"/>
            </a:pPr>
            <a:r>
              <a:t>Every boy climbed a tree.  - standard and inverse</a:t>
            </a:r>
          </a:p>
          <a:p>
            <a:pPr marL="378761" indent="-339470" defTabSz="1287475">
              <a:spcBef>
                <a:spcPts val="2300"/>
              </a:spcBef>
              <a:buClr>
                <a:srgbClr val="0079DE"/>
              </a:buClr>
              <a:buSzTx/>
              <a:buNone/>
              <a:defRPr sz="3564"/>
            </a:pPr>
            <a:r>
              <a:t>Everyone surrounded a dog.  - unambiguous</a:t>
            </a:r>
          </a:p>
          <a:p>
            <a:pPr marL="378761" indent="-339470" defTabSz="1287475">
              <a:spcBef>
                <a:spcPts val="2300"/>
              </a:spcBef>
              <a:buClr>
                <a:srgbClr val="0079DE"/>
              </a:buClr>
              <a:buSzTx/>
              <a:buNone/>
              <a:defRPr sz="3564"/>
            </a:pPr>
            <a:r>
              <a:t>Many arrows didn’t hit the target.</a:t>
            </a:r>
          </a:p>
          <a:p>
            <a:pPr marL="378761" indent="-339470" defTabSz="1287475">
              <a:spcBef>
                <a:spcPts val="2300"/>
              </a:spcBef>
              <a:buClr>
                <a:srgbClr val="0079DE"/>
              </a:buClr>
              <a:buSzTx/>
              <a:buNone/>
              <a:defRPr sz="3564"/>
            </a:pPr>
            <a:r>
              <a:t>The target wasn’t hit by many arrows.</a:t>
            </a:r>
          </a:p>
          <a:p>
            <a:pPr marL="378761" indent="-339470" defTabSz="1287475">
              <a:spcBef>
                <a:spcPts val="2300"/>
              </a:spcBef>
              <a:buClr>
                <a:srgbClr val="0079DE"/>
              </a:buClr>
              <a:buSzTx/>
              <a:buNone/>
              <a:defRPr sz="3564"/>
            </a:pPr>
            <a:r>
              <a:t>Three students read two books. </a:t>
            </a:r>
          </a:p>
          <a:p>
            <a:pPr marL="378761" indent="-339470" defTabSz="1287475">
              <a:spcBef>
                <a:spcPts val="2300"/>
              </a:spcBef>
              <a:buClr>
                <a:srgbClr val="0079DE"/>
              </a:buClr>
              <a:buSzTx/>
              <a:buNone/>
              <a:defRPr sz="3564"/>
            </a:pPr>
            <a:r>
              <a:t>Two books were read by three students. </a:t>
            </a:r>
          </a:p>
          <a:p>
            <a:pPr marL="378761" indent="-339470" defTabSz="1287475">
              <a:spcBef>
                <a:spcPts val="2300"/>
              </a:spcBef>
              <a:buClr>
                <a:srgbClr val="0079DE"/>
              </a:buClr>
              <a:buSzTx/>
              <a:buNone/>
              <a:defRPr sz="3564"/>
            </a:pPr>
            <a:r>
              <a:t>Every man who owns a Porsche loves it.</a:t>
            </a:r>
          </a:p>
        </p:txBody>
      </p:sp>
      <p:sp>
        <p:nvSpPr>
          <p:cNvPr id="294"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36</a:t>
            </a:fld>
            <a:endParaRPr/>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 name="image.png" descr="image.png"/>
          <p:cNvPicPr>
            <a:picLocks/>
          </p:cNvPicPr>
          <p:nvPr/>
        </p:nvPicPr>
        <p:blipFill>
          <a:blip r:embed="rId2"/>
          <a:stretch>
            <a:fillRect/>
          </a:stretch>
        </p:blipFill>
        <p:spPr>
          <a:xfrm>
            <a:off x="1499164" y="2582897"/>
            <a:ext cx="8904677" cy="5906348"/>
          </a:xfrm>
          <a:prstGeom prst="rect">
            <a:avLst/>
          </a:prstGeom>
          <a:ln w="12700">
            <a:miter lim="400000"/>
          </a:ln>
        </p:spPr>
      </p:pic>
      <p:sp>
        <p:nvSpPr>
          <p:cNvPr id="297" name="C-Command"/>
          <p:cNvSpPr txBox="1">
            <a:spLocks noGrp="1"/>
          </p:cNvSpPr>
          <p:nvPr>
            <p:ph type="title"/>
          </p:nvPr>
        </p:nvSpPr>
        <p:spPr>
          <a:prstGeom prst="rect">
            <a:avLst/>
          </a:prstGeom>
        </p:spPr>
        <p:txBody>
          <a:bodyPr/>
          <a:lstStyle>
            <a:lvl1pPr marR="81279" indent="39687" defTabSz="1300480"/>
          </a:lstStyle>
          <a:p>
            <a:r>
              <a:t>C-Command</a:t>
            </a:r>
          </a:p>
        </p:txBody>
      </p:sp>
      <p:sp>
        <p:nvSpPr>
          <p:cNvPr id="298"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37</a:t>
            </a:fld>
            <a:endParaRP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 name="C-command"/>
          <p:cNvSpPr txBox="1">
            <a:spLocks noGrp="1"/>
          </p:cNvSpPr>
          <p:nvPr>
            <p:ph type="title"/>
          </p:nvPr>
        </p:nvSpPr>
        <p:spPr>
          <a:prstGeom prst="rect">
            <a:avLst/>
          </a:prstGeom>
        </p:spPr>
        <p:txBody>
          <a:bodyPr/>
          <a:lstStyle/>
          <a:p>
            <a:r>
              <a:t>C-command</a:t>
            </a:r>
          </a:p>
        </p:txBody>
      </p:sp>
      <p:sp>
        <p:nvSpPr>
          <p:cNvPr id="301" name="Bill says he came.…"/>
          <p:cNvSpPr txBox="1">
            <a:spLocks noGrp="1"/>
          </p:cNvSpPr>
          <p:nvPr>
            <p:ph type="body" idx="1"/>
          </p:nvPr>
        </p:nvSpPr>
        <p:spPr>
          <a:xfrm>
            <a:off x="489937" y="2641600"/>
            <a:ext cx="11988801" cy="6096000"/>
          </a:xfrm>
          <a:prstGeom prst="rect">
            <a:avLst/>
          </a:prstGeom>
        </p:spPr>
        <p:txBody>
          <a:bodyPr/>
          <a:lstStyle/>
          <a:p>
            <a:r>
              <a:t>Bill says he came.</a:t>
            </a:r>
          </a:p>
          <a:p>
            <a:r>
              <a:t>He says Bill came.</a:t>
            </a:r>
          </a:p>
          <a:p>
            <a:r>
              <a:t>Bill says Bill came.</a:t>
            </a:r>
          </a:p>
          <a:p>
            <a:r>
              <a:t>He says he came.</a:t>
            </a:r>
          </a:p>
        </p:txBody>
      </p:sp>
      <p:sp>
        <p:nvSpPr>
          <p:cNvPr id="30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command as Perspective"/>
          <p:cNvSpPr txBox="1">
            <a:spLocks noGrp="1"/>
          </p:cNvSpPr>
          <p:nvPr>
            <p:ph type="title"/>
          </p:nvPr>
        </p:nvSpPr>
        <p:spPr>
          <a:prstGeom prst="rect">
            <a:avLst/>
          </a:prstGeom>
        </p:spPr>
        <p:txBody>
          <a:bodyPr/>
          <a:lstStyle>
            <a:lvl1pPr marR="81279" indent="39687" defTabSz="1300480"/>
          </a:lstStyle>
          <a:p>
            <a:r>
              <a:t>C-command as Perspective</a:t>
            </a:r>
          </a:p>
        </p:txBody>
      </p:sp>
      <p:sp>
        <p:nvSpPr>
          <p:cNvPr id="305" name="Starting points must be referentially committed (MacWhinney, 1977)…"/>
          <p:cNvSpPr txBox="1">
            <a:spLocks noGrp="1"/>
          </p:cNvSpPr>
          <p:nvPr>
            <p:ph type="body" idx="1"/>
          </p:nvPr>
        </p:nvSpPr>
        <p:spPr>
          <a:prstGeom prst="rect">
            <a:avLst/>
          </a:prstGeom>
        </p:spPr>
        <p:txBody>
          <a:bodyPr/>
          <a:lstStyle/>
          <a:p>
            <a:pPr marL="382587" marR="81279" indent="-342900" defTabSz="1300480">
              <a:buClr>
                <a:srgbClr val="0079DE"/>
              </a:buClr>
              <a:buSzTx/>
              <a:buNone/>
            </a:pPr>
            <a:r>
              <a:t>Starting points must be referentially committed (MacWhinney, 1977)</a:t>
            </a:r>
          </a:p>
          <a:p>
            <a:pPr marL="382587" marR="81279" indent="-342900" defTabSz="1300480">
              <a:buClr>
                <a:srgbClr val="0079DE"/>
              </a:buClr>
              <a:buSzTx/>
              <a:buNone/>
            </a:pPr>
            <a:r>
              <a:t>Pronouns immediately seek their referents</a:t>
            </a:r>
          </a:p>
          <a:p>
            <a:pPr marL="813480" marR="81279" lvl="1" indent="-367392" defTabSz="1300480">
              <a:buClr>
                <a:srgbClr val="FF6853"/>
              </a:buClr>
              <a:buSzPct val="100000"/>
              <a:buFontTx/>
              <a:buChar char=""/>
            </a:pPr>
            <a:r>
              <a:t>McDonald and MacWhinney (1996)</a:t>
            </a:r>
          </a:p>
          <a:p>
            <a:pPr marL="1189037" marR="81279" lvl="2" indent="-342900" defTabSz="1300480">
              <a:buClr>
                <a:srgbClr val="0079DE"/>
              </a:buClr>
              <a:buSzPct val="100000"/>
              <a:buFontTx/>
              <a:buChar char=""/>
            </a:pPr>
            <a:r>
              <a:t>Mary criticized Bill</a:t>
            </a:r>
            <a:r>
              <a:rPr baseline="-5999"/>
              <a:t>i</a:t>
            </a:r>
            <a:r>
              <a:t>, because he</a:t>
            </a:r>
            <a:r>
              <a:rPr baseline="-5999"/>
              <a:t>i</a:t>
            </a:r>
            <a:r>
              <a:t> ...</a:t>
            </a:r>
          </a:p>
          <a:p>
            <a:pPr marL="1189037" marR="81279" lvl="2" indent="-342900" defTabSz="1300480">
              <a:buClr>
                <a:srgbClr val="0079DE"/>
              </a:buClr>
              <a:buSzPct val="100000"/>
              <a:buFontTx/>
              <a:buChar char=""/>
            </a:pPr>
            <a:r>
              <a:t>Mary</a:t>
            </a:r>
            <a:r>
              <a:rPr baseline="-5999"/>
              <a:t>i</a:t>
            </a:r>
            <a:r>
              <a:t> amazed Bill, because she</a:t>
            </a:r>
            <a:r>
              <a:rPr baseline="-5999"/>
              <a:t>i</a:t>
            </a:r>
            <a:r>
              <a:t> …</a:t>
            </a:r>
          </a:p>
          <a:p>
            <a:pPr marL="382587" marR="81279" indent="-342900" defTabSz="1300480">
              <a:buClr>
                <a:srgbClr val="0079DE"/>
              </a:buClr>
              <a:buSzTx/>
              <a:buNone/>
            </a:pPr>
            <a:r>
              <a:t>Perspective flows to referents online</a:t>
            </a:r>
          </a:p>
        </p:txBody>
      </p:sp>
      <p:sp>
        <p:nvSpPr>
          <p:cNvPr id="30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39</a:t>
            </a:fld>
            <a:endParaRP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We all realize that"/>
          <p:cNvSpPr txBox="1">
            <a:spLocks noGrp="1"/>
          </p:cNvSpPr>
          <p:nvPr>
            <p:ph type="title"/>
          </p:nvPr>
        </p:nvSpPr>
        <p:spPr>
          <a:prstGeom prst="rect">
            <a:avLst/>
          </a:prstGeom>
        </p:spPr>
        <p:txBody>
          <a:bodyPr/>
          <a:lstStyle/>
          <a:p>
            <a:r>
              <a:t>We all realize that</a:t>
            </a:r>
          </a:p>
        </p:txBody>
      </p:sp>
      <p:sp>
        <p:nvSpPr>
          <p:cNvPr id="147" name="Language is used to convey ideas (Pickering &amp; Garrod)…"/>
          <p:cNvSpPr txBox="1">
            <a:spLocks noGrp="1"/>
          </p:cNvSpPr>
          <p:nvPr>
            <p:ph type="body" idx="1"/>
          </p:nvPr>
        </p:nvSpPr>
        <p:spPr>
          <a:prstGeom prst="rect">
            <a:avLst/>
          </a:prstGeom>
        </p:spPr>
        <p:txBody>
          <a:bodyPr/>
          <a:lstStyle/>
          <a:p>
            <a:r>
              <a:t>Language is used to convey ideas (Pickering &amp; Garrod)</a:t>
            </a:r>
          </a:p>
          <a:p>
            <a:r>
              <a:t>We think in terms mental models</a:t>
            </a:r>
          </a:p>
          <a:p>
            <a:r>
              <a:t>Mental models make use of embodied imagery</a:t>
            </a:r>
          </a:p>
          <a:p>
            <a:r>
              <a:t>People take a human actor point-of-view on the world</a:t>
            </a:r>
          </a:p>
          <a:p>
            <a:r>
              <a:t>Conversation works to align mental models (Goldstone)</a:t>
            </a:r>
          </a:p>
          <a:p>
            <a:r>
              <a:t>Language is designed to facilitate this</a:t>
            </a:r>
          </a:p>
        </p:txBody>
      </p:sp>
      <p:sp>
        <p:nvSpPr>
          <p:cNvPr id="148"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 name="48"/>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48</a:t>
            </a:r>
          </a:p>
        </p:txBody>
      </p:sp>
      <p:sp>
        <p:nvSpPr>
          <p:cNvPr id="309" name="Backgrounding"/>
          <p:cNvSpPr txBox="1">
            <a:spLocks noGrp="1"/>
          </p:cNvSpPr>
          <p:nvPr>
            <p:ph type="title"/>
          </p:nvPr>
        </p:nvSpPr>
        <p:spPr>
          <a:prstGeom prst="rect">
            <a:avLst/>
          </a:prstGeom>
        </p:spPr>
        <p:txBody>
          <a:bodyPr/>
          <a:lstStyle>
            <a:lvl1pPr indent="39687" defTabSz="1300480"/>
          </a:lstStyle>
          <a:p>
            <a:r>
              <a:t>Backgrounding</a:t>
            </a:r>
          </a:p>
        </p:txBody>
      </p:sp>
      <p:sp>
        <p:nvSpPr>
          <p:cNvPr id="310" name="Cueing commitment delay:…"/>
          <p:cNvSpPr txBox="1">
            <a:spLocks noGrp="1"/>
          </p:cNvSpPr>
          <p:nvPr>
            <p:ph type="body" idx="1"/>
          </p:nvPr>
        </p:nvSpPr>
        <p:spPr>
          <a:prstGeom prst="rect">
            <a:avLst/>
          </a:prstGeom>
        </p:spPr>
        <p:txBody>
          <a:bodyPr/>
          <a:lstStyle/>
          <a:p>
            <a:pPr marL="325199" indent="-291465" defTabSz="1105408">
              <a:spcBef>
                <a:spcPts val="2000"/>
              </a:spcBef>
              <a:buClr>
                <a:srgbClr val="0079DE"/>
              </a:buClr>
              <a:buSzTx/>
              <a:buNone/>
              <a:defRPr sz="3060"/>
            </a:pPr>
            <a:r>
              <a:t>Cueing commitment delay:</a:t>
            </a:r>
          </a:p>
          <a:p>
            <a:pPr marL="648278" lvl="1" indent="-312283" defTabSz="1105408">
              <a:spcBef>
                <a:spcPts val="2000"/>
              </a:spcBef>
              <a:buClr>
                <a:srgbClr val="FF6853"/>
              </a:buClr>
              <a:buSzPct val="100000"/>
              <a:buFontTx/>
              <a:buChar char=""/>
              <a:defRPr sz="3060"/>
            </a:pPr>
            <a:r>
              <a:t>After he</a:t>
            </a:r>
            <a:r>
              <a:rPr baseline="-5999"/>
              <a:t>i</a:t>
            </a:r>
            <a:r>
              <a:t> came, John</a:t>
            </a:r>
            <a:r>
              <a:rPr baseline="-5999"/>
              <a:t>i</a:t>
            </a:r>
            <a:r>
              <a:t> drank three beers.</a:t>
            </a:r>
          </a:p>
          <a:p>
            <a:pPr marL="648278" lvl="1" indent="-312283" defTabSz="1105408">
              <a:spcBef>
                <a:spcPts val="2000"/>
              </a:spcBef>
              <a:buClr>
                <a:srgbClr val="FF6853"/>
              </a:buClr>
              <a:buSzPct val="100000"/>
              <a:buFontTx/>
              <a:buChar char=""/>
              <a:defRPr sz="3060"/>
            </a:pPr>
            <a:r>
              <a:t>Near him</a:t>
            </a:r>
            <a:r>
              <a:rPr baseline="-5999"/>
              <a:t>i</a:t>
            </a:r>
            <a:r>
              <a:t>, John</a:t>
            </a:r>
            <a:r>
              <a:rPr baseline="-5999"/>
              <a:t>i</a:t>
            </a:r>
            <a:r>
              <a:t> saw a snake.</a:t>
            </a:r>
          </a:p>
          <a:p>
            <a:pPr marL="325199" indent="-291465" defTabSz="1105408">
              <a:spcBef>
                <a:spcPts val="2000"/>
              </a:spcBef>
              <a:buClr>
                <a:srgbClr val="0079DE"/>
              </a:buClr>
              <a:buSzTx/>
              <a:buNone/>
              <a:defRPr sz="3060"/>
            </a:pPr>
            <a:r>
              <a:t>Starting point shouldn’t be alone in the background:</a:t>
            </a:r>
          </a:p>
          <a:p>
            <a:pPr marL="648278" lvl="1" indent="-312283" defTabSz="1105408">
              <a:spcBef>
                <a:spcPts val="2000"/>
              </a:spcBef>
              <a:buClr>
                <a:srgbClr val="FF6853"/>
              </a:buClr>
              <a:buSzPct val="100000"/>
              <a:buFontTx/>
              <a:buChar char=""/>
              <a:defRPr sz="3060"/>
            </a:pPr>
            <a:r>
              <a:t>*Near John</a:t>
            </a:r>
            <a:r>
              <a:rPr baseline="-5999"/>
              <a:t>i</a:t>
            </a:r>
            <a:r>
              <a:t>, he</a:t>
            </a:r>
            <a:r>
              <a:rPr baseline="-5999"/>
              <a:t>i</a:t>
            </a:r>
            <a:r>
              <a:t> saw a snake.</a:t>
            </a:r>
          </a:p>
          <a:p>
            <a:pPr marL="648278" lvl="1" indent="-312283" defTabSz="1105408">
              <a:spcBef>
                <a:spcPts val="2000"/>
              </a:spcBef>
              <a:buClr>
                <a:srgbClr val="FF6853"/>
              </a:buClr>
              <a:buSzPct val="100000"/>
              <a:buFontTx/>
              <a:buChar char=""/>
              <a:defRPr sz="3060"/>
            </a:pPr>
            <a:r>
              <a:t>Near John, Bill saw a snake.</a:t>
            </a:r>
          </a:p>
          <a:p>
            <a:pPr marL="648278" lvl="1" indent="-312283" defTabSz="1105408">
              <a:spcBef>
                <a:spcPts val="2000"/>
              </a:spcBef>
              <a:buClr>
                <a:srgbClr val="FF6853"/>
              </a:buClr>
              <a:buSzPct val="100000"/>
              <a:buFontTx/>
              <a:buChar char=""/>
              <a:defRPr sz="3060"/>
            </a:pPr>
            <a:r>
              <a:t>?Near John’s</a:t>
            </a:r>
            <a:r>
              <a:rPr baseline="-5999"/>
              <a:t>i</a:t>
            </a:r>
            <a:r>
              <a:t> computer desk, he</a:t>
            </a:r>
            <a:r>
              <a:rPr baseline="-5999"/>
              <a:t>i</a:t>
            </a:r>
            <a:r>
              <a:t> placed a printer.</a:t>
            </a:r>
          </a:p>
          <a:p>
            <a:pPr marL="648278" lvl="1" indent="-312283" defTabSz="1105408">
              <a:spcBef>
                <a:spcPts val="2000"/>
              </a:spcBef>
              <a:buClr>
                <a:srgbClr val="FF6853"/>
              </a:buClr>
              <a:buSzPct val="100000"/>
              <a:buFontTx/>
              <a:buChar char=""/>
              <a:defRPr sz="3060"/>
            </a:pPr>
            <a:r>
              <a:t>After John arrived to the bar, he ordered a beer.</a:t>
            </a:r>
          </a:p>
        </p:txBody>
      </p:sp>
      <p:sp>
        <p:nvSpPr>
          <p:cNvPr id="311"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40</a:t>
            </a:fld>
            <a:endParaRP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Introduction in the Background"/>
          <p:cNvSpPr txBox="1">
            <a:spLocks noGrp="1"/>
          </p:cNvSpPr>
          <p:nvPr>
            <p:ph type="title"/>
          </p:nvPr>
        </p:nvSpPr>
        <p:spPr>
          <a:prstGeom prst="rect">
            <a:avLst/>
          </a:prstGeom>
        </p:spPr>
        <p:txBody>
          <a:bodyPr/>
          <a:lstStyle>
            <a:lvl1pPr defTabSz="1300480"/>
          </a:lstStyle>
          <a:p>
            <a:r>
              <a:t>Introduction in the Background</a:t>
            </a:r>
          </a:p>
        </p:txBody>
      </p:sp>
      <p:sp>
        <p:nvSpPr>
          <p:cNvPr id="314" name="While Ruth argued with the mani, hei cooked dinner.…"/>
          <p:cNvSpPr txBox="1">
            <a:spLocks noGrp="1"/>
          </p:cNvSpPr>
          <p:nvPr>
            <p:ph type="body" idx="1"/>
          </p:nvPr>
        </p:nvSpPr>
        <p:spPr>
          <a:prstGeom prst="rect">
            <a:avLst/>
          </a:prstGeom>
        </p:spPr>
        <p:txBody>
          <a:bodyPr/>
          <a:lstStyle/>
          <a:p>
            <a:pPr marL="425450" indent="-385762" defTabSz="1300480">
              <a:buClr>
                <a:srgbClr val="0079DE"/>
              </a:buClr>
              <a:buSzPct val="100000"/>
              <a:buChar char="•"/>
            </a:pPr>
            <a:r>
              <a:t>While Ruth argued with the man</a:t>
            </a:r>
            <a:r>
              <a:rPr baseline="-5999"/>
              <a:t>i</a:t>
            </a:r>
            <a:r>
              <a:t>, he</a:t>
            </a:r>
            <a:r>
              <a:rPr baseline="-5999"/>
              <a:t>i</a:t>
            </a:r>
            <a:r>
              <a:t> cooked dinner.</a:t>
            </a:r>
          </a:p>
          <a:p>
            <a:pPr marL="425450" indent="-385762" defTabSz="1300480">
              <a:buClr>
                <a:srgbClr val="0079DE"/>
              </a:buClr>
              <a:buSzPct val="100000"/>
              <a:buChar char="•"/>
            </a:pPr>
            <a:r>
              <a:t>*While Ruth argued with a man</a:t>
            </a:r>
            <a:r>
              <a:rPr baseline="-5999"/>
              <a:t>i</a:t>
            </a:r>
            <a:r>
              <a:t>, he</a:t>
            </a:r>
            <a:r>
              <a:rPr baseline="-5999"/>
              <a:t>i</a:t>
            </a:r>
            <a:r>
              <a:t> cooked dinner.</a:t>
            </a:r>
          </a:p>
        </p:txBody>
      </p:sp>
      <p:sp>
        <p:nvSpPr>
          <p:cNvPr id="315" name="49"/>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49</a:t>
            </a:r>
          </a:p>
        </p:txBody>
      </p:sp>
      <p:sp>
        <p:nvSpPr>
          <p:cNvPr id="31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41</a:t>
            </a:fld>
            <a:endParaRP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Reflexives maintain Perspective"/>
          <p:cNvSpPr txBox="1">
            <a:spLocks noGrp="1"/>
          </p:cNvSpPr>
          <p:nvPr>
            <p:ph type="title"/>
          </p:nvPr>
        </p:nvSpPr>
        <p:spPr>
          <a:prstGeom prst="rect">
            <a:avLst/>
          </a:prstGeom>
        </p:spPr>
        <p:txBody>
          <a:bodyPr/>
          <a:lstStyle>
            <a:lvl1pPr marR="81279" indent="39687" defTabSz="1300480">
              <a:defRPr sz="5600"/>
            </a:lvl1pPr>
          </a:lstStyle>
          <a:p>
            <a:r>
              <a:t>Reflexives maintain Perspective</a:t>
            </a:r>
          </a:p>
        </p:txBody>
      </p:sp>
      <p:sp>
        <p:nvSpPr>
          <p:cNvPr id="319" name="Igori hid the book behind himi/himselfi.…"/>
          <p:cNvSpPr txBox="1">
            <a:spLocks noGrp="1"/>
          </p:cNvSpPr>
          <p:nvPr>
            <p:ph type="body" idx="1"/>
          </p:nvPr>
        </p:nvSpPr>
        <p:spPr>
          <a:prstGeom prst="rect">
            <a:avLst/>
          </a:prstGeom>
        </p:spPr>
        <p:txBody>
          <a:bodyPr/>
          <a:lstStyle/>
          <a:p>
            <a:pPr marL="382587" marR="81279" indent="-342900" defTabSz="1300480">
              <a:buClr>
                <a:srgbClr val="0079DE"/>
              </a:buClr>
              <a:buSzTx/>
              <a:buNone/>
            </a:pPr>
            <a:r>
              <a:t>Igor</a:t>
            </a:r>
            <a:r>
              <a:rPr baseline="-5999"/>
              <a:t>i</a:t>
            </a:r>
            <a:r>
              <a:t> hid the book behind him</a:t>
            </a:r>
            <a:r>
              <a:rPr baseline="-5999"/>
              <a:t>i</a:t>
            </a:r>
            <a:r>
              <a:t>/himself</a:t>
            </a:r>
            <a:r>
              <a:rPr baseline="-5999"/>
              <a:t>i</a:t>
            </a:r>
            <a:r>
              <a:t>.</a:t>
            </a:r>
          </a:p>
          <a:p>
            <a:pPr marL="382587" marR="81279" indent="-342900" defTabSz="1300480">
              <a:buClr>
                <a:srgbClr val="0079DE"/>
              </a:buClr>
              <a:buSzTx/>
              <a:buNone/>
            </a:pPr>
            <a:r>
              <a:t>John</a:t>
            </a:r>
            <a:r>
              <a:rPr baseline="-5999"/>
              <a:t>i</a:t>
            </a:r>
            <a:r>
              <a:t> kicked *him</a:t>
            </a:r>
            <a:r>
              <a:rPr baseline="-5999"/>
              <a:t>i</a:t>
            </a:r>
            <a:r>
              <a:t>/himself</a:t>
            </a:r>
            <a:r>
              <a:rPr baseline="-5999"/>
              <a:t>i</a:t>
            </a:r>
            <a:r>
              <a:t>.</a:t>
            </a:r>
          </a:p>
          <a:p>
            <a:pPr marL="382587" marR="81279" indent="-342900" defTabSz="1300480">
              <a:buClr>
                <a:srgbClr val="0079DE"/>
              </a:buClr>
              <a:buSzTx/>
              <a:buNone/>
            </a:pPr>
            <a:r>
              <a:t>John</a:t>
            </a:r>
            <a:r>
              <a:rPr baseline="-5999"/>
              <a:t>i</a:t>
            </a:r>
            <a:r>
              <a:t> ignored the oil on him</a:t>
            </a:r>
            <a:r>
              <a:rPr baseline="-5999"/>
              <a:t>i</a:t>
            </a:r>
            <a:r>
              <a:t>/*himself</a:t>
            </a:r>
            <a:r>
              <a:rPr baseline="-5999"/>
              <a:t>i</a:t>
            </a:r>
            <a:r>
              <a:t>.</a:t>
            </a:r>
          </a:p>
          <a:p>
            <a:pPr marL="382587" marR="81279" indent="-342900" defTabSz="1300480">
              <a:buClr>
                <a:srgbClr val="0079DE"/>
              </a:buClr>
              <a:buSzTx/>
              <a:buNone/>
            </a:pPr>
            <a:r>
              <a:t>John</a:t>
            </a:r>
            <a:r>
              <a:rPr baseline="-5999"/>
              <a:t>i</a:t>
            </a:r>
            <a:r>
              <a:t> heard a story about ?him</a:t>
            </a:r>
            <a:r>
              <a:rPr baseline="-5999"/>
              <a:t>i</a:t>
            </a:r>
            <a:r>
              <a:t>/himself</a:t>
            </a:r>
            <a:r>
              <a:rPr baseline="-5999"/>
              <a:t>i</a:t>
            </a:r>
            <a:r>
              <a:t>.</a:t>
            </a:r>
          </a:p>
          <a:p>
            <a:pPr marL="382587" marR="81279" indent="-342900" defTabSz="1300480">
              <a:buClr>
                <a:srgbClr val="0079DE"/>
              </a:buClr>
              <a:buSzTx/>
              <a:buNone/>
            </a:pPr>
            <a:r>
              <a:t>Max</a:t>
            </a:r>
            <a:r>
              <a:rPr baseline="-5999"/>
              <a:t>i</a:t>
            </a:r>
            <a:r>
              <a:t> told a story about *him</a:t>
            </a:r>
            <a:r>
              <a:rPr baseline="-5999"/>
              <a:t>i</a:t>
            </a:r>
            <a:r>
              <a:t>/himself</a:t>
            </a:r>
            <a:r>
              <a:rPr baseline="-5999"/>
              <a:t>i</a:t>
            </a:r>
            <a:r>
              <a:t>.</a:t>
            </a:r>
          </a:p>
          <a:p>
            <a:pPr marL="382587" marR="81279" indent="-342900" defTabSz="1300480">
              <a:buClr>
                <a:srgbClr val="0079DE"/>
              </a:buClr>
              <a:buSzTx/>
              <a:buNone/>
            </a:pPr>
            <a:r>
              <a:t>I did it myself .  (no c-command relevant)</a:t>
            </a:r>
          </a:p>
        </p:txBody>
      </p:sp>
      <p:sp>
        <p:nvSpPr>
          <p:cNvPr id="32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42</a:t>
            </a:fld>
            <a:endParaRP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nse and maintenance"/>
          <p:cNvSpPr txBox="1">
            <a:spLocks noGrp="1"/>
          </p:cNvSpPr>
          <p:nvPr>
            <p:ph type="title"/>
          </p:nvPr>
        </p:nvSpPr>
        <p:spPr>
          <a:prstGeom prst="rect">
            <a:avLst/>
          </a:prstGeom>
        </p:spPr>
        <p:txBody>
          <a:bodyPr/>
          <a:lstStyle>
            <a:lvl1pPr defTabSz="1300480"/>
          </a:lstStyle>
          <a:p>
            <a:r>
              <a:t>Tense and maintenance</a:t>
            </a:r>
          </a:p>
        </p:txBody>
      </p:sp>
      <p:sp>
        <p:nvSpPr>
          <p:cNvPr id="323" name="*Shei jumped inside the car, when Debrai saw a large man lurking in the shadows.…"/>
          <p:cNvSpPr txBox="1">
            <a:spLocks noGrp="1"/>
          </p:cNvSpPr>
          <p:nvPr>
            <p:ph type="body" idx="1"/>
          </p:nvPr>
        </p:nvSpPr>
        <p:spPr>
          <a:xfrm>
            <a:off x="508000" y="2646962"/>
            <a:ext cx="11988800" cy="6096001"/>
          </a:xfrm>
          <a:prstGeom prst="rect">
            <a:avLst/>
          </a:prstGeom>
        </p:spPr>
        <p:txBody>
          <a:bodyPr/>
          <a:lstStyle/>
          <a:p>
            <a:pPr marL="425450" indent="-385762" defTabSz="1300480">
              <a:buClr>
                <a:srgbClr val="0079DE"/>
              </a:buClr>
              <a:buSzPct val="100000"/>
              <a:buChar char="•"/>
            </a:pPr>
            <a:r>
              <a:t>*She</a:t>
            </a:r>
            <a:r>
              <a:rPr baseline="-5999"/>
              <a:t>i</a:t>
            </a:r>
            <a:r>
              <a:t> jumped inside the car, when Debra</a:t>
            </a:r>
            <a:r>
              <a:rPr baseline="-5999"/>
              <a:t>i</a:t>
            </a:r>
            <a:r>
              <a:t> saw a large man lurking in the shadows.</a:t>
            </a:r>
          </a:p>
          <a:p>
            <a:pPr marL="425450" indent="-385762" defTabSz="1300480">
              <a:buClr>
                <a:srgbClr val="0079DE"/>
              </a:buClr>
              <a:buSzPct val="100000"/>
              <a:buChar char="•"/>
            </a:pPr>
            <a:r>
              <a:t>She</a:t>
            </a:r>
            <a:r>
              <a:rPr baseline="-5999"/>
              <a:t>i</a:t>
            </a:r>
            <a:r>
              <a:t> was jumping inside the car, when Debra</a:t>
            </a:r>
            <a:r>
              <a:rPr baseline="-5999"/>
              <a:t>i</a:t>
            </a:r>
            <a:r>
              <a:t> saw a large man lurking in the shadows.</a:t>
            </a:r>
          </a:p>
        </p:txBody>
      </p:sp>
      <p:sp>
        <p:nvSpPr>
          <p:cNvPr id="324" name="51"/>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51</a:t>
            </a:r>
          </a:p>
        </p:txBody>
      </p:sp>
      <p:sp>
        <p:nvSpPr>
          <p:cNvPr id="325"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43</a:t>
            </a:fld>
            <a:endParaRPr/>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 name="Linkage blocked"/>
          <p:cNvSpPr txBox="1">
            <a:spLocks noGrp="1"/>
          </p:cNvSpPr>
          <p:nvPr>
            <p:ph type="title"/>
          </p:nvPr>
        </p:nvSpPr>
        <p:spPr>
          <a:prstGeom prst="rect">
            <a:avLst/>
          </a:prstGeom>
        </p:spPr>
        <p:txBody>
          <a:bodyPr/>
          <a:lstStyle>
            <a:lvl1pPr marR="81279" indent="39687" defTabSz="1300480"/>
          </a:lstStyle>
          <a:p>
            <a:r>
              <a:t>Linkage blocked </a:t>
            </a:r>
          </a:p>
        </p:txBody>
      </p:sp>
      <p:sp>
        <p:nvSpPr>
          <p:cNvPr id="328" name="Jessie stole a photo of *her/herself out of the archives.…"/>
          <p:cNvSpPr txBox="1">
            <a:spLocks noGrp="1"/>
          </p:cNvSpPr>
          <p:nvPr>
            <p:ph type="body" idx="1"/>
          </p:nvPr>
        </p:nvSpPr>
        <p:spPr>
          <a:prstGeom prst="rect">
            <a:avLst/>
          </a:prstGeom>
        </p:spPr>
        <p:txBody>
          <a:bodyPr/>
          <a:lstStyle/>
          <a:p>
            <a:pPr marL="382587" marR="81279" indent="-342900" defTabSz="1300480">
              <a:buClr>
                <a:srgbClr val="0079DE"/>
              </a:buClr>
              <a:buSzTx/>
              <a:buNone/>
              <a:defRPr sz="3400"/>
            </a:pPr>
            <a:r>
              <a:t>Jessie stole a photo of *her/herself out of the archives.</a:t>
            </a:r>
          </a:p>
          <a:p>
            <a:pPr marL="382587" marR="81279" indent="-342900" defTabSz="1300480">
              <a:buClr>
                <a:srgbClr val="0079DE"/>
              </a:buClr>
              <a:buSzTx/>
              <a:buNone/>
            </a:pPr>
            <a:r>
              <a:t>Jessie stole me a photo of her/*herself out of the archives.</a:t>
            </a:r>
          </a:p>
          <a:p>
            <a:pPr marL="382587" marR="81279" indent="-342900" defTabSz="1300480">
              <a:buClr>
                <a:srgbClr val="0079DE"/>
              </a:buClr>
              <a:buSzTx/>
              <a:buNone/>
              <a:defRPr sz="3400"/>
            </a:pPr>
            <a:r>
              <a:t>Anna hid a snapshot of *her/herself under the linoleum.</a:t>
            </a:r>
          </a:p>
          <a:p>
            <a:pPr marL="382587" marR="81279" indent="-342900" defTabSz="1300480">
              <a:buClr>
                <a:srgbClr val="0079DE"/>
              </a:buClr>
              <a:buSzTx/>
              <a:buNone/>
              <a:defRPr sz="3400"/>
            </a:pPr>
            <a:r>
              <a:t>Lucie talked about the operation on *her/herself.</a:t>
            </a:r>
          </a:p>
          <a:p>
            <a:pPr marL="382587" marR="81279" indent="-342900" defTabSz="1300480">
              <a:buClr>
                <a:srgbClr val="0079DE"/>
              </a:buClr>
              <a:buSzTx/>
              <a:buNone/>
              <a:defRPr sz="3400"/>
            </a:pPr>
            <a:r>
              <a:t>Lucie talked about the operation on her/herself that Dr. Edward performed.</a:t>
            </a:r>
          </a:p>
        </p:txBody>
      </p:sp>
      <p:sp>
        <p:nvSpPr>
          <p:cNvPr id="329"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44</a:t>
            </a:fld>
            <a:endParaRPr/>
          </a:p>
        </p:txBody>
      </p:sp>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Clitic Assimilation"/>
          <p:cNvSpPr txBox="1">
            <a:spLocks noGrp="1"/>
          </p:cNvSpPr>
          <p:nvPr>
            <p:ph type="title"/>
          </p:nvPr>
        </p:nvSpPr>
        <p:spPr>
          <a:prstGeom prst="rect">
            <a:avLst/>
          </a:prstGeom>
        </p:spPr>
        <p:txBody>
          <a:bodyPr/>
          <a:lstStyle>
            <a:lvl1pPr marR="81279" indent="39687" defTabSz="1300480"/>
          </a:lstStyle>
          <a:p>
            <a:r>
              <a:t>Clitic Assimilation</a:t>
            </a:r>
          </a:p>
        </p:txBody>
      </p:sp>
      <p:sp>
        <p:nvSpPr>
          <p:cNvPr id="332" name="Why do you want to go?…"/>
          <p:cNvSpPr txBox="1">
            <a:spLocks noGrp="1"/>
          </p:cNvSpPr>
          <p:nvPr>
            <p:ph type="body" idx="1"/>
          </p:nvPr>
        </p:nvSpPr>
        <p:spPr>
          <a:prstGeom prst="rect">
            <a:avLst/>
          </a:prstGeom>
        </p:spPr>
        <p:txBody>
          <a:bodyPr/>
          <a:lstStyle/>
          <a:p>
            <a:pPr marL="1239837" marR="81279" lvl="2" indent="-342900" defTabSz="1300480">
              <a:buClr>
                <a:srgbClr val="0079DE"/>
              </a:buClr>
              <a:buSzPct val="100000"/>
              <a:buFontTx/>
              <a:buChar char=""/>
            </a:pPr>
            <a:r>
              <a:t>Why do you want to go?</a:t>
            </a:r>
          </a:p>
          <a:p>
            <a:pPr marL="1239837" marR="81279" lvl="2" indent="-342900" defTabSz="1300480">
              <a:buClr>
                <a:srgbClr val="0079DE"/>
              </a:buClr>
              <a:buSzPct val="100000"/>
              <a:buFontTx/>
              <a:buChar char=""/>
            </a:pPr>
            <a:r>
              <a:t>Why do you wanna go?</a:t>
            </a:r>
          </a:p>
          <a:p>
            <a:pPr marL="1239837" marR="81279" lvl="2" indent="-342900" defTabSz="1300480">
              <a:buClr>
                <a:srgbClr val="0079DE"/>
              </a:buClr>
              <a:buSzPct val="100000"/>
              <a:buFontTx/>
              <a:buChar char=""/>
            </a:pPr>
            <a:r>
              <a:t>Who(m) do you want to go?</a:t>
            </a:r>
          </a:p>
          <a:p>
            <a:pPr marL="1239837" marR="81279" lvl="2" indent="-342900" defTabSz="1300480">
              <a:buClr>
                <a:srgbClr val="0079DE"/>
              </a:buClr>
              <a:buSzPct val="100000"/>
              <a:buFontTx/>
              <a:buChar char=""/>
            </a:pPr>
            <a:r>
              <a:t>* Who(m) do you wanna go?</a:t>
            </a:r>
          </a:p>
        </p:txBody>
      </p:sp>
      <p:sp>
        <p:nvSpPr>
          <p:cNvPr id="333"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45</a:t>
            </a:fld>
            <a:endParaRPr/>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An emergentist alternative"/>
          <p:cNvSpPr txBox="1">
            <a:spLocks noGrp="1"/>
          </p:cNvSpPr>
          <p:nvPr>
            <p:ph type="title"/>
          </p:nvPr>
        </p:nvSpPr>
        <p:spPr>
          <a:prstGeom prst="rect">
            <a:avLst/>
          </a:prstGeom>
        </p:spPr>
        <p:txBody>
          <a:bodyPr/>
          <a:lstStyle/>
          <a:p>
            <a:r>
              <a:t>An emergentist alternative</a:t>
            </a:r>
          </a:p>
        </p:txBody>
      </p:sp>
      <p:sp>
        <p:nvSpPr>
          <p:cNvPr id="336" name="Many of these assignments (attachments, roles, scopes) work to minimize processing distance (O’Grady, Hawkins)…"/>
          <p:cNvSpPr txBox="1">
            <a:spLocks noGrp="1"/>
          </p:cNvSpPr>
          <p:nvPr>
            <p:ph type="body" idx="1"/>
          </p:nvPr>
        </p:nvSpPr>
        <p:spPr>
          <a:prstGeom prst="rect">
            <a:avLst/>
          </a:prstGeom>
        </p:spPr>
        <p:txBody>
          <a:bodyPr/>
          <a:lstStyle/>
          <a:p>
            <a:r>
              <a:t>Many of these assignments (attachments, roles, scopes) work to minimize processing distance (O’Grady, Hawkins)</a:t>
            </a:r>
          </a:p>
          <a:p>
            <a:r>
              <a:t>They also work to assign perspective</a:t>
            </a:r>
          </a:p>
          <a:p>
            <a:r>
              <a:t>In fact, c-command reflects this too</a:t>
            </a:r>
          </a:p>
          <a:p>
            <a:r>
              <a:t>Perspective provides a fuller explanation of why the structures and positions have their shape</a:t>
            </a:r>
          </a:p>
        </p:txBody>
      </p:sp>
      <p:sp>
        <p:nvSpPr>
          <p:cNvPr id="33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54"/>
          <p:cNvSpPr txBox="1"/>
          <p:nvPr/>
        </p:nvSpPr>
        <p:spPr>
          <a:xfrm>
            <a:off x="12452096" y="8994986"/>
            <a:ext cx="473231"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54</a:t>
            </a:r>
          </a:p>
        </p:txBody>
      </p:sp>
      <p:sp>
        <p:nvSpPr>
          <p:cNvPr id="340" name="An example"/>
          <p:cNvSpPr txBox="1">
            <a:spLocks noGrp="1"/>
          </p:cNvSpPr>
          <p:nvPr>
            <p:ph type="title"/>
          </p:nvPr>
        </p:nvSpPr>
        <p:spPr>
          <a:prstGeom prst="rect">
            <a:avLst/>
          </a:prstGeom>
        </p:spPr>
        <p:txBody>
          <a:bodyPr/>
          <a:lstStyle>
            <a:lvl1pPr indent="39687" defTabSz="1300480"/>
          </a:lstStyle>
          <a:p>
            <a:r>
              <a:t>An example</a:t>
            </a:r>
          </a:p>
        </p:txBody>
      </p:sp>
      <p:sp>
        <p:nvSpPr>
          <p:cNvPr id="341" name="A cyclone hammered the Bangladesh coast Monday with the force of &quot;hundreds of demons&quot; leveling entire villages of mud and thatch huts, flooding crops, and killing at least six people.…"/>
          <p:cNvSpPr txBox="1">
            <a:spLocks noGrp="1"/>
          </p:cNvSpPr>
          <p:nvPr>
            <p:ph type="body" idx="1"/>
          </p:nvPr>
        </p:nvSpPr>
        <p:spPr>
          <a:prstGeom prst="rect">
            <a:avLst/>
          </a:prstGeom>
        </p:spPr>
        <p:txBody>
          <a:bodyPr/>
          <a:lstStyle/>
          <a:p>
            <a:pPr marL="371109" indent="-332613" defTabSz="1261465">
              <a:spcBef>
                <a:spcPts val="0"/>
              </a:spcBef>
              <a:buClr>
                <a:srgbClr val="FFFFFF"/>
              </a:buClr>
              <a:buSzTx/>
              <a:buNone/>
              <a:defRPr sz="2716"/>
            </a:pPr>
            <a:r>
              <a:t> A cyclone hammered the Bangladesh coast Monday with the force of "hundreds of demons" leveling entire villages of mud and thatch huts, flooding crops, and killing at least six people.  </a:t>
            </a:r>
          </a:p>
          <a:p>
            <a:pPr marL="371109" indent="-332613" defTabSz="1261465">
              <a:spcBef>
                <a:spcPts val="0"/>
              </a:spcBef>
              <a:buClr>
                <a:srgbClr val="FFFFFF"/>
              </a:buClr>
              <a:buSzTx/>
              <a:buNone/>
              <a:defRPr sz="2716"/>
            </a:pPr>
            <a:endParaRPr/>
          </a:p>
          <a:p>
            <a:pPr marL="371109" indent="-332613" defTabSz="1261465">
              <a:spcBef>
                <a:spcPts val="0"/>
              </a:spcBef>
              <a:buClr>
                <a:srgbClr val="FFFFFF"/>
              </a:buClr>
              <a:buSzTx/>
              <a:buNone/>
              <a:defRPr sz="2716"/>
            </a:pPr>
            <a:r>
              <a:t>Three men and two children were crushed under collapsed buildings or hit by flying pieces of tin roofs in the southern port of Chittagong.  One man died in Teknaf, about 110 miles down the coast, when he was blown off his roof, while trying to secure it. </a:t>
            </a:r>
          </a:p>
          <a:p>
            <a:pPr marL="371109" indent="-332613" defTabSz="1261465">
              <a:spcBef>
                <a:spcPts val="0"/>
              </a:spcBef>
              <a:buClr>
                <a:srgbClr val="FFFFFF"/>
              </a:buClr>
              <a:buSzTx/>
              <a:buNone/>
              <a:defRPr sz="2716"/>
            </a:pPr>
            <a:endParaRPr/>
          </a:p>
          <a:p>
            <a:pPr marL="371109" indent="-332613" defTabSz="1261465">
              <a:spcBef>
                <a:spcPts val="0"/>
              </a:spcBef>
              <a:buClr>
                <a:srgbClr val="FFFFFF"/>
              </a:buClr>
              <a:buSzTx/>
              <a:buNone/>
              <a:defRPr sz="2716"/>
            </a:pPr>
            <a:r>
              <a:t>The storm roared in from the Bay of Bengal with wind gusts of 125 mph, forcing a half-million people to flee their huts and huddle in concrete shelters.  Many power and telephone lines were down, so a full account of casualties and damage was not available.</a:t>
            </a:r>
          </a:p>
        </p:txBody>
      </p:sp>
      <p:sp>
        <p:nvSpPr>
          <p:cNvPr id="342"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 name="The force of hundreds of demons"/>
          <p:cNvSpPr txBox="1">
            <a:spLocks noGrp="1"/>
          </p:cNvSpPr>
          <p:nvPr>
            <p:ph type="title"/>
          </p:nvPr>
        </p:nvSpPr>
        <p:spPr>
          <a:prstGeom prst="rect">
            <a:avLst/>
          </a:prstGeom>
        </p:spPr>
        <p:txBody>
          <a:bodyPr/>
          <a:lstStyle/>
          <a:p>
            <a:r>
              <a:t>The force of hundreds of demons</a:t>
            </a:r>
          </a:p>
        </p:txBody>
      </p:sp>
      <p:pic>
        <p:nvPicPr>
          <p:cNvPr id="345" name="thai_rama_093.jpg" descr="thai_rama_093.jpg"/>
          <p:cNvPicPr>
            <a:picLocks noChangeAspect="1"/>
          </p:cNvPicPr>
          <p:nvPr/>
        </p:nvPicPr>
        <p:blipFill>
          <a:blip r:embed="rId2"/>
          <a:stretch>
            <a:fillRect/>
          </a:stretch>
        </p:blipFill>
        <p:spPr>
          <a:xfrm>
            <a:off x="1422400" y="2324100"/>
            <a:ext cx="10160000" cy="6781800"/>
          </a:xfrm>
          <a:prstGeom prst="rect">
            <a:avLst/>
          </a:prstGeom>
          <a:ln w="12700">
            <a:miter lim="400000"/>
          </a:ln>
        </p:spPr>
      </p:pic>
      <p:sp>
        <p:nvSpPr>
          <p:cNvPr id="34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 name="Frames"/>
          <p:cNvSpPr txBox="1">
            <a:spLocks noGrp="1"/>
          </p:cNvSpPr>
          <p:nvPr>
            <p:ph type="title"/>
          </p:nvPr>
        </p:nvSpPr>
        <p:spPr>
          <a:prstGeom prst="rect">
            <a:avLst/>
          </a:prstGeom>
        </p:spPr>
        <p:txBody>
          <a:bodyPr/>
          <a:lstStyle/>
          <a:p>
            <a:r>
              <a:t>Frames</a:t>
            </a:r>
          </a:p>
        </p:txBody>
      </p:sp>
      <p:sp>
        <p:nvSpPr>
          <p:cNvPr id="349" name="Cyclone - Coast - Monday"/>
          <p:cNvSpPr/>
          <p:nvPr/>
        </p:nvSpPr>
        <p:spPr>
          <a:xfrm>
            <a:off x="2074333" y="2543951"/>
            <a:ext cx="8465962" cy="3804850"/>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200">
                <a:solidFill>
                  <a:srgbClr val="4C4EFF"/>
                </a:solidFill>
                <a:effectLst>
                  <a:outerShdw blurRad="25400" dist="33948" dir="2700000" rotWithShape="0">
                    <a:srgbClr val="3B3936"/>
                  </a:outerShdw>
                </a:effectLst>
              </a:defRPr>
            </a:lvl1pPr>
          </a:lstStyle>
          <a:p>
            <a:r>
              <a:t>Cyclone - Coast - Monday</a:t>
            </a:r>
          </a:p>
        </p:txBody>
      </p:sp>
      <p:sp>
        <p:nvSpPr>
          <p:cNvPr id="350" name="Chittagong - 5 people"/>
          <p:cNvSpPr/>
          <p:nvPr/>
        </p:nvSpPr>
        <p:spPr>
          <a:xfrm>
            <a:off x="2905195" y="4639168"/>
            <a:ext cx="2970460" cy="850760"/>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200">
                <a:solidFill>
                  <a:srgbClr val="3DFA98"/>
                </a:solidFill>
                <a:effectLst>
                  <a:outerShdw blurRad="25400" dist="33948" dir="2700000" rotWithShape="0">
                    <a:srgbClr val="3B3936"/>
                  </a:outerShdw>
                </a:effectLst>
              </a:defRPr>
            </a:lvl1pPr>
          </a:lstStyle>
          <a:p>
            <a:r>
              <a:t>Chittagong - 5 people</a:t>
            </a:r>
          </a:p>
        </p:txBody>
      </p:sp>
      <p:sp>
        <p:nvSpPr>
          <p:cNvPr id="351" name="Teknak - Man on Roof"/>
          <p:cNvSpPr/>
          <p:nvPr/>
        </p:nvSpPr>
        <p:spPr>
          <a:xfrm>
            <a:off x="6445391" y="4584982"/>
            <a:ext cx="3761176" cy="1601330"/>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2900">
                <a:solidFill>
                  <a:srgbClr val="FF5E97"/>
                </a:solidFill>
                <a:effectLst>
                  <a:outerShdw blurRad="25400" dist="33948" dir="2700000" rotWithShape="0">
                    <a:srgbClr val="3B3936"/>
                  </a:outerShdw>
                </a:effectLst>
              </a:defRPr>
            </a:lvl1pPr>
          </a:lstStyle>
          <a:p>
            <a:r>
              <a:t>Teknak - Man on Roof</a:t>
            </a:r>
          </a:p>
        </p:txBody>
      </p:sp>
      <p:sp>
        <p:nvSpPr>
          <p:cNvPr id="352" name="Killing"/>
          <p:cNvSpPr/>
          <p:nvPr/>
        </p:nvSpPr>
        <p:spPr>
          <a:xfrm>
            <a:off x="5181035" y="3248377"/>
            <a:ext cx="2274924" cy="903818"/>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a:solidFill>
                  <a:srgbClr val="6C77FF"/>
                </a:solidFill>
                <a:effectLst>
                  <a:outerShdw blurRad="25400" dist="33948" dir="2700000" rotWithShape="0">
                    <a:srgbClr val="3B3936"/>
                  </a:outerShdw>
                </a:effectLst>
              </a:defRPr>
            </a:lvl1pPr>
          </a:lstStyle>
          <a:p>
            <a:r>
              <a:t>Killing</a:t>
            </a:r>
          </a:p>
        </p:txBody>
      </p:sp>
      <p:sp>
        <p:nvSpPr>
          <p:cNvPr id="353" name="Demons"/>
          <p:cNvSpPr/>
          <p:nvPr/>
        </p:nvSpPr>
        <p:spPr>
          <a:xfrm>
            <a:off x="2707075" y="3248942"/>
            <a:ext cx="2274924" cy="903817"/>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a:solidFill>
                  <a:srgbClr val="6C77FF"/>
                </a:solidFill>
                <a:effectLst>
                  <a:outerShdw blurRad="25400" dist="33948" dir="2700000" rotWithShape="0">
                    <a:srgbClr val="3B3936"/>
                  </a:outerShdw>
                </a:effectLst>
              </a:defRPr>
            </a:lvl1pPr>
          </a:lstStyle>
          <a:p>
            <a:r>
              <a:t>Demons</a:t>
            </a:r>
          </a:p>
        </p:txBody>
      </p:sp>
      <p:sp>
        <p:nvSpPr>
          <p:cNvPr id="354" name="Leveling"/>
          <p:cNvSpPr/>
          <p:nvPr/>
        </p:nvSpPr>
        <p:spPr>
          <a:xfrm>
            <a:off x="7601937" y="3230879"/>
            <a:ext cx="2274924" cy="903818"/>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a:solidFill>
                  <a:srgbClr val="6C77FF"/>
                </a:solidFill>
                <a:effectLst>
                  <a:outerShdw blurRad="25400" dist="33948" dir="2700000" rotWithShape="0">
                    <a:srgbClr val="3B3936"/>
                  </a:outerShdw>
                </a:effectLst>
              </a:defRPr>
            </a:lvl1pPr>
          </a:lstStyle>
          <a:p>
            <a:r>
              <a:t>Leveling</a:t>
            </a:r>
          </a:p>
        </p:txBody>
      </p:sp>
      <p:sp>
        <p:nvSpPr>
          <p:cNvPr id="355" name="Line"/>
          <p:cNvSpPr/>
          <p:nvPr/>
        </p:nvSpPr>
        <p:spPr>
          <a:xfrm flipV="1">
            <a:off x="4657231" y="4208074"/>
            <a:ext cx="790717" cy="454802"/>
          </a:xfrm>
          <a:prstGeom prst="line">
            <a:avLst/>
          </a:prstGeom>
          <a:ln w="25400">
            <a:solidFill>
              <a:srgbClr val="414141"/>
            </a:solidFill>
            <a:miter lim="400000"/>
          </a:ln>
        </p:spPr>
        <p:txBody>
          <a:bodyPr lIns="50800" tIns="50800" rIns="50800" bIns="50800" anchor="ctr"/>
          <a:lstStyle/>
          <a:p>
            <a:pPr>
              <a:defRPr sz="3200"/>
            </a:pPr>
            <a:endParaRPr/>
          </a:p>
        </p:txBody>
      </p:sp>
      <p:sp>
        <p:nvSpPr>
          <p:cNvPr id="356" name="Line"/>
          <p:cNvSpPr/>
          <p:nvPr/>
        </p:nvSpPr>
        <p:spPr>
          <a:xfrm flipH="1" flipV="1">
            <a:off x="7182485" y="4190576"/>
            <a:ext cx="722978" cy="364909"/>
          </a:xfrm>
          <a:prstGeom prst="line">
            <a:avLst/>
          </a:prstGeom>
          <a:ln w="25400">
            <a:solidFill>
              <a:srgbClr val="414141"/>
            </a:solidFill>
            <a:miter lim="400000"/>
          </a:ln>
        </p:spPr>
        <p:txBody>
          <a:bodyPr lIns="50800" tIns="50800" rIns="50800" bIns="50800" anchor="ctr"/>
          <a:lstStyle/>
          <a:p>
            <a:pPr>
              <a:defRPr sz="3200"/>
            </a:pPr>
            <a:endParaRPr/>
          </a:p>
        </p:txBody>
      </p:sp>
      <p:sp>
        <p:nvSpPr>
          <p:cNvPr id="357" name="die"/>
          <p:cNvSpPr/>
          <p:nvPr/>
        </p:nvSpPr>
        <p:spPr>
          <a:xfrm>
            <a:off x="6499577" y="5325533"/>
            <a:ext cx="970775" cy="759955"/>
          </a:xfrm>
          <a:prstGeom prst="roundRect">
            <a:avLst>
              <a:gd name="adj" fmla="val 19161"/>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3200">
                <a:solidFill>
                  <a:srgbClr val="4386FF"/>
                </a:solidFill>
                <a:effectLst>
                  <a:outerShdw blurRad="25400" dist="33948" dir="2700000" rotWithShape="0">
                    <a:srgbClr val="3B3936"/>
                  </a:outerShdw>
                </a:effectLst>
              </a:defRPr>
            </a:lvl1pPr>
          </a:lstStyle>
          <a:p>
            <a:r>
              <a:t>die</a:t>
            </a:r>
          </a:p>
        </p:txBody>
      </p:sp>
      <p:sp>
        <p:nvSpPr>
          <p:cNvPr id="358" name="secure"/>
          <p:cNvSpPr/>
          <p:nvPr/>
        </p:nvSpPr>
        <p:spPr>
          <a:xfrm>
            <a:off x="8895785" y="5326097"/>
            <a:ext cx="1237334" cy="759955"/>
          </a:xfrm>
          <a:prstGeom prst="roundRect">
            <a:avLst>
              <a:gd name="adj" fmla="val 19161"/>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600">
                <a:solidFill>
                  <a:srgbClr val="4386FF"/>
                </a:solidFill>
                <a:effectLst>
                  <a:outerShdw blurRad="25400" dist="33948" dir="2700000" rotWithShape="0">
                    <a:srgbClr val="3B3936"/>
                  </a:outerShdw>
                </a:effectLst>
              </a:defRPr>
            </a:lvl1pPr>
          </a:lstStyle>
          <a:p>
            <a:r>
              <a:t>secure</a:t>
            </a:r>
          </a:p>
        </p:txBody>
      </p:sp>
      <p:sp>
        <p:nvSpPr>
          <p:cNvPr id="359" name="blown"/>
          <p:cNvSpPr/>
          <p:nvPr/>
        </p:nvSpPr>
        <p:spPr>
          <a:xfrm>
            <a:off x="7576396" y="5333435"/>
            <a:ext cx="1257301" cy="759955"/>
          </a:xfrm>
          <a:prstGeom prst="roundRect">
            <a:avLst>
              <a:gd name="adj" fmla="val 19161"/>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600">
                <a:solidFill>
                  <a:srgbClr val="4386FF"/>
                </a:solidFill>
                <a:effectLst>
                  <a:outerShdw blurRad="25400" dist="33948" dir="2700000" rotWithShape="0">
                    <a:srgbClr val="3B3936"/>
                  </a:outerShdw>
                </a:effectLst>
              </a:defRPr>
            </a:lvl1pPr>
          </a:lstStyle>
          <a:p>
            <a:r>
              <a:t>blown</a:t>
            </a:r>
          </a:p>
        </p:txBody>
      </p:sp>
      <p:sp>
        <p:nvSpPr>
          <p:cNvPr id="360" name="Results"/>
          <p:cNvSpPr/>
          <p:nvPr/>
        </p:nvSpPr>
        <p:spPr>
          <a:xfrm>
            <a:off x="2110457" y="6680200"/>
            <a:ext cx="8451922" cy="2328475"/>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lstStyle>
            <a:lvl1pPr>
              <a:defRPr sz="3200">
                <a:solidFill>
                  <a:srgbClr val="6AFCE7"/>
                </a:solidFill>
                <a:effectLst>
                  <a:outerShdw blurRad="25400" dist="33948" dir="2700000" rotWithShape="0">
                    <a:srgbClr val="3B3936"/>
                  </a:outerShdw>
                </a:effectLst>
              </a:defRPr>
            </a:lvl1pPr>
          </a:lstStyle>
          <a:p>
            <a:r>
              <a:t>Results</a:t>
            </a:r>
          </a:p>
        </p:txBody>
      </p:sp>
      <p:sp>
        <p:nvSpPr>
          <p:cNvPr id="361" name="PowerDown"/>
          <p:cNvSpPr/>
          <p:nvPr/>
        </p:nvSpPr>
        <p:spPr>
          <a:xfrm>
            <a:off x="2291079" y="7474937"/>
            <a:ext cx="2361213" cy="1208335"/>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900">
                <a:solidFill>
                  <a:srgbClr val="FF6290"/>
                </a:solidFill>
                <a:effectLst>
                  <a:outerShdw blurRad="25400" dist="33948" dir="2700000" rotWithShape="0">
                    <a:srgbClr val="3B3936"/>
                  </a:outerShdw>
                </a:effectLst>
              </a:defRPr>
            </a:lvl1pPr>
          </a:lstStyle>
          <a:p>
            <a:r>
              <a:t>PowerDown</a:t>
            </a:r>
          </a:p>
        </p:txBody>
      </p:sp>
      <p:sp>
        <p:nvSpPr>
          <p:cNvPr id="362" name="NoReports"/>
          <p:cNvSpPr/>
          <p:nvPr/>
        </p:nvSpPr>
        <p:spPr>
          <a:xfrm>
            <a:off x="5199662" y="7457439"/>
            <a:ext cx="2361213" cy="1208335"/>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900">
                <a:solidFill>
                  <a:srgbClr val="FF6290"/>
                </a:solidFill>
                <a:effectLst>
                  <a:outerShdw blurRad="25400" dist="33948" dir="2700000" rotWithShape="0">
                    <a:srgbClr val="3B3936"/>
                  </a:outerShdw>
                </a:effectLst>
              </a:defRPr>
            </a:lvl1pPr>
          </a:lstStyle>
          <a:p>
            <a:r>
              <a:t>NoReports</a:t>
            </a:r>
          </a:p>
        </p:txBody>
      </p:sp>
      <p:sp>
        <p:nvSpPr>
          <p:cNvPr id="363" name="VagueStory"/>
          <p:cNvSpPr/>
          <p:nvPr/>
        </p:nvSpPr>
        <p:spPr>
          <a:xfrm>
            <a:off x="8035995" y="7421879"/>
            <a:ext cx="2361213" cy="1208335"/>
          </a:xfrm>
          <a:prstGeom prst="rect">
            <a:avLst/>
          </a:prstGeom>
          <a:ln w="25400">
            <a:solidFill>
              <a:srgbClr val="000000"/>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900">
                <a:solidFill>
                  <a:srgbClr val="FF6290"/>
                </a:solidFill>
                <a:effectLst>
                  <a:outerShdw blurRad="25400" dist="33948" dir="2700000" rotWithShape="0">
                    <a:srgbClr val="3B3936"/>
                  </a:outerShdw>
                </a:effectLst>
              </a:defRPr>
            </a:lvl1pPr>
          </a:lstStyle>
          <a:p>
            <a:r>
              <a:t>VagueStory</a:t>
            </a:r>
          </a:p>
        </p:txBody>
      </p:sp>
      <p:sp>
        <p:nvSpPr>
          <p:cNvPr id="364" name="Line"/>
          <p:cNvSpPr/>
          <p:nvPr/>
        </p:nvSpPr>
        <p:spPr>
          <a:xfrm>
            <a:off x="4675293" y="8166946"/>
            <a:ext cx="513350" cy="1"/>
          </a:xfrm>
          <a:prstGeom prst="line">
            <a:avLst/>
          </a:prstGeom>
          <a:ln w="25400">
            <a:solidFill>
              <a:srgbClr val="414141"/>
            </a:solidFill>
            <a:miter lim="400000"/>
            <a:tailEnd type="triangle"/>
          </a:ln>
        </p:spPr>
        <p:txBody>
          <a:bodyPr lIns="50800" tIns="50800" rIns="50800" bIns="50800" anchor="ctr"/>
          <a:lstStyle/>
          <a:p>
            <a:pPr>
              <a:defRPr sz="3200"/>
            </a:pPr>
            <a:endParaRPr/>
          </a:p>
        </p:txBody>
      </p:sp>
      <p:sp>
        <p:nvSpPr>
          <p:cNvPr id="365" name="Line"/>
          <p:cNvSpPr/>
          <p:nvPr/>
        </p:nvSpPr>
        <p:spPr>
          <a:xfrm>
            <a:off x="7547750" y="8095261"/>
            <a:ext cx="513350" cy="1"/>
          </a:xfrm>
          <a:prstGeom prst="line">
            <a:avLst/>
          </a:prstGeom>
          <a:ln w="25400">
            <a:solidFill>
              <a:srgbClr val="414141"/>
            </a:solidFill>
            <a:miter lim="400000"/>
            <a:tailEnd type="triangle"/>
          </a:ln>
        </p:spPr>
        <p:txBody>
          <a:bodyPr lIns="50800" tIns="50800" rIns="50800" bIns="50800" anchor="ctr"/>
          <a:lstStyle/>
          <a:p>
            <a:pPr>
              <a:defRPr sz="3200"/>
            </a:pPr>
            <a:endParaRPr/>
          </a:p>
        </p:txBody>
      </p:sp>
      <p:sp>
        <p:nvSpPr>
          <p:cNvPr id="366"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49</a:t>
            </a:fld>
            <a:endParaRP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But we haven’t connected the dots"/>
          <p:cNvSpPr txBox="1">
            <a:spLocks noGrp="1"/>
          </p:cNvSpPr>
          <p:nvPr>
            <p:ph type="title"/>
          </p:nvPr>
        </p:nvSpPr>
        <p:spPr>
          <a:prstGeom prst="rect">
            <a:avLst/>
          </a:prstGeom>
        </p:spPr>
        <p:txBody>
          <a:bodyPr/>
          <a:lstStyle/>
          <a:p>
            <a:r>
              <a:t>But we haven’t connected the dots</a:t>
            </a:r>
          </a:p>
        </p:txBody>
      </p:sp>
      <p:sp>
        <p:nvSpPr>
          <p:cNvPr id="151" name="Mental models are constructed in real time…"/>
          <p:cNvSpPr txBox="1">
            <a:spLocks noGrp="1"/>
          </p:cNvSpPr>
          <p:nvPr>
            <p:ph type="body" sz="half" idx="1"/>
          </p:nvPr>
        </p:nvSpPr>
        <p:spPr>
          <a:xfrm>
            <a:off x="905368" y="5580855"/>
            <a:ext cx="11988801" cy="3470143"/>
          </a:xfrm>
          <a:prstGeom prst="rect">
            <a:avLst/>
          </a:prstGeom>
        </p:spPr>
        <p:txBody>
          <a:bodyPr/>
          <a:lstStyle/>
          <a:p>
            <a:pPr marL="437006" indent="-437006" defTabSz="543305">
              <a:spcBef>
                <a:spcPts val="2200"/>
              </a:spcBef>
              <a:defRPr sz="3348"/>
            </a:pPr>
            <a:r>
              <a:t>Mental models are constructed in real time</a:t>
            </a:r>
          </a:p>
          <a:p>
            <a:pPr marL="437006" indent="-437006" defTabSz="543305">
              <a:spcBef>
                <a:spcPts val="2200"/>
              </a:spcBef>
              <a:defRPr sz="3348"/>
            </a:pPr>
            <a:r>
              <a:t>The human point-of-view has to act through real time during speaking and listening</a:t>
            </a:r>
          </a:p>
          <a:p>
            <a:pPr marL="437006" indent="-437006" defTabSz="543305">
              <a:spcBef>
                <a:spcPts val="2200"/>
              </a:spcBef>
              <a:defRPr sz="3348"/>
            </a:pPr>
            <a:r>
              <a:t>Therefore, language must support a </a:t>
            </a:r>
            <a:r>
              <a:rPr b="1"/>
              <a:t>DYNAMIC</a:t>
            </a:r>
            <a:r>
              <a:t> construction of mental models from a point-of-view</a:t>
            </a:r>
          </a:p>
        </p:txBody>
      </p:sp>
      <p:pic>
        <p:nvPicPr>
          <p:cNvPr id="152" name="Screen Shot 2021-08-09 at 4.32.49 PM.png" descr="Screen Shot 2021-08-09 at 4.32.49 PM.png"/>
          <p:cNvPicPr>
            <a:picLocks noChangeAspect="1"/>
          </p:cNvPicPr>
          <p:nvPr/>
        </p:nvPicPr>
        <p:blipFill>
          <a:blip r:embed="rId2"/>
          <a:stretch>
            <a:fillRect/>
          </a:stretch>
        </p:blipFill>
        <p:spPr>
          <a:xfrm>
            <a:off x="3150151" y="2392895"/>
            <a:ext cx="2915570" cy="2973115"/>
          </a:xfrm>
          <a:prstGeom prst="rect">
            <a:avLst/>
          </a:prstGeom>
          <a:ln w="12700">
            <a:miter lim="400000"/>
          </a:ln>
        </p:spPr>
      </p:pic>
      <p:sp>
        <p:nvSpPr>
          <p:cNvPr id="153"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Conclusions"/>
          <p:cNvSpPr txBox="1">
            <a:spLocks noGrp="1"/>
          </p:cNvSpPr>
          <p:nvPr>
            <p:ph type="title"/>
          </p:nvPr>
        </p:nvSpPr>
        <p:spPr>
          <a:prstGeom prst="rect">
            <a:avLst/>
          </a:prstGeom>
        </p:spPr>
        <p:txBody>
          <a:bodyPr/>
          <a:lstStyle>
            <a:lvl1pPr marR="81279" indent="39687" defTabSz="1300480"/>
          </a:lstStyle>
          <a:p>
            <a:r>
              <a:t>Conclusions</a:t>
            </a:r>
          </a:p>
        </p:txBody>
      </p:sp>
      <p:sp>
        <p:nvSpPr>
          <p:cNvPr id="369" name="The brain provides mechanisms to implement imagery and perspective construction.…"/>
          <p:cNvSpPr txBox="1">
            <a:spLocks noGrp="1"/>
          </p:cNvSpPr>
          <p:nvPr>
            <p:ph type="body" idx="1"/>
          </p:nvPr>
        </p:nvSpPr>
        <p:spPr>
          <a:prstGeom prst="rect">
            <a:avLst/>
          </a:prstGeom>
        </p:spPr>
        <p:txBody>
          <a:bodyPr/>
          <a:lstStyle/>
          <a:p>
            <a:pPr marL="382587" marR="81279" indent="-342900" defTabSz="1300480">
              <a:buClr>
                <a:srgbClr val="0079DE"/>
              </a:buClr>
              <a:buSzTx/>
              <a:buNone/>
            </a:pPr>
            <a:r>
              <a:t>The brain provides mechanisms to implement imagery and perspective construction.</a:t>
            </a:r>
          </a:p>
          <a:p>
            <a:pPr marL="382587" marR="81279" indent="-342900" defTabSz="1300480">
              <a:buClr>
                <a:srgbClr val="0079DE"/>
              </a:buClr>
              <a:buSzTx/>
              <a:buNone/>
            </a:pPr>
            <a:r>
              <a:t>Language then capitalizes on this system to build stories.</a:t>
            </a:r>
          </a:p>
          <a:p>
            <a:pPr marL="382587" marR="81279" indent="-342900" defTabSz="1300480">
              <a:buClr>
                <a:srgbClr val="0079DE"/>
              </a:buClr>
              <a:buSzTx/>
              <a:buNone/>
            </a:pPr>
            <a:r>
              <a:t>These stories are retained as mental models and cultural themes.</a:t>
            </a:r>
          </a:p>
          <a:p>
            <a:pPr marL="382587" marR="81279" indent="-342900" defTabSz="1300480">
              <a:buClr>
                <a:srgbClr val="0079DE"/>
              </a:buClr>
              <a:buSzTx/>
              <a:buNone/>
            </a:pPr>
            <a:r>
              <a:t>The forms of grammar emerge from the need to track perspective through these stories.</a:t>
            </a:r>
          </a:p>
        </p:txBody>
      </p:sp>
      <p:sp>
        <p:nvSpPr>
          <p:cNvPr id="370"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50</a:t>
            </a:fld>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But"/>
          <p:cNvSpPr txBox="1">
            <a:spLocks noGrp="1"/>
          </p:cNvSpPr>
          <p:nvPr>
            <p:ph type="title"/>
          </p:nvPr>
        </p:nvSpPr>
        <p:spPr>
          <a:prstGeom prst="rect">
            <a:avLst/>
          </a:prstGeom>
        </p:spPr>
        <p:txBody>
          <a:bodyPr/>
          <a:lstStyle/>
          <a:p>
            <a:r>
              <a:t>But</a:t>
            </a:r>
          </a:p>
        </p:txBody>
      </p:sp>
      <p:sp>
        <p:nvSpPr>
          <p:cNvPr id="156" name="Linguists may be unhappy because they think this means there is no grammar.  But grammar arises from the proceduralization of processing (Givon)…"/>
          <p:cNvSpPr txBox="1">
            <a:spLocks noGrp="1"/>
          </p:cNvSpPr>
          <p:nvPr>
            <p:ph type="body" idx="1"/>
          </p:nvPr>
        </p:nvSpPr>
        <p:spPr>
          <a:prstGeom prst="rect">
            <a:avLst/>
          </a:prstGeom>
        </p:spPr>
        <p:txBody>
          <a:bodyPr/>
          <a:lstStyle/>
          <a:p>
            <a:pPr marL="404113" indent="-404113" defTabSz="502412">
              <a:spcBef>
                <a:spcPts val="2000"/>
              </a:spcBef>
              <a:defRPr sz="3096"/>
            </a:pPr>
            <a:r>
              <a:t>Linguists may be unhappy because they think this means there is no grammar.  But grammar arises from the proceduralization of processing (Givon)</a:t>
            </a:r>
          </a:p>
          <a:p>
            <a:pPr marL="404113" indent="-404113" defTabSz="502412">
              <a:spcBef>
                <a:spcPts val="2000"/>
              </a:spcBef>
              <a:defRPr sz="3096"/>
            </a:pPr>
            <a:r>
              <a:t>Cognitive Psychologists may be unhappy because mental models seem to invoke homunculi.  But there is much evidence from neuroscience about how images and perspective are constructed</a:t>
            </a:r>
          </a:p>
          <a:p>
            <a:pPr marL="404113" indent="-404113" defTabSz="502412">
              <a:spcBef>
                <a:spcPts val="2000"/>
              </a:spcBef>
              <a:defRPr sz="3096"/>
            </a:pPr>
            <a:r>
              <a:t>Social Psychologists might think this predicts changes in stereotypes.  This is not the primary effect, but it could be a result. </a:t>
            </a:r>
          </a:p>
          <a:p>
            <a:pPr marL="404113" indent="-404113" defTabSz="502412">
              <a:spcBef>
                <a:spcPts val="2000"/>
              </a:spcBef>
              <a:defRPr sz="3096"/>
            </a:pPr>
            <a:r>
              <a:t>Neuroscientists are pretty happy.  But they need better methods to track dynamic processing.</a:t>
            </a:r>
          </a:p>
        </p:txBody>
      </p:sp>
      <p:sp>
        <p:nvSpPr>
          <p:cNvPr id="157"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 name="9"/>
          <p:cNvSpPr txBox="1"/>
          <p:nvPr/>
        </p:nvSpPr>
        <p:spPr>
          <a:xfrm>
            <a:off x="12515314" y="8994986"/>
            <a:ext cx="346795" cy="4876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1300480">
              <a:buClr>
                <a:srgbClr val="432EE8"/>
              </a:buClr>
              <a:buFont typeface="Times Roman"/>
              <a:defRPr sz="1800">
                <a:solidFill>
                  <a:srgbClr val="432EE8"/>
                </a:solidFill>
                <a:uFill>
                  <a:solidFill>
                    <a:srgbClr val="432EE8"/>
                  </a:solidFill>
                </a:uFill>
              </a:defRPr>
            </a:lvl1pPr>
          </a:lstStyle>
          <a:p>
            <a:r>
              <a:t>9</a:t>
            </a:r>
          </a:p>
        </p:txBody>
      </p:sp>
      <p:sp>
        <p:nvSpPr>
          <p:cNvPr id="160" name="Projection Mechanisms"/>
          <p:cNvSpPr txBox="1">
            <a:spLocks noGrp="1"/>
          </p:cNvSpPr>
          <p:nvPr>
            <p:ph type="title"/>
          </p:nvPr>
        </p:nvSpPr>
        <p:spPr>
          <a:prstGeom prst="rect">
            <a:avLst/>
          </a:prstGeom>
        </p:spPr>
        <p:txBody>
          <a:bodyPr/>
          <a:lstStyle>
            <a:lvl1pPr indent="39687" defTabSz="1300480"/>
          </a:lstStyle>
          <a:p>
            <a:r>
              <a:t>Projection Mechanisms</a:t>
            </a:r>
          </a:p>
        </p:txBody>
      </p:sp>
      <p:sp>
        <p:nvSpPr>
          <p:cNvPr id="161" name="Body Image – Damasio, Ramachandran…"/>
          <p:cNvSpPr txBox="1">
            <a:spLocks noGrp="1"/>
          </p:cNvSpPr>
          <p:nvPr>
            <p:ph type="body" idx="1"/>
          </p:nvPr>
        </p:nvSpPr>
        <p:spPr>
          <a:prstGeom prst="rect">
            <a:avLst/>
          </a:prstGeom>
        </p:spPr>
        <p:txBody>
          <a:bodyPr/>
          <a:lstStyle/>
          <a:p>
            <a:pPr marL="616664" indent="-582930" defTabSz="1105408">
              <a:spcBef>
                <a:spcPts val="2000"/>
              </a:spcBef>
              <a:buClr>
                <a:srgbClr val="0079DE"/>
              </a:buClr>
              <a:buSzPct val="100000"/>
              <a:buAutoNum type="arabicPeriod"/>
              <a:defRPr sz="3060"/>
            </a:pPr>
            <a:r>
              <a:t>Body Image – Damasio, Ramachandran</a:t>
            </a:r>
          </a:p>
          <a:p>
            <a:pPr marL="616664" indent="-582930" defTabSz="1105408">
              <a:spcBef>
                <a:spcPts val="2000"/>
              </a:spcBef>
              <a:buClr>
                <a:srgbClr val="0079DE"/>
              </a:buClr>
              <a:buSzPct val="100000"/>
              <a:buAutoNum type="arabicPeriod"/>
              <a:defRPr sz="3060"/>
            </a:pPr>
            <a:r>
              <a:t>Body Image Matching – Meltzoff, Decety</a:t>
            </a:r>
          </a:p>
          <a:p>
            <a:pPr marL="616664" indent="-582930" defTabSz="1105408">
              <a:spcBef>
                <a:spcPts val="2000"/>
              </a:spcBef>
              <a:buClr>
                <a:srgbClr val="0079DE"/>
              </a:buClr>
              <a:buSzPct val="100000"/>
              <a:buAutoNum type="arabicPeriod"/>
              <a:defRPr sz="3060"/>
            </a:pPr>
            <a:r>
              <a:t>Localization – Klatzky, Profitt</a:t>
            </a:r>
          </a:p>
          <a:p>
            <a:pPr marL="616664" indent="-582930" defTabSz="1105408">
              <a:spcBef>
                <a:spcPts val="2000"/>
              </a:spcBef>
              <a:buClr>
                <a:srgbClr val="0079DE"/>
              </a:buClr>
              <a:buSzPct val="100000"/>
              <a:buAutoNum type="arabicPeriod"/>
              <a:defRPr sz="3060"/>
            </a:pPr>
            <a:r>
              <a:t>Mirror Neurons – Rizzolatti, Gallese</a:t>
            </a:r>
          </a:p>
          <a:p>
            <a:pPr marL="616664" indent="-582930" defTabSz="1105408">
              <a:spcBef>
                <a:spcPts val="2000"/>
              </a:spcBef>
              <a:buClr>
                <a:srgbClr val="0079DE"/>
              </a:buClr>
              <a:buSzPct val="100000"/>
              <a:buAutoNum type="arabicPeriod"/>
              <a:defRPr sz="3060"/>
            </a:pPr>
            <a:r>
              <a:t>Empathy – Adolphs, Pelphrey, Maturana</a:t>
            </a:r>
          </a:p>
          <a:p>
            <a:pPr marL="616664" indent="-582930" defTabSz="1105408">
              <a:spcBef>
                <a:spcPts val="2000"/>
              </a:spcBef>
              <a:buClr>
                <a:srgbClr val="0079DE"/>
              </a:buClr>
              <a:buSzPct val="100000"/>
              <a:buAutoNum type="arabicPeriod"/>
              <a:defRPr sz="3060"/>
            </a:pPr>
            <a:r>
              <a:t>Imagery – Kosslyn</a:t>
            </a:r>
          </a:p>
          <a:p>
            <a:pPr marL="616664" indent="-582930" defTabSz="1105408">
              <a:spcBef>
                <a:spcPts val="2000"/>
              </a:spcBef>
              <a:buClr>
                <a:srgbClr val="0079DE"/>
              </a:buClr>
              <a:buSzPct val="100000"/>
              <a:buAutoNum type="arabicPeriod"/>
              <a:defRPr sz="3060"/>
            </a:pPr>
            <a:r>
              <a:t>Mental Models – Chafe, Langacker, Johnson-Laird</a:t>
            </a:r>
          </a:p>
          <a:p>
            <a:pPr marL="616664" indent="-582930" defTabSz="1105408">
              <a:spcBef>
                <a:spcPts val="2000"/>
              </a:spcBef>
              <a:buClr>
                <a:srgbClr val="0079DE"/>
              </a:buClr>
              <a:buSzPct val="100000"/>
              <a:buAutoNum type="arabicPeriod"/>
              <a:defRPr sz="3060"/>
            </a:pPr>
            <a:r>
              <a:t>Perspective Tracking – MacWhinney</a:t>
            </a:r>
          </a:p>
        </p:txBody>
      </p:sp>
      <p:sp>
        <p:nvSpPr>
          <p:cNvPr id="162"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 name="2. Identification and Mapping"/>
          <p:cNvSpPr txBox="1">
            <a:spLocks noGrp="1"/>
          </p:cNvSpPr>
          <p:nvPr>
            <p:ph type="title"/>
          </p:nvPr>
        </p:nvSpPr>
        <p:spPr>
          <a:prstGeom prst="rect">
            <a:avLst/>
          </a:prstGeom>
        </p:spPr>
        <p:txBody>
          <a:bodyPr/>
          <a:lstStyle>
            <a:lvl1pPr defTabSz="1300480"/>
          </a:lstStyle>
          <a:p>
            <a:r>
              <a:t>2. Identification and Mapping</a:t>
            </a:r>
          </a:p>
        </p:txBody>
      </p:sp>
      <p:sp>
        <p:nvSpPr>
          <p:cNvPr id="165" name="Imitation and identification require “mapping” of body image…"/>
          <p:cNvSpPr txBox="1">
            <a:spLocks noGrp="1"/>
          </p:cNvSpPr>
          <p:nvPr>
            <p:ph type="body" idx="1"/>
          </p:nvPr>
        </p:nvSpPr>
        <p:spPr>
          <a:prstGeom prst="rect">
            <a:avLst/>
          </a:prstGeom>
        </p:spPr>
        <p:txBody>
          <a:bodyPr/>
          <a:lstStyle/>
          <a:p>
            <a:pPr marL="414142" indent="-381598" defTabSz="1066393">
              <a:spcBef>
                <a:spcPts val="1900"/>
              </a:spcBef>
              <a:buClr>
                <a:srgbClr val="0079DE"/>
              </a:buClr>
              <a:buSzPct val="100000"/>
              <a:buChar char="•"/>
              <a:defRPr sz="3116"/>
            </a:pPr>
            <a:r>
              <a:t>Imitation and identification require “mapping” of body image</a:t>
            </a:r>
          </a:p>
          <a:p>
            <a:pPr marL="414142" indent="-381598" defTabSz="1066393">
              <a:spcBef>
                <a:spcPts val="1900"/>
              </a:spcBef>
              <a:buClr>
                <a:srgbClr val="0079DE"/>
              </a:buClr>
              <a:buSzPct val="100000"/>
              <a:buChar char="•"/>
              <a:defRPr sz="3116"/>
            </a:pPr>
            <a:r>
              <a:t>Johansson point-light displays  (see YouTube examples)</a:t>
            </a:r>
          </a:p>
          <a:p>
            <a:pPr marL="414142" indent="-381598" defTabSz="1066393">
              <a:spcBef>
                <a:spcPts val="1900"/>
              </a:spcBef>
              <a:buClr>
                <a:srgbClr val="0079DE"/>
              </a:buClr>
              <a:buSzPct val="100000"/>
              <a:buChar char="•"/>
              <a:defRPr sz="3116"/>
            </a:pPr>
            <a:r>
              <a:t>Johnson (1998), Meltzoff and Moore, Csibra et al. </a:t>
            </a:r>
          </a:p>
          <a:p>
            <a:pPr marL="914609" lvl="2" indent="-262432" defTabSz="1066393">
              <a:spcBef>
                <a:spcPts val="1900"/>
              </a:spcBef>
              <a:buClr>
                <a:srgbClr val="2D7CD7"/>
              </a:buClr>
              <a:buSzPct val="100000"/>
              <a:buFontTx/>
              <a:buChar char=""/>
              <a:defRPr sz="2296"/>
            </a:pPr>
            <a:r>
              <a:t>Eyes and movement trigger identification</a:t>
            </a:r>
          </a:p>
          <a:p>
            <a:pPr marL="914609" lvl="2" indent="-262432" defTabSz="1066393">
              <a:spcBef>
                <a:spcPts val="1900"/>
              </a:spcBef>
              <a:buClr>
                <a:srgbClr val="2D7CD7"/>
              </a:buClr>
              <a:buSzPct val="100000"/>
              <a:buFontTx/>
              <a:buChar char=""/>
              <a:defRPr sz="2296"/>
            </a:pPr>
            <a:r>
              <a:t>Identification is basic, not cue-driven</a:t>
            </a:r>
          </a:p>
          <a:p>
            <a:pPr marL="414142" indent="-381598" defTabSz="1066393">
              <a:spcBef>
                <a:spcPts val="1900"/>
              </a:spcBef>
              <a:buClr>
                <a:srgbClr val="0079DE"/>
              </a:buClr>
              <a:buSzPct val="100000"/>
              <a:buChar char="•"/>
              <a:defRPr sz="3116"/>
            </a:pPr>
            <a:r>
              <a:t>Mapping to other</a:t>
            </a:r>
          </a:p>
          <a:p>
            <a:pPr marL="914609" lvl="2" indent="-262432" defTabSz="1066393">
              <a:spcBef>
                <a:spcPts val="1900"/>
              </a:spcBef>
              <a:buClr>
                <a:srgbClr val="2D7CD7"/>
              </a:buClr>
              <a:buSzPct val="100000"/>
              <a:buFontTx/>
              <a:buChar char=""/>
              <a:defRPr sz="2296"/>
            </a:pPr>
            <a:r>
              <a:t>Birds “have no hands” (Menn)</a:t>
            </a:r>
          </a:p>
          <a:p>
            <a:pPr marL="914609" lvl="2" indent="-262432" defTabSz="1066393">
              <a:spcBef>
                <a:spcPts val="1900"/>
              </a:spcBef>
              <a:buClr>
                <a:srgbClr val="2D7CD7"/>
              </a:buClr>
              <a:buSzPct val="100000"/>
              <a:buFontTx/>
              <a:buChar char=""/>
              <a:defRPr sz="2296"/>
            </a:pPr>
            <a:r>
              <a:t>Child looks for its tail. (Mervis)</a:t>
            </a:r>
          </a:p>
          <a:p>
            <a:pPr marL="902112" lvl="2" indent="-249936" defTabSz="1066393">
              <a:spcBef>
                <a:spcPts val="1900"/>
              </a:spcBef>
              <a:buClr>
                <a:srgbClr val="2D7CD7"/>
              </a:buClr>
              <a:buSzPct val="100000"/>
              <a:buFontTx/>
              <a:buChar char=""/>
              <a:defRPr sz="1968"/>
            </a:pPr>
            <a:r>
              <a:t>Child opens mouth for scissors (Fincham)</a:t>
            </a:r>
          </a:p>
        </p:txBody>
      </p:sp>
      <p:sp>
        <p:nvSpPr>
          <p:cNvPr id="166"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3. Localization"/>
          <p:cNvSpPr txBox="1">
            <a:spLocks noGrp="1"/>
          </p:cNvSpPr>
          <p:nvPr>
            <p:ph type="title"/>
          </p:nvPr>
        </p:nvSpPr>
        <p:spPr>
          <a:prstGeom prst="rect">
            <a:avLst/>
          </a:prstGeom>
        </p:spPr>
        <p:txBody>
          <a:bodyPr/>
          <a:lstStyle>
            <a:lvl1pPr defTabSz="1300480"/>
          </a:lstStyle>
          <a:p>
            <a:r>
              <a:t>3. Localization</a:t>
            </a:r>
          </a:p>
        </p:txBody>
      </p:sp>
      <p:sp>
        <p:nvSpPr>
          <p:cNvPr id="169" name="Where am I?…"/>
          <p:cNvSpPr txBox="1">
            <a:spLocks noGrp="1"/>
          </p:cNvSpPr>
          <p:nvPr>
            <p:ph type="body" idx="1"/>
          </p:nvPr>
        </p:nvSpPr>
        <p:spPr>
          <a:prstGeom prst="rect">
            <a:avLst/>
          </a:prstGeom>
        </p:spPr>
        <p:txBody>
          <a:bodyPr/>
          <a:lstStyle/>
          <a:p>
            <a:pPr marL="425450" indent="-385762" defTabSz="1300480">
              <a:buClr>
                <a:srgbClr val="0079DE"/>
              </a:buClr>
              <a:buSzPct val="100000"/>
              <a:buChar char="•"/>
            </a:pPr>
            <a:r>
              <a:t>Where am I? </a:t>
            </a:r>
          </a:p>
          <a:p>
            <a:pPr marL="425450" indent="-385762" defTabSz="1300480">
              <a:buClr>
                <a:srgbClr val="0079DE"/>
              </a:buClr>
              <a:buSzPct val="100000"/>
              <a:buChar char="•"/>
            </a:pPr>
            <a:r>
              <a:t>Position in world – egocentric, allocentric, geocentric</a:t>
            </a:r>
          </a:p>
          <a:p>
            <a:pPr marL="425450" indent="-385762" defTabSz="1300480">
              <a:buClr>
                <a:srgbClr val="0079DE"/>
              </a:buClr>
              <a:buSzPct val="100000"/>
              <a:buChar char="•"/>
            </a:pPr>
            <a:r>
              <a:t>The adults in the picture are facing away from us, with the children behind them. —Cantrall</a:t>
            </a:r>
          </a:p>
          <a:p>
            <a:pPr marL="425450" indent="-385762" defTabSz="1300480">
              <a:buClr>
                <a:srgbClr val="0079DE"/>
              </a:buClr>
              <a:buSzPct val="100000"/>
              <a:buChar char="•"/>
            </a:pPr>
            <a:r>
              <a:t>Tracking facing and position of the body</a:t>
            </a:r>
          </a:p>
          <a:p>
            <a:pPr marL="425450" indent="-385762" defTabSz="1300480">
              <a:buClr>
                <a:srgbClr val="0079DE"/>
              </a:buClr>
              <a:buSzPct val="100000"/>
              <a:buChar char="•"/>
            </a:pPr>
            <a:r>
              <a:t>Imagined movements of the body.</a:t>
            </a:r>
          </a:p>
          <a:p>
            <a:pPr marL="425450" indent="-385762" defTabSz="1300480">
              <a:buClr>
                <a:srgbClr val="0079DE"/>
              </a:buClr>
              <a:buSzPct val="100000"/>
              <a:buChar char="•"/>
            </a:pPr>
            <a:r>
              <a:t>Tracking position while blind-folded.</a:t>
            </a:r>
          </a:p>
        </p:txBody>
      </p:sp>
      <p:sp>
        <p:nvSpPr>
          <p:cNvPr id="170" name="Slide Number"/>
          <p:cNvSpPr txBox="1">
            <a:spLocks noGrp="1"/>
          </p:cNvSpPr>
          <p:nvPr>
            <p:ph type="sldNum" sz="quarter" idx="2"/>
          </p:nvPr>
        </p:nvSpPr>
        <p:spPr>
          <a:xfrm>
            <a:off x="6381749" y="9258300"/>
            <a:ext cx="228601" cy="406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defTabSz="830862"/>
          </a:lstStyle>
          <a:p>
            <a:fld id="{86CB4B4D-7CA3-9044-876B-883B54F8677D}" type="slidenum">
              <a:t>9</a:t>
            </a:fld>
            <a:endParaRPr/>
          </a:p>
        </p:txBody>
      </p:sp>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New_Template4">
  <a:themeElements>
    <a:clrScheme name="New_Template4">
      <a:dk1>
        <a:srgbClr val="414141"/>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New_Template4">
  <a:themeElements>
    <a:clrScheme name="New_Template4">
      <a:dk1>
        <a:srgbClr val="000000"/>
      </a:dk1>
      <a:lt1>
        <a:srgbClr val="FFFFFF"/>
      </a:lt1>
      <a:dk2>
        <a:srgbClr val="66635F"/>
      </a:dk2>
      <a:lt2>
        <a:srgbClr val="C9C3BA"/>
      </a:lt2>
      <a:accent1>
        <a:srgbClr val="738FAF"/>
      </a:accent1>
      <a:accent2>
        <a:srgbClr val="74B6A8"/>
      </a:accent2>
      <a:accent3>
        <a:srgbClr val="A0AA69"/>
      </a:accent3>
      <a:accent4>
        <a:srgbClr val="CBA968"/>
      </a:accent4>
      <a:accent5>
        <a:srgbClr val="D08A7A"/>
      </a:accent5>
      <a:accent6>
        <a:srgbClr val="9E95A9"/>
      </a:accent6>
      <a:hlink>
        <a:srgbClr val="0000FF"/>
      </a:hlink>
      <a:folHlink>
        <a:srgbClr val="FF00FF"/>
      </a:folHlink>
    </a:clrScheme>
    <a:fontScheme name="New_Template4">
      <a:majorFont>
        <a:latin typeface="Bodoni SvtyTwo ITC TT-Book"/>
        <a:ea typeface="Bodoni SvtyTwo ITC TT-Book"/>
        <a:cs typeface="Bodoni SvtyTwo ITC TT-Book"/>
      </a:majorFont>
      <a:minorFont>
        <a:latin typeface="Bodoni SvtyTwo ITC TT-Book"/>
        <a:ea typeface="Bodoni SvtyTwo ITC TT-Book"/>
        <a:cs typeface="Bodoni SvtyTwo ITC TT-Book"/>
      </a:minorFont>
    </a:fontScheme>
    <a:fmtScheme name="New_Template4">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outerShdw blurRad="25400" dist="33948" dir="2700000" rotWithShape="0">
                <a:srgbClr val="3B3936"/>
              </a:outerShdw>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414141"/>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414141"/>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2545</Words>
  <Application>Microsoft Macintosh PowerPoint</Application>
  <PresentationFormat>Custom</PresentationFormat>
  <Paragraphs>365</Paragraphs>
  <Slides>50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50</vt:i4>
      </vt:variant>
    </vt:vector>
  </HeadingPairs>
  <TitlesOfParts>
    <vt:vector size="58" baseType="lpstr">
      <vt:lpstr>Zapf Dingbats</vt:lpstr>
      <vt:lpstr>Arial</vt:lpstr>
      <vt:lpstr>Avenir</vt:lpstr>
      <vt:lpstr>Bodoni SvtyTwo ITC TT-Book</vt:lpstr>
      <vt:lpstr>Helvetica</vt:lpstr>
      <vt:lpstr>Palatino</vt:lpstr>
      <vt:lpstr>Times Roman</vt:lpstr>
      <vt:lpstr>New_Template4</vt:lpstr>
      <vt:lpstr>The Emergence of Grammar from Perspective</vt:lpstr>
      <vt:lpstr>Basic Idea</vt:lpstr>
      <vt:lpstr>Roots of Embodied Cognition</vt:lpstr>
      <vt:lpstr>We all realize that</vt:lpstr>
      <vt:lpstr>But we haven’t connected the dots</vt:lpstr>
      <vt:lpstr>But</vt:lpstr>
      <vt:lpstr>Projection Mechanisms</vt:lpstr>
      <vt:lpstr>2. Identification and Mapping</vt:lpstr>
      <vt:lpstr>3. Localization</vt:lpstr>
      <vt:lpstr>4. Mirror Neurons</vt:lpstr>
      <vt:lpstr>Monkey grasps in dark</vt:lpstr>
      <vt:lpstr>5. Empathy</vt:lpstr>
      <vt:lpstr>6. Imagery</vt:lpstr>
      <vt:lpstr>Perception-Action Cycle</vt:lpstr>
      <vt:lpstr>Dorsal (Enactive), Ventral (Depictive)</vt:lpstr>
      <vt:lpstr>Language coding to the body</vt:lpstr>
      <vt:lpstr>7. Mental Models</vt:lpstr>
      <vt:lpstr>8. The Human Perspective</vt:lpstr>
      <vt:lpstr>Put the bottom block below the apple</vt:lpstr>
      <vt:lpstr>Theory of Mind (ToM)</vt:lpstr>
      <vt:lpstr>Cognitive Assumptions</vt:lpstr>
      <vt:lpstr>Psycholinguistic Assumptions</vt:lpstr>
      <vt:lpstr>Perspective Tracking</vt:lpstr>
      <vt:lpstr>Constructions coding Perspective</vt:lpstr>
      <vt:lpstr>MacWhinney &amp; Pleh 1987</vt:lpstr>
      <vt:lpstr>Perspective and Case</vt:lpstr>
      <vt:lpstr>Constructions as procedures</vt:lpstr>
      <vt:lpstr>Causal Roles and Perspectives</vt:lpstr>
      <vt:lpstr>Case and Agreement - O’Grady</vt:lpstr>
      <vt:lpstr>Split ergativity</vt:lpstr>
      <vt:lpstr>Case and Attention</vt:lpstr>
      <vt:lpstr>Perspectival Dimensions</vt:lpstr>
      <vt:lpstr>Perspectival Empathy Domains</vt:lpstr>
      <vt:lpstr>Ambiguity</vt:lpstr>
      <vt:lpstr>Aspect </vt:lpstr>
      <vt:lpstr>Scope</vt:lpstr>
      <vt:lpstr>C-Command</vt:lpstr>
      <vt:lpstr>C-command</vt:lpstr>
      <vt:lpstr>C-command as Perspective</vt:lpstr>
      <vt:lpstr>Backgrounding</vt:lpstr>
      <vt:lpstr>Introduction in the Background</vt:lpstr>
      <vt:lpstr>Reflexives maintain Perspective</vt:lpstr>
      <vt:lpstr>Tense and maintenance</vt:lpstr>
      <vt:lpstr>Linkage blocked </vt:lpstr>
      <vt:lpstr>Clitic Assimilation</vt:lpstr>
      <vt:lpstr>An emergentist alternative</vt:lpstr>
      <vt:lpstr>An example</vt:lpstr>
      <vt:lpstr>The force of hundreds of demons</vt:lpstr>
      <vt:lpstr>Frames</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Emergence of Grammar from Perspective</dc:title>
  <cp:lastModifiedBy>Brian Macwhinney</cp:lastModifiedBy>
  <cp:revision>1</cp:revision>
  <dcterms:modified xsi:type="dcterms:W3CDTF">2021-11-25T22:04:57Z</dcterms:modified>
</cp:coreProperties>
</file>