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22" r:id="rId3"/>
    <p:sldId id="423" r:id="rId4"/>
    <p:sldId id="424" r:id="rId5"/>
    <p:sldId id="440" r:id="rId6"/>
    <p:sldId id="433" r:id="rId7"/>
    <p:sldId id="441" r:id="rId8"/>
    <p:sldId id="432" r:id="rId9"/>
    <p:sldId id="435" r:id="rId10"/>
    <p:sldId id="434" r:id="rId11"/>
    <p:sldId id="437" r:id="rId12"/>
    <p:sldId id="405" r:id="rId13"/>
    <p:sldId id="351" r:id="rId14"/>
    <p:sldId id="395" r:id="rId15"/>
    <p:sldId id="411" r:id="rId16"/>
    <p:sldId id="381" r:id="rId17"/>
    <p:sldId id="418" r:id="rId18"/>
    <p:sldId id="389" r:id="rId19"/>
    <p:sldId id="365" r:id="rId20"/>
    <p:sldId id="407" r:id="rId21"/>
    <p:sldId id="416" r:id="rId22"/>
    <p:sldId id="439" r:id="rId23"/>
    <p:sldId id="412" r:id="rId24"/>
    <p:sldId id="259" r:id="rId25"/>
    <p:sldId id="383" r:id="rId26"/>
    <p:sldId id="384" r:id="rId27"/>
    <p:sldId id="324" r:id="rId28"/>
    <p:sldId id="386" r:id="rId29"/>
    <p:sldId id="415" r:id="rId30"/>
    <p:sldId id="393" r:id="rId31"/>
    <p:sldId id="385" r:id="rId32"/>
    <p:sldId id="391" r:id="rId33"/>
    <p:sldId id="401" r:id="rId34"/>
    <p:sldId id="392" r:id="rId35"/>
    <p:sldId id="364" r:id="rId36"/>
    <p:sldId id="402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497"/>
  </p:normalViewPr>
  <p:slideViewPr>
    <p:cSldViewPr snapToGrid="0" snapToObjects="1">
      <p:cViewPr varScale="1">
        <p:scale>
          <a:sx n="82" d="100"/>
          <a:sy n="82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quarter" idx="15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 spd="med"/>
  <p:hf hdr="0" ftr="0" dt="0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on.talkbank.org/access/Biling/VYSA.html" TargetMode="External"/><Relationship Id="rId2" Type="http://schemas.openxmlformats.org/officeDocument/2006/relationships/hyperlink" Target="https://phon.talkbank.org/access/Biling/FallsChurch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hon.ca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ling.talkbank.org/years/2023/Automation.pdf" TargetMode="External"/><Relationship Id="rId2" Type="http://schemas.openxmlformats.org/officeDocument/2006/relationships/hyperlink" Target="https://github.com/talkbank/Batchalign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hyperlink" Target="https://psyling.talkbank.org/years/2024/LiuMacW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alkBank/batchalign2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uggingface.co/diarizers-community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rsaldependencies.org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aldependencies.org/u/pos/index.html" TargetMode="External"/><Relationship Id="rId2" Type="http://schemas.openxmlformats.org/officeDocument/2006/relationships/hyperlink" Target="https://universaldependencies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iversaldependencies.org/u/dep/index.html" TargetMode="External"/><Relationship Id="rId4" Type="http://schemas.openxmlformats.org/officeDocument/2006/relationships/hyperlink" Target="https://universaldependencies.org/u/feat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alkbank.org/DB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alkbank.org/DB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la.talkbank.org/TBB/childes/Eng-UK/Forrester/biggirl.cha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alkbank.org/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bank.org/share/irb/" TargetMode="External"/><Relationship Id="rId2" Type="http://schemas.openxmlformats.org/officeDocument/2006/relationships/hyperlink" Target="https://ldr.lps.library.cmu.edu/login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la2.talkbank.org/adminView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bank.org/manuals/CHAT.pdf" TargetMode="External"/><Relationship Id="rId2" Type="http://schemas.openxmlformats.org/officeDocument/2006/relationships/hyperlink" Target="https://talkbank.org/screencast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hildlanguage.org/latestbulletin" TargetMode="External"/><Relationship Id="rId4" Type="http://schemas.openxmlformats.org/officeDocument/2006/relationships/hyperlink" Target="https://groups.google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ali.talkbank.org/clan/" TargetMode="External"/><Relationship Id="rId3" Type="http://schemas.openxmlformats.org/officeDocument/2006/relationships/hyperlink" Target="https://slabank.talkbank.org/access/French/LANGSNAP.html" TargetMode="External"/><Relationship Id="rId7" Type="http://schemas.openxmlformats.org/officeDocument/2006/relationships/hyperlink" Target="https://sla.talkbank.org/TBB/slabank/Spanish/Nebrija-CAO/11_00.cha" TargetMode="External"/><Relationship Id="rId2" Type="http://schemas.openxmlformats.org/officeDocument/2006/relationships/hyperlink" Target="https://slabank.talkbank.org/acces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la.talkbank.org/TBB/slabank/Spanish/Nebrija-CAO/06_11.cha" TargetMode="External"/><Relationship Id="rId5" Type="http://schemas.openxmlformats.org/officeDocument/2006/relationships/hyperlink" Target="https://slabank.talkbank.org/access/Spanish/Nebrija-CAO.html" TargetMode="External"/><Relationship Id="rId4" Type="http://schemas.openxmlformats.org/officeDocument/2006/relationships/hyperlink" Target="https://slabank.talkbank.org/access/Spanish/SPLLOC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enspothk.com/cal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a.talkbank.org/TBB/biling/Eppler/jen2a.cha" TargetMode="External"/><Relationship Id="rId2" Type="http://schemas.openxmlformats.org/officeDocument/2006/relationships/hyperlink" Target="https://biling.talkbank.org/acces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es.talkbank.org/access/Biling/YipMatthews.html" TargetMode="External"/><Relationship Id="rId7" Type="http://schemas.openxmlformats.org/officeDocument/2006/relationships/hyperlink" Target="https://childes.talkbank.org/access/Biling/CHCC.html" TargetMode="External"/><Relationship Id="rId2" Type="http://schemas.openxmlformats.org/officeDocument/2006/relationships/hyperlink" Target="https://childes.talkbank.org/access/Bilin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hildes.talkbank.org/access/Biling/Ionin.html" TargetMode="External"/><Relationship Id="rId5" Type="http://schemas.openxmlformats.org/officeDocument/2006/relationships/hyperlink" Target="https://childes.talkbank.org/access/Biling/FerFuLice.html" TargetMode="External"/><Relationship Id="rId4" Type="http://schemas.openxmlformats.org/officeDocument/2006/relationships/hyperlink" Target="https://childes.talkbank.org/access/Biling/Le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2515314" y="8994986"/>
            <a:ext cx="346795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300480">
              <a:buClr>
                <a:srgbClr val="432EE8"/>
              </a:buClr>
              <a:buFont typeface="Times"/>
              <a:defRPr sz="1800">
                <a:solidFill>
                  <a:srgbClr val="432EE8"/>
                </a:solidFill>
                <a:uFill>
                  <a:solidFill>
                    <a:srgbClr val="432EE8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489485" y="4151435"/>
            <a:ext cx="11817439" cy="2413000"/>
          </a:xfrm>
          <a:prstGeom prst="rect">
            <a:avLst/>
          </a:prstGeom>
        </p:spPr>
        <p:txBody>
          <a:bodyPr>
            <a:normAutofit/>
          </a:bodyPr>
          <a:lstStyle>
            <a:lvl1pPr marL="39687" marR="81279" indent="-39687" defTabSz="1300480">
              <a:buClr>
                <a:srgbClr val="002161"/>
              </a:buClr>
              <a:defRPr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en-US" sz="4800" dirty="0" err="1">
                <a:latin typeface="News Gothic MT" panose="020B0503020103020203" pitchFamily="34" charset="0"/>
              </a:rPr>
              <a:t>TalkBank</a:t>
            </a:r>
            <a:r>
              <a:rPr lang="en-US" sz="4800" dirty="0">
                <a:latin typeface="News Gothic MT" panose="020B0503020103020203" pitchFamily="34" charset="0"/>
              </a:rPr>
              <a:t> Resources </a:t>
            </a:r>
            <a:r>
              <a:rPr lang="en-US" sz="4800">
                <a:latin typeface="News Gothic MT" panose="020B0503020103020203" pitchFamily="34" charset="0"/>
              </a:rPr>
              <a:t>for Studying </a:t>
            </a:r>
            <a:r>
              <a:rPr lang="en-US" sz="4800" dirty="0">
                <a:latin typeface="News Gothic MT" panose="020B0503020103020203" pitchFamily="34" charset="0"/>
              </a:rPr>
              <a:t>SLA</a:t>
            </a:r>
            <a:endParaRPr sz="4800" dirty="0">
              <a:latin typeface="News Gothic MT" panose="020B0503020103020203" pitchFamily="34" charset="0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830862"/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3759378" y="7298072"/>
            <a:ext cx="475676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rPr dirty="0"/>
              <a:t>Brian MacWhinney</a:t>
            </a:r>
            <a:endParaRPr lang="en-US" dirty="0"/>
          </a:p>
          <a:p>
            <a:pPr>
              <a:defRPr sz="2900"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rPr lang="en-US" dirty="0"/>
              <a:t>Carnegie Mellon University</a:t>
            </a:r>
            <a:endParaRPr dirty="0"/>
          </a:p>
        </p:txBody>
      </p:sp>
      <p:pic>
        <p:nvPicPr>
          <p:cNvPr id="139" name="0cm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154" y="560297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red logo with a square and a square in the middle&#10;&#10;AI-generated content may be incorrect.">
            <a:extLst>
              <a:ext uri="{FF2B5EF4-FFF2-40B4-BE49-F238E27FC236}">
                <a16:creationId xmlns:a16="http://schemas.microsoft.com/office/drawing/2014/main" id="{6179C38A-FD81-AE70-E664-7F29561C5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7" y="560297"/>
            <a:ext cx="2982761" cy="2857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6617-B618-B204-F99F-80A7870B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PhonBank</a:t>
            </a:r>
            <a:r>
              <a:rPr lang="en-US" dirty="0"/>
              <a:t> - Biling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9B617-28D5-5A8A-2C74-B9E8C3ED6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Child corpora such as </a:t>
            </a:r>
            <a:r>
              <a:rPr lang="en-US" dirty="0">
                <a:hlinkClick r:id="rId2"/>
              </a:rPr>
              <a:t>Japanese-English</a:t>
            </a:r>
            <a:endParaRPr lang="en-US" dirty="0"/>
          </a:p>
          <a:p>
            <a:r>
              <a:rPr lang="en-US" dirty="0"/>
              <a:t>Or older learners such as </a:t>
            </a:r>
            <a:r>
              <a:rPr lang="en-US" dirty="0">
                <a:hlinkClick r:id="rId3"/>
              </a:rPr>
              <a:t>VYSA</a:t>
            </a:r>
            <a:endParaRPr lang="en-US" dirty="0"/>
          </a:p>
          <a:p>
            <a:r>
              <a:rPr lang="en-US" dirty="0"/>
              <a:t>Processed through </a:t>
            </a:r>
            <a:r>
              <a:rPr lang="en-US" dirty="0">
                <a:hlinkClick r:id="rId4"/>
              </a:rPr>
              <a:t>Phon</a:t>
            </a:r>
            <a:r>
              <a:rPr lang="en-US" dirty="0"/>
              <a:t> (download from </a:t>
            </a:r>
            <a:r>
              <a:rPr lang="en-US" dirty="0" err="1"/>
              <a:t>phon.ca</a:t>
            </a:r>
            <a:r>
              <a:rPr lang="en-US" dirty="0"/>
              <a:t>)</a:t>
            </a:r>
          </a:p>
          <a:p>
            <a:r>
              <a:rPr lang="en-US" dirty="0"/>
              <a:t>Phonological level transcription in IPA</a:t>
            </a:r>
          </a:p>
          <a:p>
            <a:r>
              <a:rPr lang="en-US" dirty="0"/>
              <a:t>Automatic insertion of target, hand entry of learner</a:t>
            </a:r>
          </a:p>
          <a:p>
            <a:r>
              <a:rPr lang="en-US" dirty="0"/>
              <a:t>Automatic syllabification</a:t>
            </a:r>
          </a:p>
          <a:p>
            <a:r>
              <a:rPr lang="en-US" dirty="0"/>
              <a:t>All major current profiling analyses supported (PCC,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09E58-521A-5192-81E0-F0365CF6AC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37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7F09-1152-3A4D-3072-4639FB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7FB39-139A-F265-2F46-478B94E74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Measures / CLAN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CC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/>
              <a:t>TalkBankDB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Phon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IRB, Authentication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Outreach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F9A99-45ED-9592-0C00-22157424B3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44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1DFA-B320-335F-753C-2CB0DC57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#1: ASR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719D-7F1B-1533-6297-072C53B5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343150"/>
            <a:ext cx="11988800" cy="638175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Batchalign2</a:t>
            </a:r>
            <a:r>
              <a:rPr lang="en-US" dirty="0"/>
              <a:t> program from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ASR: transcribed by Whisper/Rev-AI</a:t>
            </a:r>
          </a:p>
          <a:p>
            <a:r>
              <a:rPr lang="en-US" dirty="0"/>
              <a:t>FA forced alignment with wav2vec</a:t>
            </a:r>
          </a:p>
          <a:p>
            <a:r>
              <a:rPr lang="en-US" dirty="0"/>
              <a:t>Good analysis of daylong LENA audio</a:t>
            </a:r>
          </a:p>
          <a:p>
            <a:r>
              <a:rPr lang="en-US" dirty="0"/>
              <a:t>Benchmarking: lots of .05 WER, but not all of course</a:t>
            </a:r>
          </a:p>
          <a:p>
            <a:r>
              <a:rPr lang="en-US" dirty="0"/>
              <a:t>First version in </a:t>
            </a:r>
            <a:r>
              <a:rPr lang="en-US" dirty="0">
                <a:hlinkClick r:id="rId3"/>
              </a:rPr>
              <a:t>Liu &amp; </a:t>
            </a:r>
            <a:r>
              <a:rPr lang="en-US" dirty="0" err="1">
                <a:hlinkClick r:id="rId3"/>
              </a:rPr>
              <a:t>MacWhinney</a:t>
            </a:r>
            <a:r>
              <a:rPr lang="en-US" dirty="0">
                <a:hlinkClick r:id="rId3"/>
              </a:rPr>
              <a:t> (2023) JSLHR</a:t>
            </a:r>
            <a:endParaRPr lang="en-US" dirty="0"/>
          </a:p>
          <a:p>
            <a:r>
              <a:rPr lang="en-US" dirty="0"/>
              <a:t>Update in </a:t>
            </a:r>
            <a:r>
              <a:rPr lang="en-US" dirty="0">
                <a:hlinkClick r:id="rId4"/>
              </a:rPr>
              <a:t>Liu &amp; </a:t>
            </a:r>
            <a:r>
              <a:rPr lang="en-US" dirty="0" err="1">
                <a:hlinkClick r:id="rId4"/>
              </a:rPr>
              <a:t>MacWhinney</a:t>
            </a:r>
            <a:r>
              <a:rPr lang="en-US" dirty="0">
                <a:hlinkClick r:id="rId4"/>
              </a:rPr>
              <a:t> (2024) LDR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E4CDD-CCA5-5E4A-6167-D5333AA1281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3E1DBAD-CCFD-213A-2B11-1EE15DEEB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24" y="3241737"/>
            <a:ext cx="1957348" cy="19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050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73F8-8BE5-BB47-B3BE-ACA76934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 through Batchalign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52B71-0F4D-3744-A195-6CBEF6B44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Python program open-source/downloadable from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github.com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talkbank</a:t>
            </a:r>
            <a:r>
              <a:rPr lang="en-US" dirty="0">
                <a:hlinkClick r:id="rId2"/>
              </a:rPr>
              <a:t>/batchalign2 </a:t>
            </a:r>
            <a:endParaRPr lang="en-US" dirty="0"/>
          </a:p>
          <a:p>
            <a:r>
              <a:rPr lang="en-US" dirty="0"/>
              <a:t>Four basic functions</a:t>
            </a:r>
          </a:p>
          <a:p>
            <a:pPr lvl="1"/>
            <a:r>
              <a:rPr lang="en-US" dirty="0"/>
              <a:t>transcribe  (ASR)</a:t>
            </a:r>
          </a:p>
          <a:p>
            <a:pPr lvl="1"/>
            <a:r>
              <a:rPr lang="en-US" dirty="0" err="1"/>
              <a:t>morphotag</a:t>
            </a:r>
            <a:r>
              <a:rPr lang="en-US" dirty="0"/>
              <a:t>  (UD)</a:t>
            </a:r>
          </a:p>
          <a:p>
            <a:pPr lvl="1"/>
            <a:r>
              <a:rPr lang="en-US" dirty="0"/>
              <a:t>align  (times)</a:t>
            </a:r>
          </a:p>
          <a:p>
            <a:pPr lvl="1"/>
            <a:r>
              <a:rPr lang="en-US" dirty="0"/>
              <a:t>benchmarking</a:t>
            </a:r>
          </a:p>
          <a:p>
            <a:r>
              <a:rPr lang="en-US" dirty="0"/>
              <a:t>Uses either Whisper (OpenAI) or Rev-AI and Tencent for Cantonese</a:t>
            </a:r>
          </a:p>
          <a:p>
            <a:r>
              <a:rPr lang="en-US" dirty="0"/>
              <a:t>Rev-AI  $.02/minute; non-storage option; faster and better than Whisper </a:t>
            </a:r>
          </a:p>
          <a:p>
            <a:r>
              <a:rPr lang="en-US" dirty="0"/>
              <a:t>Web Service alternative: https://</a:t>
            </a:r>
            <a:r>
              <a:rPr lang="en-US" dirty="0" err="1"/>
              <a:t>whisper.talkbank.org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E2283-C242-DA46-B925-9C5370F13B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200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54B0-B660-ADEF-C75C-FECE85B2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Tokenization/Alignment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C5A8-C00B-569E-2B12-07938D5D4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ASR produces a stream of words with time stamps.</a:t>
            </a:r>
          </a:p>
          <a:p>
            <a:r>
              <a:rPr lang="en-US" dirty="0"/>
              <a:t>CHAT/CHILDES needs utterances.</a:t>
            </a:r>
          </a:p>
          <a:p>
            <a:r>
              <a:rPr lang="en-US" dirty="0" err="1"/>
              <a:t>Houjun</a:t>
            </a:r>
            <a:r>
              <a:rPr lang="en-US" dirty="0"/>
              <a:t> used MICASE, Pittsburgh Super Computing, and </a:t>
            </a:r>
            <a:r>
              <a:rPr lang="en-US" dirty="0" err="1"/>
              <a:t>HuggingFace</a:t>
            </a:r>
            <a:r>
              <a:rPr lang="en-US" dirty="0"/>
              <a:t> programs (</a:t>
            </a:r>
            <a:r>
              <a:rPr lang="en-US" dirty="0" err="1"/>
              <a:t>PyTorch</a:t>
            </a:r>
            <a:r>
              <a:rPr lang="en-US" dirty="0"/>
              <a:t>, etc.) to train a transformer for utterance tokenization in English.  </a:t>
            </a:r>
          </a:p>
          <a:p>
            <a:r>
              <a:rPr lang="en-US" dirty="0"/>
              <a:t>Tokenizers for other languages are being developed by </a:t>
            </a:r>
            <a:r>
              <a:rPr lang="en-US" dirty="0" err="1"/>
              <a:t>HuggingFace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AI community </a:t>
            </a:r>
            <a:r>
              <a:rPr lang="en-US" dirty="0"/>
              <a:t>using </a:t>
            </a:r>
            <a:r>
              <a:rPr lang="en-US" dirty="0" err="1"/>
              <a:t>TalkBank</a:t>
            </a:r>
            <a:r>
              <a:rPr lang="en-US" dirty="0"/>
              <a:t> data such as </a:t>
            </a:r>
            <a:r>
              <a:rPr lang="en-US" dirty="0" err="1"/>
              <a:t>CallHome</a:t>
            </a:r>
            <a:r>
              <a:rPr lang="en-US" dirty="0"/>
              <a:t> (German, French, etc.) – great </a:t>
            </a:r>
            <a:r>
              <a:rPr lang="en-US" dirty="0" err="1"/>
              <a:t>OpenScience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4BA33-AE2B-3C8A-B9E7-84C9179FC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27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C2C0-1139-B91C-332F-3D1CF4E9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#2: 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8248-E687-94E2-6621-DBE789920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Universal Dependencies </a:t>
            </a:r>
            <a:r>
              <a:rPr lang="en-US" dirty="0"/>
              <a:t>(UD): International project with over 200 language tree banks</a:t>
            </a:r>
          </a:p>
          <a:p>
            <a:r>
              <a:rPr lang="en-US" dirty="0"/>
              <a:t>DNN/NLP: </a:t>
            </a:r>
            <a:r>
              <a:rPr lang="en-US" dirty="0" err="1"/>
              <a:t>morphotag</a:t>
            </a:r>
            <a:r>
              <a:rPr lang="en-US" dirty="0"/>
              <a:t> in </a:t>
            </a:r>
            <a:r>
              <a:rPr lang="en-US" dirty="0" err="1"/>
              <a:t>Batchalign</a:t>
            </a:r>
            <a:r>
              <a:rPr lang="en-US" dirty="0"/>
              <a:t> uses Stanford’s Stanza</a:t>
            </a:r>
          </a:p>
          <a:p>
            <a:r>
              <a:rPr lang="en-US" dirty="0"/>
              <a:t>Described in Liu &amp; </a:t>
            </a:r>
            <a:r>
              <a:rPr lang="en-US" dirty="0" err="1"/>
              <a:t>MacWhinney</a:t>
            </a:r>
            <a:r>
              <a:rPr lang="en-US" dirty="0"/>
              <a:t> (2024) Language Development Research</a:t>
            </a:r>
          </a:p>
          <a:p>
            <a:r>
              <a:rPr lang="en-US" dirty="0"/>
              <a:t>Evaluation: 98% correct links in 3 Eve transcripts</a:t>
            </a:r>
          </a:p>
          <a:p>
            <a:r>
              <a:rPr lang="en-US" dirty="0"/>
              <a:t>Native language scripts – </a:t>
            </a:r>
            <a:r>
              <a:rPr lang="en-US" dirty="0" err="1"/>
              <a:t>deromanization</a:t>
            </a:r>
            <a:endParaRPr lang="en-US" dirty="0"/>
          </a:p>
          <a:p>
            <a:r>
              <a:rPr lang="en-US" dirty="0"/>
              <a:t>Supports cross-linguistic comparisons including profiling</a:t>
            </a:r>
          </a:p>
          <a:p>
            <a:r>
              <a:rPr lang="en-US" dirty="0"/>
              <a:t>Fine-tuning for Cantonese, Thai/Dai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4B658-098C-7E6C-7DA8-9ED4DB8618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21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EA50-7F15-6F70-199E-17893AEA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85E6D-868C-C4F1-3410-07384A0BB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210 languages</a:t>
            </a:r>
            <a:r>
              <a:rPr lang="en-US" dirty="0"/>
              <a:t> and more coming</a:t>
            </a:r>
          </a:p>
          <a:p>
            <a:r>
              <a:rPr lang="en-US" dirty="0"/>
              <a:t>Some have only small training sets, some are quite large</a:t>
            </a:r>
          </a:p>
          <a:p>
            <a:r>
              <a:rPr lang="en-US" dirty="0"/>
              <a:t>Related languages training effort – train on Hindi, extend to </a:t>
            </a:r>
          </a:p>
          <a:p>
            <a:r>
              <a:rPr lang="en-US" dirty="0"/>
              <a:t>Universal </a:t>
            </a:r>
            <a:r>
              <a:rPr lang="en-US" dirty="0">
                <a:hlinkClick r:id="rId3"/>
              </a:rPr>
              <a:t>Part of Speech categories</a:t>
            </a:r>
            <a:endParaRPr lang="en-US" dirty="0"/>
          </a:p>
          <a:p>
            <a:r>
              <a:rPr lang="en-US" dirty="0"/>
              <a:t>Semi-universal </a:t>
            </a:r>
            <a:r>
              <a:rPr lang="en-US" dirty="0">
                <a:hlinkClick r:id="rId4"/>
              </a:rPr>
              <a:t>Feature set</a:t>
            </a:r>
            <a:endParaRPr lang="en-US" dirty="0"/>
          </a:p>
          <a:p>
            <a:r>
              <a:rPr lang="en-US" dirty="0"/>
              <a:t>Universal </a:t>
            </a:r>
            <a:r>
              <a:rPr lang="en-US" dirty="0">
                <a:hlinkClick r:id="rId5"/>
              </a:rPr>
              <a:t>dependency relations </a:t>
            </a:r>
            <a:r>
              <a:rPr lang="en-US" dirty="0"/>
              <a:t>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39A0A-CEDF-E43E-B72E-164660EDE4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63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1A86-3777-0205-11E5-CF10EA5F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Right-to-Left in CLAN editor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D7898-3A8A-5CFA-00A5-8D039547A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41E95-3662-C309-992B-5AACADBC56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BFE476-C20F-C28B-BFA5-4B957D450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87650"/>
            <a:ext cx="4978400" cy="394970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39128E-8AB0-3A68-94AC-A1DDEFE96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2" y="3527425"/>
            <a:ext cx="56007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31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5C2D-09E6-B3A3-AD52-6D24090C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Tagged in CHILDES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BCCE-FCF9-BE88-47D4-366C1CCE6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have used UD now for CHILDES data in these 25 languages: Irish, Welsh, Cantonese, Mandarin, Dutch, Afrikaans, Korean, English, French, German, Japanese, Catalan, Spanish, Romanian, Italian, Portuguese, Danish, Swedish, Icelandic, Norwegian, Turkish, Croatian, Czech, Polish, Serbian, and Slovenian.</a:t>
            </a:r>
          </a:p>
          <a:p>
            <a:r>
              <a:rPr lang="en-US" dirty="0"/>
              <a:t>UD in </a:t>
            </a:r>
            <a:r>
              <a:rPr lang="en-US" dirty="0" err="1"/>
              <a:t>Batchalign</a:t>
            </a:r>
            <a:r>
              <a:rPr lang="en-US" dirty="0"/>
              <a:t> also works for bilingual transcripts, if they are annotated by CHAT rules.</a:t>
            </a:r>
          </a:p>
          <a:p>
            <a:r>
              <a:rPr lang="en-US" dirty="0"/>
              <a:t>UD doesn’t yet work for CHILDES romanizations in Hebrew, Arabic, Russian, and Bulgarian.</a:t>
            </a:r>
          </a:p>
          <a:p>
            <a:r>
              <a:rPr lang="en-US" dirty="0"/>
              <a:t>Thai, and Japanese – problems with word tokenization</a:t>
            </a:r>
          </a:p>
          <a:p>
            <a:r>
              <a:rPr lang="en-US" dirty="0"/>
              <a:t>If we have good audio, we can just start over with ASR and then apply 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5A2E8-950C-84E0-5901-4FB838BAAC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0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6A69-BF29-E4FB-7AD1-3685156D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Triple-click on %</a:t>
            </a:r>
            <a:r>
              <a:rPr lang="en-US" dirty="0" err="1"/>
              <a:t>gra</a:t>
            </a:r>
            <a:r>
              <a:rPr lang="en-US" dirty="0"/>
              <a:t>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71E8C-AF6E-B90F-7094-4B23AE1B5D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AA4E3-BC6B-055B-325D-B243CDE0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770483"/>
            <a:ext cx="12663535" cy="33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244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49A1-2900-C6D4-4030-5FA29E12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TalkBank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2A7AC-23D7-BE0A-5E46-DCC3E2B2E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world’s largest open-access database for spoken language</a:t>
            </a:r>
          </a:p>
          <a:p>
            <a:r>
              <a:rPr lang="en-US" dirty="0"/>
              <a:t>12,000 published papers</a:t>
            </a:r>
          </a:p>
          <a:p>
            <a:r>
              <a:rPr lang="en-US" dirty="0"/>
              <a:t>29,663 registered users (in 10 months)</a:t>
            </a:r>
          </a:p>
          <a:p>
            <a:r>
              <a:rPr lang="en-US" dirty="0"/>
              <a:t>9 TB of media, 50 million words</a:t>
            </a:r>
          </a:p>
          <a:p>
            <a:r>
              <a:rPr lang="en-US" dirty="0"/>
              <a:t>14 areas</a:t>
            </a:r>
          </a:p>
          <a:p>
            <a:r>
              <a:rPr lang="en-US" dirty="0"/>
              <a:t>32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FD4A9-91C7-1C63-D8CA-C9FC3B4E39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369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E423-CBA4-D232-735F-F71D5C82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CA394-F988-46FE-D757-8D3226B6F0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diagram of a computer language&#10;&#10;AI-generated content may be incorrect.">
            <a:extLst>
              <a:ext uri="{FF2B5EF4-FFF2-40B4-BE49-F238E27FC236}">
                <a16:creationId xmlns:a16="http://schemas.microsoft.com/office/drawing/2014/main" id="{C78F0461-DF08-DA38-EB98-5CE8BE006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2628900"/>
            <a:ext cx="7772400" cy="52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325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3F59-5B47-54A3-C57F-657BA450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#3: Measures/CLAN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8CAAB-A657-1AB2-CA05-DAA451933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Fluency: </a:t>
            </a:r>
            <a:r>
              <a:rPr lang="en-US" dirty="0" err="1"/>
              <a:t>FluCalc</a:t>
            </a:r>
            <a:r>
              <a:rPr lang="en-US" dirty="0"/>
              <a:t>, %</a:t>
            </a:r>
            <a:r>
              <a:rPr lang="en-US" dirty="0" err="1"/>
              <a:t>wor</a:t>
            </a:r>
            <a:r>
              <a:rPr lang="en-US" dirty="0"/>
              <a:t> line, cross-tier computation</a:t>
            </a:r>
          </a:p>
          <a:p>
            <a:r>
              <a:rPr lang="en-US" dirty="0"/>
              <a:t>Coreference: new higher accuracy system</a:t>
            </a:r>
          </a:p>
          <a:p>
            <a:r>
              <a:rPr lang="en-US" dirty="0"/>
              <a:t>CIU:  content informative units, graph analysis </a:t>
            </a:r>
            <a:r>
              <a:rPr lang="en-US" dirty="0" err="1"/>
              <a:t>NetworkX</a:t>
            </a:r>
            <a:endParaRPr lang="en-US" dirty="0"/>
          </a:p>
          <a:p>
            <a:r>
              <a:rPr lang="en-US" dirty="0"/>
              <a:t>Profiling: Eval, </a:t>
            </a:r>
            <a:r>
              <a:rPr lang="en-US" dirty="0" err="1"/>
              <a:t>KidEval</a:t>
            </a:r>
            <a:r>
              <a:rPr lang="en-US" dirty="0"/>
              <a:t>, DSS, </a:t>
            </a:r>
            <a:r>
              <a:rPr lang="en-US" dirty="0" err="1"/>
              <a:t>IPSyn</a:t>
            </a:r>
            <a:r>
              <a:rPr lang="en-US" dirty="0"/>
              <a:t>, QPA, *LARSP</a:t>
            </a:r>
          </a:p>
          <a:p>
            <a:r>
              <a:rPr lang="en-US" dirty="0"/>
              <a:t>Comparison databases, </a:t>
            </a:r>
            <a:r>
              <a:rPr lang="en-US" dirty="0" err="1"/>
              <a:t>s.d.</a:t>
            </a:r>
            <a:r>
              <a:rPr lang="en-US" dirty="0"/>
              <a:t> levels</a:t>
            </a:r>
          </a:p>
          <a:p>
            <a:r>
              <a:rPr lang="en-US" dirty="0"/>
              <a:t>Complete computation of CALF (complexity, accuracy, lexical diversity, fluency) but error tagging by hand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7F249-65EE-CBD3-878E-C19194887C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14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B020-4CC2-0E4D-4BEB-0EFD51D6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95509-16EB-5422-9A13-02DD905DC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CLAN relies on CHAT: everything in one consistent, verifiable format for all 14 databases</a:t>
            </a:r>
          </a:p>
          <a:p>
            <a:r>
              <a:rPr lang="en-US" dirty="0"/>
              <a:t>CLAN Editor: Unicode for all languages, even right-to-left</a:t>
            </a:r>
          </a:p>
          <a:p>
            <a:r>
              <a:rPr lang="en-US" dirty="0"/>
              <a:t>20 Corpus search commands</a:t>
            </a:r>
          </a:p>
          <a:p>
            <a:r>
              <a:rPr lang="en-US" dirty="0"/>
              <a:t>6 profiling commands</a:t>
            </a:r>
          </a:p>
          <a:p>
            <a:r>
              <a:rPr lang="en-US" dirty="0"/>
              <a:t>14 format conversion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02AF8-51A3-C4E9-57AE-982894658A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5039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9A28-81DE-F7E4-6046-5451A2C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#4: </a:t>
            </a:r>
            <a:r>
              <a:rPr lang="en-US" dirty="0" err="1"/>
              <a:t>TalkBankDB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12992-B8BE-6789-249C-D9DA8AD2A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Searches based on database, corpus, child, age, gender, type, </a:t>
            </a:r>
          </a:p>
          <a:p>
            <a:r>
              <a:rPr lang="en-US" dirty="0"/>
              <a:t>Computation downloaded to client, file download</a:t>
            </a:r>
          </a:p>
          <a:p>
            <a:r>
              <a:rPr lang="en-US" dirty="0"/>
              <a:t>API for Python, R</a:t>
            </a:r>
          </a:p>
          <a:p>
            <a:r>
              <a:rPr lang="en-US" dirty="0"/>
              <a:t>Type/token, CQL, n-grams, graphs</a:t>
            </a:r>
          </a:p>
          <a:p>
            <a:r>
              <a:rPr lang="en-US" dirty="0"/>
              <a:t>Cross-tier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7032E-0FF9-FAFA-04B5-F855B48146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880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alkBankDB"/>
          <p:cNvSpPr txBox="1">
            <a:spLocks noGrp="1"/>
          </p:cNvSpPr>
          <p:nvPr>
            <p:ph type="title"/>
          </p:nvPr>
        </p:nvSpPr>
        <p:spPr>
          <a:xfrm>
            <a:off x="508000" y="704538"/>
            <a:ext cx="11988800" cy="1064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TalkBankDB</a:t>
            </a:r>
            <a:r>
              <a:rPr lang="en-US" dirty="0"/>
              <a:t> at </a:t>
            </a:r>
            <a:r>
              <a:rPr lang="en-US" sz="4400" u="sng" dirty="0">
                <a:hlinkClick r:id="rId2"/>
              </a:rPr>
              <a:t>https://talkbank.org/DB</a:t>
            </a:r>
            <a:endParaRPr sz="4400" dirty="0"/>
          </a:p>
        </p:txBody>
      </p:sp>
      <p:sp>
        <p:nvSpPr>
          <p:cNvPr id="203" name="Based on ideas from childesdb and LuCiDToolk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Browse Manual</a:t>
            </a:r>
          </a:p>
          <a:p>
            <a:r>
              <a:rPr lang="en-US" dirty="0"/>
              <a:t>Select: </a:t>
            </a:r>
            <a:r>
              <a:rPr lang="en-US" dirty="0" err="1"/>
              <a:t>AphasiaBank</a:t>
            </a:r>
            <a:r>
              <a:rPr lang="en-US" dirty="0"/>
              <a:t>/English</a:t>
            </a:r>
          </a:p>
          <a:p>
            <a:r>
              <a:rPr lang="en-US" dirty="0"/>
              <a:t>Click to open any transcript in TBB</a:t>
            </a:r>
          </a:p>
          <a:p>
            <a:r>
              <a:rPr dirty="0"/>
              <a:t>Tabs for utterances, participants, types, tokens, CQL</a:t>
            </a:r>
            <a:endParaRPr lang="en-US" dirty="0"/>
          </a:p>
          <a:p>
            <a:r>
              <a:rPr lang="en-US" dirty="0"/>
              <a:t>Download all utterances – 26432 rows in Excel</a:t>
            </a:r>
          </a:p>
          <a:p>
            <a:r>
              <a:rPr lang="en-US" dirty="0"/>
              <a:t>3-grams =&gt; lots of “I don’t know”</a:t>
            </a:r>
          </a:p>
          <a:p>
            <a:r>
              <a:rPr lang="en-US" dirty="0"/>
              <a:t>CQL:  adjective + stroke  =&gt; </a:t>
            </a:r>
            <a:r>
              <a:rPr lang="en-US" dirty="0" err="1"/>
              <a:t>WordSketch</a:t>
            </a:r>
            <a:endParaRPr dirty="0"/>
          </a:p>
          <a:p>
            <a:r>
              <a:rPr dirty="0"/>
              <a:t>R API </a:t>
            </a:r>
            <a:r>
              <a:rPr lang="en-US" dirty="0"/>
              <a:t>and package</a:t>
            </a:r>
            <a:r>
              <a:rPr dirty="0"/>
              <a:t> to pull directly</a:t>
            </a:r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DF71-9AC2-61B4-BDDE-5B67093B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TalkBankDB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5C14-C5AF-85C0-4520-4ABA664DB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talkbank.org</a:t>
            </a:r>
            <a:r>
              <a:rPr lang="en-US" dirty="0">
                <a:hlinkClick r:id="rId2"/>
              </a:rPr>
              <a:t>/DB</a:t>
            </a:r>
            <a:endParaRPr lang="en-US" dirty="0"/>
          </a:p>
          <a:p>
            <a:r>
              <a:rPr lang="en-US" dirty="0"/>
              <a:t>Select: CHILDES, Eng-NA, Brown, Eve, all</a:t>
            </a:r>
          </a:p>
          <a:p>
            <a:r>
              <a:rPr lang="en-US" dirty="0"/>
              <a:t>Click to go to any transcript</a:t>
            </a:r>
          </a:p>
          <a:p>
            <a:r>
              <a:rPr lang="en-US" dirty="0"/>
              <a:t>Tabs for utterances, participants, types, tokens, CQL</a:t>
            </a:r>
          </a:p>
          <a:p>
            <a:r>
              <a:rPr lang="en-US" dirty="0"/>
              <a:t>Download all utterances – 26432 rows in Excel</a:t>
            </a:r>
          </a:p>
          <a:p>
            <a:r>
              <a:rPr lang="en-US" dirty="0"/>
              <a:t>3-grams =&gt; </a:t>
            </a:r>
            <a:r>
              <a:rPr lang="en-US" i="1" dirty="0"/>
              <a:t>I want some </a:t>
            </a:r>
            <a:r>
              <a:rPr lang="en-US" dirty="0"/>
              <a:t>39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923F-1851-64AF-FD87-3E77CA31F9E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04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ACEE-2C93-B6FE-618B-F9034952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#5: </a:t>
            </a:r>
            <a:r>
              <a:rPr lang="en-US" dirty="0">
                <a:hlinkClick r:id="rId2"/>
              </a:rPr>
              <a:t>Collaborative Commentary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4699-3BB5-5A3A-0C2B-9C218AEC50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4B1E85C-79E4-C815-3F3D-A5A2C742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5" y="2812530"/>
            <a:ext cx="11894228" cy="61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21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2DD4-A58E-534B-BB80-1F92A110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dirty="0"/>
              <a:t>TBB to CC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7DD14-D8F5-0147-897D-F1349D30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1" y="2628900"/>
            <a:ext cx="12170229" cy="609600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Start at </a:t>
            </a:r>
            <a:r>
              <a:rPr lang="en-US" dirty="0">
                <a:hlinkClick r:id="rId2"/>
              </a:rPr>
              <a:t>https://talkbank.org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Go to </a:t>
            </a:r>
            <a:r>
              <a:rPr lang="en-US" dirty="0" err="1"/>
              <a:t>AphasiaBank</a:t>
            </a:r>
            <a:r>
              <a:rPr lang="en-US" dirty="0"/>
              <a:t>, Browsable Database</a:t>
            </a:r>
          </a:p>
          <a:p>
            <a:pPr marL="0" indent="0">
              <a:buNone/>
            </a:pPr>
            <a:r>
              <a:rPr lang="en-US" dirty="0"/>
              <a:t>(or go directly to </a:t>
            </a:r>
            <a:r>
              <a:rPr lang="en-US" dirty="0" err="1"/>
              <a:t>sla.talkbank.org</a:t>
            </a:r>
            <a:r>
              <a:rPr lang="en-US" dirty="0"/>
              <a:t>/TBB)</a:t>
            </a:r>
          </a:p>
          <a:p>
            <a:pPr marL="0" indent="0">
              <a:buNone/>
            </a:pPr>
            <a:r>
              <a:rPr lang="en-US" dirty="0"/>
              <a:t>Read instructions (once)</a:t>
            </a:r>
          </a:p>
          <a:p>
            <a:pPr marL="0" indent="0">
              <a:buNone/>
            </a:pPr>
            <a:r>
              <a:rPr lang="en-US" dirty="0"/>
              <a:t>Pick a transcript:  Aphasia/Adler / adler06a</a:t>
            </a:r>
          </a:p>
          <a:p>
            <a:pPr marL="0" indent="0">
              <a:buNone/>
            </a:pPr>
            <a:r>
              <a:rPr lang="en-US" dirty="0"/>
              <a:t>Go to line 6, play, stop</a:t>
            </a:r>
          </a:p>
          <a:p>
            <a:pPr marL="0" indent="0">
              <a:buNone/>
            </a:pPr>
            <a:r>
              <a:rPr lang="en-US" dirty="0"/>
              <a:t>Enter </a:t>
            </a:r>
            <a:r>
              <a:rPr lang="en-US" b="1" dirty="0"/>
              <a:t>Collaborative Commentary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93BD7-655F-AD48-A0FC-604B4D7A2D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1603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8921-6316-B3B1-6F98-0DA895E3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#6: Phon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688BE-64A4-172A-F791-06518B178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 4-alpha now available</a:t>
            </a:r>
          </a:p>
          <a:p>
            <a:r>
              <a:rPr lang="en-US" dirty="0"/>
              <a:t>It has complete PHON &lt;-&gt; CHAT compatibility</a:t>
            </a:r>
          </a:p>
          <a:p>
            <a:r>
              <a:rPr lang="en-US" dirty="0"/>
              <a:t>In other words, PHON </a:t>
            </a:r>
            <a:r>
              <a:rPr lang="en-US"/>
              <a:t>is now </a:t>
            </a:r>
            <a:r>
              <a:rPr lang="en-US" dirty="0"/>
              <a:t>CHAT</a:t>
            </a:r>
          </a:p>
          <a:p>
            <a:r>
              <a:rPr lang="en-US" dirty="0"/>
              <a:t>2025: </a:t>
            </a:r>
            <a:r>
              <a:rPr lang="en-US" dirty="0" err="1"/>
              <a:t>TalkBankDB</a:t>
            </a:r>
            <a:r>
              <a:rPr lang="en-US" dirty="0"/>
              <a:t> will support all of UD and Phon</a:t>
            </a:r>
          </a:p>
          <a:p>
            <a:r>
              <a:rPr lang="en-US" dirty="0"/>
              <a:t>This will allow full cross-tier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1DA68-060D-FC16-09E4-CD31D69DF5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07063A1-7D81-100A-949C-E896875E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75" y="6889051"/>
            <a:ext cx="1648834" cy="20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3921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EF35-8A14-F3FA-5F05-BDB98269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#7: Authorization, IRB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51FFD-9EA7-3E5C-88F9-F2A1808EF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Science, Open Data</a:t>
            </a:r>
          </a:p>
          <a:p>
            <a:r>
              <a:rPr lang="en-US" dirty="0">
                <a:hlinkClick r:id="rId2"/>
              </a:rPr>
              <a:t>Open Publishing</a:t>
            </a:r>
            <a:endParaRPr lang="en-US" dirty="0"/>
          </a:p>
          <a:p>
            <a:r>
              <a:rPr lang="en-US" dirty="0"/>
              <a:t>Ground Rules, </a:t>
            </a:r>
            <a:r>
              <a:rPr lang="en-US" dirty="0">
                <a:hlinkClick r:id="rId3"/>
              </a:rPr>
              <a:t>informed consent</a:t>
            </a:r>
            <a:r>
              <a:rPr lang="en-US" dirty="0"/>
              <a:t>, deidentification</a:t>
            </a:r>
          </a:p>
          <a:p>
            <a:r>
              <a:rPr lang="en-US" dirty="0"/>
              <a:t>Infrastructure protection – CMU Cloud</a:t>
            </a:r>
          </a:p>
          <a:p>
            <a:r>
              <a:rPr lang="en-US" dirty="0"/>
              <a:t>Levels of access, </a:t>
            </a:r>
            <a:r>
              <a:rPr lang="en-US" dirty="0">
                <a:hlinkClick r:id="rId4"/>
              </a:rPr>
              <a:t>authorization system</a:t>
            </a:r>
            <a:endParaRPr lang="en-US" dirty="0"/>
          </a:p>
          <a:p>
            <a:r>
              <a:rPr lang="en-US" dirty="0"/>
              <a:t>Citation requirement, embargo, archiving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4FA9E-0EC9-AF52-0D31-7CE05B9CF7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38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37F8-BC53-2EA1-7239-0D06C163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TalkBank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493F5-4BF0-0899-F4D2-668DD3D5D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Focus on spoken language</a:t>
            </a:r>
          </a:p>
          <a:p>
            <a:r>
              <a:rPr lang="en-US" dirty="0"/>
              <a:t>Data-sharing / Open Science / Replicability</a:t>
            </a:r>
          </a:p>
          <a:p>
            <a:r>
              <a:rPr lang="en-US" dirty="0"/>
              <a:t>CHAT transcript format across all corpora and all banks</a:t>
            </a:r>
          </a:p>
          <a:p>
            <a:r>
              <a:rPr lang="en-US" dirty="0"/>
              <a:t>Alignment across linguistic levels</a:t>
            </a:r>
          </a:p>
          <a:p>
            <a:r>
              <a:rPr lang="en-US" dirty="0"/>
              <a:t>Transcripts linked to media on file, utterance, and word level</a:t>
            </a:r>
          </a:p>
          <a:p>
            <a:r>
              <a:rPr lang="en-US" dirty="0"/>
              <a:t>Programs to support researchers, students, and clinicians</a:t>
            </a:r>
          </a:p>
          <a:p>
            <a:r>
              <a:rPr lang="en-US" dirty="0"/>
              <a:t>Modern software:  Python, ASR, AI, JavaScript</a:t>
            </a:r>
          </a:p>
          <a:p>
            <a:r>
              <a:rPr lang="en-US" dirty="0"/>
              <a:t>Survivability – deployment outside of CMU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9C6E-946B-4D6A-EDA5-20C92CA293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225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2CA4-E76E-1D04-9271-3571F0A1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Informed Consent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64EE-3335-2BA1-53FB-EE89D7196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Consent forms should not have exclusionary language such as "These data will only be made available to Professor XYZ and her laboratory” or “these data will be destroyed after X years”.  If the consent forms says "These data will only be made available to qualified researchers," then inclusion in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TalkBank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 should be allowed by all IRBs including GDPR, because access to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TalkBank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EFE"/>
                </a:highlight>
                <a:latin typeface="Arial" panose="020B0604020202020204" pitchFamily="34" charset="0"/>
              </a:rPr>
              <a:t> is password protected and informed consent is given.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CE8E1-A131-A331-F599-097FDBAF86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1508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E91E-D1EE-CD02-FCD5-509621E8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5AB95-3D1F-4680-407C-91FED7E1F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E215C-464C-B37F-6067-6EE3FD33D9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196F6BA-E5E6-3951-6805-9E7767D5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" y="2259347"/>
            <a:ext cx="12532183" cy="59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490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FBC7-5713-EB60-1BF8-A318B7E6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4E6B7-FDD0-8CD4-6730-234F981277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CF8CB4D-310D-BF6D-BC35-52F3CEBA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38" y="3137941"/>
            <a:ext cx="7772400" cy="47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6828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D843-E535-8EC3-1C10-FA004121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BDD57-F52F-D02B-31B8-E01D2BDC5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password protection: We can now study usage to detect incorrect access</a:t>
            </a:r>
          </a:p>
          <a:p>
            <a:r>
              <a:rPr lang="en-US" dirty="0"/>
              <a:t>Access can be controlled by membership levels: students must be supervised by faculty</a:t>
            </a:r>
          </a:p>
          <a:p>
            <a:r>
              <a:rPr lang="en-US" dirty="0"/>
              <a:t>Vetting of membership for </a:t>
            </a:r>
            <a:r>
              <a:rPr lang="en-US" dirty="0" err="1"/>
              <a:t>HomeBank</a:t>
            </a:r>
            <a:r>
              <a:rPr lang="en-US" dirty="0"/>
              <a:t> and </a:t>
            </a:r>
            <a:r>
              <a:rPr lang="en-US" dirty="0" err="1"/>
              <a:t>PsychosisBank</a:t>
            </a:r>
            <a:endParaRPr lang="en-US" dirty="0"/>
          </a:p>
          <a:p>
            <a:r>
              <a:rPr lang="en-US" dirty="0"/>
              <a:t>Contributor control for most sensitive material</a:t>
            </a:r>
          </a:p>
          <a:p>
            <a:r>
              <a:rPr lang="en-US" dirty="0"/>
              <a:t>Embargo, Archiving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C027C-307B-6FA7-A477-7757745C7D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367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081E-D4DB-A395-09A1-0429AAB4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#8: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A3217-55ED-A53A-BAA2-34E0EE832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Tutorials at </a:t>
            </a:r>
            <a:r>
              <a:rPr lang="en-US" dirty="0">
                <a:hlinkClick r:id="rId2"/>
              </a:rPr>
              <a:t>https://talkbank.org/screencasts </a:t>
            </a:r>
            <a:endParaRPr lang="en-US" dirty="0"/>
          </a:p>
          <a:p>
            <a:r>
              <a:rPr lang="en-US" dirty="0">
                <a:hlinkClick r:id="rId3"/>
              </a:rPr>
              <a:t>Online manuals</a:t>
            </a:r>
            <a:r>
              <a:rPr lang="en-US" dirty="0"/>
              <a:t>, documentation </a:t>
            </a:r>
          </a:p>
          <a:p>
            <a:r>
              <a:rPr lang="en-US" dirty="0"/>
              <a:t>Workshops, plenaries, Zoom</a:t>
            </a:r>
          </a:p>
          <a:p>
            <a:r>
              <a:rPr lang="en-US" dirty="0">
                <a:hlinkClick r:id="rId4"/>
              </a:rPr>
              <a:t>Google Groups lists</a:t>
            </a:r>
            <a:endParaRPr lang="en-US" dirty="0"/>
          </a:p>
          <a:p>
            <a:r>
              <a:rPr lang="en-US" dirty="0">
                <a:hlinkClick r:id="rId5"/>
              </a:rPr>
              <a:t>IASCL Newsletter </a:t>
            </a:r>
            <a:r>
              <a:rPr lang="en-US" dirty="0"/>
              <a:t>– Angel Chan</a:t>
            </a:r>
          </a:p>
          <a:p>
            <a:r>
              <a:rPr lang="en-US" dirty="0"/>
              <a:t>Advisory Board</a:t>
            </a:r>
          </a:p>
          <a:p>
            <a:r>
              <a:rPr lang="en-US" dirty="0"/>
              <a:t>New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2095A-F4AC-DD0C-2FC6-F23E792448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006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0722-2678-8D41-BBAE-8AB4FEE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3D7E-1CD6-9749-944A-3A869D677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deployment of </a:t>
            </a:r>
            <a:r>
              <a:rPr lang="en-US" dirty="0" err="1"/>
              <a:t>TalkBank</a:t>
            </a:r>
            <a:r>
              <a:rPr lang="en-US" dirty="0"/>
              <a:t> at multiple sites through </a:t>
            </a:r>
            <a:r>
              <a:rPr lang="en-US" dirty="0" err="1"/>
              <a:t>dockerization</a:t>
            </a:r>
            <a:endParaRPr lang="en-US" dirty="0"/>
          </a:p>
          <a:p>
            <a:r>
              <a:rPr lang="en-US" dirty="0"/>
              <a:t>Data: multilingual, multimodal, diverse, longitudinal</a:t>
            </a:r>
          </a:p>
          <a:p>
            <a:r>
              <a:rPr lang="en-US" dirty="0"/>
              <a:t>Daylong and ESM (experience sampling method) data</a:t>
            </a:r>
          </a:p>
          <a:p>
            <a:r>
              <a:rPr lang="en-US" dirty="0"/>
              <a:t>Child language learning as the new Turing Test</a:t>
            </a:r>
          </a:p>
          <a:p>
            <a:r>
              <a:rPr lang="en-US" dirty="0"/>
              <a:t>Aligning with the brain</a:t>
            </a:r>
          </a:p>
          <a:p>
            <a:r>
              <a:rPr lang="en-US" dirty="0"/>
              <a:t>AI for understanding development and remediation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6A12A-F7AD-2944-97B4-594A16095B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01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C277-45B6-3C36-BA65-873BFB5F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3F4C5-8339-926B-59B8-ABC3447C1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4627902"/>
            <a:ext cx="11988800" cy="40969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John Kowalski:  CC, DB, Auth</a:t>
            </a:r>
          </a:p>
          <a:p>
            <a:r>
              <a:rPr lang="en-US" dirty="0"/>
              <a:t>Franklin Chen: Cross-Tier, deploy</a:t>
            </a:r>
          </a:p>
          <a:p>
            <a:r>
              <a:rPr lang="en-US" dirty="0"/>
              <a:t>Greg Hedlund: Phon</a:t>
            </a:r>
          </a:p>
          <a:p>
            <a:r>
              <a:rPr lang="en-US" dirty="0" err="1"/>
              <a:t>Houjun</a:t>
            </a:r>
            <a:r>
              <a:rPr lang="en-US" dirty="0"/>
              <a:t> Liu: </a:t>
            </a:r>
            <a:r>
              <a:rPr lang="en-US" dirty="0" err="1"/>
              <a:t>Batchalign</a:t>
            </a:r>
            <a:endParaRPr lang="en-US" dirty="0"/>
          </a:p>
          <a:p>
            <a:r>
              <a:rPr lang="en-US" dirty="0"/>
              <a:t>Leonid Spektor:	CLAN</a:t>
            </a:r>
          </a:p>
          <a:p>
            <a:r>
              <a:rPr lang="en-US" dirty="0"/>
              <a:t>Nan Bernstein Ratner: Fluency,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2E10B-2AD2-36FB-9A69-018F26F3C5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151B154E-1EE1-2764-EE99-38D3328E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25" y="2573697"/>
            <a:ext cx="1957349" cy="1957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DF369-0E70-F705-3E61-96BEDEE38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0" y="2587817"/>
            <a:ext cx="1957348" cy="1957348"/>
          </a:xfrm>
          <a:prstGeom prst="rect">
            <a:avLst/>
          </a:prstGeom>
        </p:spPr>
      </p:pic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158925D-B323-C61E-0AE9-B72233778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8" y="2515329"/>
            <a:ext cx="1957348" cy="1957348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78CAB7F-AD32-5597-EDA9-C41B6BDE7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01" y="2488532"/>
            <a:ext cx="1648834" cy="2064449"/>
          </a:xfrm>
          <a:prstGeom prst="rect">
            <a:avLst/>
          </a:prstGeom>
        </p:spPr>
      </p:pic>
      <p:pic>
        <p:nvPicPr>
          <p:cNvPr id="14" name="Picture 13" descr="A person sitting at a desk&#10;&#10;Description automatically generated">
            <a:extLst>
              <a:ext uri="{FF2B5EF4-FFF2-40B4-BE49-F238E27FC236}">
                <a16:creationId xmlns:a16="http://schemas.microsoft.com/office/drawing/2014/main" id="{C8D0BEAE-9B39-6515-565F-D5AF2B35A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41" y="2485996"/>
            <a:ext cx="1769394" cy="2064293"/>
          </a:xfrm>
          <a:prstGeom prst="rect">
            <a:avLst/>
          </a:prstGeom>
        </p:spPr>
      </p:pic>
      <p:pic>
        <p:nvPicPr>
          <p:cNvPr id="16" name="Picture 15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8E0BCE20-4DF4-5E3F-CF76-49AA65B9D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35" y="4916667"/>
            <a:ext cx="2084848" cy="1985138"/>
          </a:xfrm>
          <a:prstGeom prst="rect">
            <a:avLst/>
          </a:prstGeom>
        </p:spPr>
      </p:pic>
      <p:pic>
        <p:nvPicPr>
          <p:cNvPr id="18" name="Picture 17" descr="A grey and blue logo&#10;&#10;Description automatically generated">
            <a:extLst>
              <a:ext uri="{FF2B5EF4-FFF2-40B4-BE49-F238E27FC236}">
                <a16:creationId xmlns:a16="http://schemas.microsoft.com/office/drawing/2014/main" id="{81B51AF6-A922-7471-2BF3-091107A597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06" y="5246718"/>
            <a:ext cx="2537800" cy="16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80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DA63-9FD2-96B3-5A61-77D8A4E7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Domains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886AC-EAB7-0702-A397-83F4D1932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9481F-70C6-E147-16EC-341B8722DF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CA064E2-211A-EB08-7DB8-4DD87510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5" y="2901339"/>
            <a:ext cx="12692648" cy="55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16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9CD0-C613-4E91-4A32-0D9065FC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SLA-relevant domains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1A477-2B37-19F8-4B04-034CAB052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SLABank</a:t>
            </a:r>
            <a:endParaRPr lang="en-US" dirty="0"/>
          </a:p>
          <a:p>
            <a:r>
              <a:rPr lang="en-US" dirty="0" err="1"/>
              <a:t>BilingBank</a:t>
            </a:r>
            <a:endParaRPr lang="en-US" dirty="0"/>
          </a:p>
          <a:p>
            <a:r>
              <a:rPr lang="en-US" dirty="0"/>
              <a:t>CHILDES (Biling section)</a:t>
            </a:r>
          </a:p>
          <a:p>
            <a:r>
              <a:rPr lang="en-US" dirty="0" err="1"/>
              <a:t>PhonBank</a:t>
            </a:r>
            <a:r>
              <a:rPr lang="en-US" dirty="0"/>
              <a:t> and Phon (Biling section)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F87A7-A12D-41AC-220B-FB614129C7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41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2B27-E461-BD50-6594-2987D644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43DD7-545C-90FC-091E-697C648EF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10 L2s with a focus on English, Spanish, French, and Mandarin. </a:t>
            </a:r>
            <a:r>
              <a:rPr lang="en-US" dirty="0">
                <a:hlinkClick r:id="rId2"/>
              </a:rPr>
              <a:t>Index page </a:t>
            </a:r>
            <a:endParaRPr lang="en-US" dirty="0"/>
          </a:p>
          <a:p>
            <a:r>
              <a:rPr lang="en-US" dirty="0">
                <a:hlinkClick r:id="rId3"/>
              </a:rPr>
              <a:t>Tracy-Ventura</a:t>
            </a:r>
            <a:r>
              <a:rPr lang="en-US" dirty="0"/>
              <a:t>, Köylü, &amp;</a:t>
            </a:r>
            <a:r>
              <a:rPr lang="en-US" dirty="0" err="1"/>
              <a:t>MacWhinney</a:t>
            </a:r>
            <a:r>
              <a:rPr lang="en-US" dirty="0"/>
              <a:t> planned intro to SLA and </a:t>
            </a:r>
            <a:r>
              <a:rPr lang="en-US" dirty="0" err="1"/>
              <a:t>TalkBank</a:t>
            </a:r>
            <a:r>
              <a:rPr lang="en-US" dirty="0"/>
              <a:t> book</a:t>
            </a:r>
          </a:p>
          <a:p>
            <a:r>
              <a:rPr lang="en-US" dirty="0"/>
              <a:t>Southampton databases such as </a:t>
            </a:r>
            <a:r>
              <a:rPr lang="en-US" dirty="0" err="1"/>
              <a:t>LangSnap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SPLLOC</a:t>
            </a:r>
            <a:endParaRPr lang="en-US" dirty="0"/>
          </a:p>
          <a:p>
            <a:r>
              <a:rPr lang="en-US" dirty="0"/>
              <a:t>Most linked to audio or video and all analyzed by UD</a:t>
            </a:r>
          </a:p>
          <a:p>
            <a:r>
              <a:rPr lang="en-US" dirty="0" err="1"/>
              <a:t>Nebrija</a:t>
            </a:r>
            <a:r>
              <a:rPr lang="en-US" dirty="0"/>
              <a:t>-CAO </a:t>
            </a:r>
            <a:r>
              <a:rPr lang="en-US" dirty="0">
                <a:hlinkClick r:id="rId5"/>
              </a:rPr>
              <a:t>presentations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06-11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11-00</a:t>
            </a:r>
            <a:endParaRPr lang="en-US" dirty="0"/>
          </a:p>
          <a:p>
            <a:r>
              <a:rPr lang="en-US" dirty="0"/>
              <a:t>Can be analyzed for CALF (complexity, accuracy, lexical richness, and fluency) using the </a:t>
            </a:r>
            <a:r>
              <a:rPr lang="en-US" dirty="0">
                <a:hlinkClick r:id="rId8"/>
              </a:rPr>
              <a:t>CLAN program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2ED33-A2D6-E7B4-0BC4-69D0D397E7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5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5693-B56B-346E-F023-223E6367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CALF</a:t>
            </a:r>
            <a:r>
              <a:rPr lang="en-US" dirty="0"/>
              <a:t> – Bui &amp; Skehan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19638-44CA-C31B-623B-F0F87BB78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309350" cy="26356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Online tools uses CHAT format and MOR</a:t>
            </a:r>
          </a:p>
          <a:p>
            <a:r>
              <a:rPr lang="en-US" dirty="0"/>
              <a:t>However, things are now more automatic, except for error coding</a:t>
            </a:r>
          </a:p>
          <a:p>
            <a:r>
              <a:rPr lang="en-US" dirty="0"/>
              <a:t>Also, running on the desktop provides more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0B530-F582-AB1E-8D05-A1F8D3FF14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F4A3F47-EBCE-5420-F77E-E9161427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5664610"/>
            <a:ext cx="7772400" cy="35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30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F913-AAB5-8A80-58F0-0F8A83B5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BilingBank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8028-38BB-68BD-607E-16EDAA695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Code-switching: Miami and </a:t>
            </a:r>
            <a:r>
              <a:rPr lang="en-US" dirty="0">
                <a:hlinkClick r:id="rId3"/>
              </a:rPr>
              <a:t>Eppler</a:t>
            </a:r>
            <a:endParaRPr lang="en-US" dirty="0"/>
          </a:p>
          <a:p>
            <a:r>
              <a:rPr lang="en-US" dirty="0"/>
              <a:t>Sociolinguistics: Brazilian Russian, Istrian Italian/Croatian </a:t>
            </a:r>
          </a:p>
          <a:p>
            <a:r>
              <a:rPr lang="en-US" dirty="0"/>
              <a:t>Other corpora focus on bilingual experience: Turks in Denmark, Greeks in France, Japanese in Columbia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BC711-5EC8-BC91-977A-F5ABFD0F83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90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2DB9-F154-837D-461E-2A53A035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CHILDES</a:t>
            </a:r>
            <a:r>
              <a:rPr lang="en-US" dirty="0"/>
              <a:t> – Biling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310C0-2A30-605D-1A8B-4F6C8B6AA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Simultaneous acquisition, such as </a:t>
            </a:r>
          </a:p>
          <a:p>
            <a:pPr lvl="1"/>
            <a:r>
              <a:rPr lang="en-US" dirty="0"/>
              <a:t>Yip </a:t>
            </a:r>
            <a:r>
              <a:rPr lang="en-US" dirty="0">
                <a:hlinkClick r:id="rId3"/>
              </a:rPr>
              <a:t>Matthews</a:t>
            </a:r>
            <a:r>
              <a:rPr lang="en-US" dirty="0"/>
              <a:t> : 8 children</a:t>
            </a:r>
          </a:p>
          <a:p>
            <a:pPr lvl="1"/>
            <a:r>
              <a:rPr lang="en-US" dirty="0">
                <a:hlinkClick r:id="rId4"/>
              </a:rPr>
              <a:t>Leo</a:t>
            </a:r>
            <a:r>
              <a:rPr lang="en-US" dirty="0"/>
              <a:t>: English, Mandarin, Cantonese</a:t>
            </a:r>
          </a:p>
          <a:p>
            <a:pPr lvl="1"/>
            <a:r>
              <a:rPr lang="en-US" dirty="0">
                <a:hlinkClick r:id="rId5"/>
              </a:rPr>
              <a:t>Twins</a:t>
            </a:r>
            <a:r>
              <a:rPr lang="en-US" dirty="0"/>
              <a:t> English-Spanish</a:t>
            </a:r>
          </a:p>
          <a:p>
            <a:r>
              <a:rPr lang="en-US" dirty="0"/>
              <a:t>Immigrant acquisition, such as</a:t>
            </a:r>
          </a:p>
          <a:p>
            <a:pPr lvl="1"/>
            <a:r>
              <a:rPr lang="en-US" dirty="0" err="1"/>
              <a:t>Ionin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Russian-English</a:t>
            </a:r>
            <a:endParaRPr lang="en-US" dirty="0"/>
          </a:p>
          <a:p>
            <a:pPr lvl="1"/>
            <a:r>
              <a:rPr lang="en-US" dirty="0"/>
              <a:t>CHCC - </a:t>
            </a:r>
            <a:r>
              <a:rPr lang="en-US" dirty="0">
                <a:hlinkClick r:id="rId7"/>
              </a:rPr>
              <a:t>Heritage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C5377-7DDC-39B2-140B-08FDD0605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065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1497</Words>
  <Application>Microsoft Macintosh PowerPoint</Application>
  <PresentationFormat>Custom</PresentationFormat>
  <Paragraphs>238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Zapf Dingbats</vt:lpstr>
      <vt:lpstr>Arial</vt:lpstr>
      <vt:lpstr>Avenir</vt:lpstr>
      <vt:lpstr>Bodoni SvtyTwo ITC TT-Book</vt:lpstr>
      <vt:lpstr>Helvetica</vt:lpstr>
      <vt:lpstr>News Gothic MT</vt:lpstr>
      <vt:lpstr>Palatino</vt:lpstr>
      <vt:lpstr>New_Template4</vt:lpstr>
      <vt:lpstr>PowerPoint Presentation</vt:lpstr>
      <vt:lpstr>TalkBank</vt:lpstr>
      <vt:lpstr>TalkBank Principles</vt:lpstr>
      <vt:lpstr>14 Domains</vt:lpstr>
      <vt:lpstr>SLA-relevant domains</vt:lpstr>
      <vt:lpstr>SLABank</vt:lpstr>
      <vt:lpstr>CALF – Bui &amp; Skehan </vt:lpstr>
      <vt:lpstr>BilingBank</vt:lpstr>
      <vt:lpstr>CHILDES – Biling</vt:lpstr>
      <vt:lpstr>PhonBank - Biling</vt:lpstr>
      <vt:lpstr>Methods</vt:lpstr>
      <vt:lpstr>Method #1: ASR</vt:lpstr>
      <vt:lpstr>ASR through Batchalign</vt:lpstr>
      <vt:lpstr>Tokenization/Alignment</vt:lpstr>
      <vt:lpstr>Method #2: UD</vt:lpstr>
      <vt:lpstr>UD</vt:lpstr>
      <vt:lpstr>Right-to-Left in CLAN editor</vt:lpstr>
      <vt:lpstr>Languages Tagged in CHILDES</vt:lpstr>
      <vt:lpstr>Triple-click on %gra line</vt:lpstr>
      <vt:lpstr>Stanza Structure</vt:lpstr>
      <vt:lpstr>Method #3: Measures/CLAN</vt:lpstr>
      <vt:lpstr>CLAN</vt:lpstr>
      <vt:lpstr>Method #4: TalkBankDB</vt:lpstr>
      <vt:lpstr>TalkBankDB at https://talkbank.org/DB</vt:lpstr>
      <vt:lpstr>TalkBankDB</vt:lpstr>
      <vt:lpstr>Method #5: Collaborative Commentary</vt:lpstr>
      <vt:lpstr>TBB to CC</vt:lpstr>
      <vt:lpstr>Method #6: Phon</vt:lpstr>
      <vt:lpstr>Method #7: Authorization, IRB</vt:lpstr>
      <vt:lpstr>Informed Consent</vt:lpstr>
      <vt:lpstr>Authorization System</vt:lpstr>
      <vt:lpstr>Protecting Media</vt:lpstr>
      <vt:lpstr>Levels</vt:lpstr>
      <vt:lpstr>Method #8: Outreach</vt:lpstr>
      <vt:lpstr>The Future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Aphasia</dc:title>
  <dc:creator>Microsoft Office User</dc:creator>
  <cp:lastModifiedBy>Brian Macwhinney</cp:lastModifiedBy>
  <cp:revision>278</cp:revision>
  <dcterms:created xsi:type="dcterms:W3CDTF">2021-03-19T16:25:10Z</dcterms:created>
  <dcterms:modified xsi:type="dcterms:W3CDTF">2025-05-08T08:28:46Z</dcterms:modified>
</cp:coreProperties>
</file>