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456" r:id="rId2"/>
    <p:sldId id="438" r:id="rId3"/>
    <p:sldId id="439" r:id="rId4"/>
    <p:sldId id="442" r:id="rId5"/>
    <p:sldId id="409" r:id="rId6"/>
    <p:sldId id="406" r:id="rId7"/>
    <p:sldId id="370" r:id="rId8"/>
    <p:sldId id="410" r:id="rId9"/>
    <p:sldId id="421" r:id="rId10"/>
    <p:sldId id="451" r:id="rId11"/>
    <p:sldId id="405" r:id="rId12"/>
    <p:sldId id="395" r:id="rId13"/>
    <p:sldId id="443" r:id="rId14"/>
    <p:sldId id="444" r:id="rId15"/>
    <p:sldId id="461" r:id="rId16"/>
    <p:sldId id="463" r:id="rId17"/>
    <p:sldId id="464" r:id="rId18"/>
    <p:sldId id="465" r:id="rId19"/>
    <p:sldId id="466" r:id="rId20"/>
    <p:sldId id="467" r:id="rId21"/>
    <p:sldId id="468" r:id="rId22"/>
    <p:sldId id="469" r:id="rId23"/>
    <p:sldId id="470" r:id="rId24"/>
    <p:sldId id="471" r:id="rId25"/>
    <p:sldId id="472" r:id="rId26"/>
    <p:sldId id="473" r:id="rId27"/>
    <p:sldId id="474" r:id="rId28"/>
    <p:sldId id="475" r:id="rId29"/>
    <p:sldId id="476" r:id="rId30"/>
    <p:sldId id="477" r:id="rId31"/>
    <p:sldId id="478" r:id="rId32"/>
    <p:sldId id="479" r:id="rId33"/>
    <p:sldId id="480" r:id="rId34"/>
    <p:sldId id="394" r:id="rId35"/>
    <p:sldId id="423" r:id="rId36"/>
    <p:sldId id="425" r:id="rId37"/>
    <p:sldId id="426" r:id="rId38"/>
    <p:sldId id="380" r:id="rId39"/>
    <p:sldId id="427" r:id="rId40"/>
    <p:sldId id="431" r:id="rId41"/>
    <p:sldId id="420" r:id="rId42"/>
    <p:sldId id="417" r:id="rId43"/>
    <p:sldId id="422" r:id="rId44"/>
    <p:sldId id="269" r:id="rId45"/>
    <p:sldId id="455" r:id="rId46"/>
    <p:sldId id="428" r:id="rId47"/>
    <p:sldId id="429" r:id="rId48"/>
    <p:sldId id="430" r:id="rId49"/>
    <p:sldId id="432" r:id="rId50"/>
    <p:sldId id="433" r:id="rId51"/>
    <p:sldId id="435" r:id="rId52"/>
    <p:sldId id="436" r:id="rId53"/>
    <p:sldId id="434" r:id="rId54"/>
    <p:sldId id="392" r:id="rId55"/>
    <p:sldId id="397" r:id="rId56"/>
    <p:sldId id="364" r:id="rId57"/>
    <p:sldId id="454" r:id="rId58"/>
    <p:sldId id="402" r:id="rId5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4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5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5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1370"/>
  </p:normalViewPr>
  <p:slideViewPr>
    <p:cSldViewPr snapToGrid="0" snapToObjects="1">
      <p:cViewPr varScale="1">
        <p:scale>
          <a:sx n="81" d="100"/>
          <a:sy n="81" d="100"/>
        </p:scale>
        <p:origin x="10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1pPr>
    <a:lvl2pPr indent="2286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2pPr>
    <a:lvl3pPr indent="4572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3pPr>
    <a:lvl4pPr indent="6858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4pPr>
    <a:lvl5pPr indent="9144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5pPr>
    <a:lvl6pPr indent="11430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6pPr>
    <a:lvl7pPr indent="13716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7pPr>
    <a:lvl8pPr indent="16002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8pPr>
    <a:lvl9pPr indent="18288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986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xfrm>
            <a:off x="508000" y="3670300"/>
            <a:ext cx="11988800" cy="241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508000" y="4876800"/>
            <a:ext cx="5676374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" name="Shape 50"/>
          <p:cNvSpPr/>
          <p:nvPr/>
        </p:nvSpPr>
        <p:spPr>
          <a:xfrm>
            <a:off x="508000" y="2768600"/>
            <a:ext cx="5676316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body" sz="quarter" idx="13"/>
          </p:nvPr>
        </p:nvSpPr>
        <p:spPr>
          <a:xfrm>
            <a:off x="508000" y="2171700"/>
            <a:ext cx="5676900" cy="508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</a:lstStyle>
          <a:p>
            <a:r>
              <a:t>Lorem Ipsum Dolor</a:t>
            </a:r>
          </a:p>
        </p:txBody>
      </p:sp>
      <p:sp>
        <p:nvSpPr>
          <p:cNvPr id="52" name="Shape 52"/>
          <p:cNvSpPr>
            <a:spLocks noGrp="1"/>
          </p:cNvSpPr>
          <p:nvPr>
            <p:ph type="pic" sz="half" idx="14"/>
          </p:nvPr>
        </p:nvSpPr>
        <p:spPr>
          <a:xfrm>
            <a:off x="6818219" y="647699"/>
            <a:ext cx="5588001" cy="83312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508000" y="2806700"/>
            <a:ext cx="5676900" cy="2032000"/>
          </a:xfrm>
          <a:prstGeom prst="rect">
            <a:avLst/>
          </a:prstGeom>
        </p:spPr>
        <p:txBody>
          <a:bodyPr/>
          <a:lstStyle>
            <a:lvl1pPr algn="l">
              <a:defRPr sz="5600"/>
            </a:lvl1pPr>
          </a:lstStyle>
          <a:p>
            <a: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508000" y="5029200"/>
            <a:ext cx="5676900" cy="4013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hape 7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hape 7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xfrm>
            <a:off x="508000" y="1270000"/>
            <a:ext cx="11988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pic" sz="half" idx="13"/>
          </p:nvPr>
        </p:nvSpPr>
        <p:spPr>
          <a:xfrm>
            <a:off x="557119" y="609599"/>
            <a:ext cx="5588001" cy="83947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pic" sz="quarter" idx="14"/>
          </p:nvPr>
        </p:nvSpPr>
        <p:spPr>
          <a:xfrm>
            <a:off x="6856319" y="4772799"/>
            <a:ext cx="5499101" cy="4229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pic" sz="quarter" idx="15"/>
          </p:nvPr>
        </p:nvSpPr>
        <p:spPr>
          <a:xfrm>
            <a:off x="6860562" y="609600"/>
            <a:ext cx="5499101" cy="3530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body" sz="quarter" idx="13"/>
          </p:nvPr>
        </p:nvSpPr>
        <p:spPr>
          <a:xfrm>
            <a:off x="533400" y="5969000"/>
            <a:ext cx="11938000" cy="609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sz="3000" i="1"/>
            </a:lvl1pPr>
          </a:lstStyle>
          <a:p>
            <a:r>
              <a:t>–Johnny Appleseed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08000" y="2171700"/>
            <a:ext cx="1199729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/>
          <p:nvPr/>
        </p:nvSpPr>
        <p:spPr>
          <a:xfrm>
            <a:off x="508000" y="635000"/>
            <a:ext cx="1199729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508000" y="8001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508000" y="2628900"/>
            <a:ext cx="11988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6324599" y="9258300"/>
            <a:ext cx="342901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4C494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6" r:id="rId5"/>
    <p:sldLayoutId id="2147483657" r:id="rId6"/>
    <p:sldLayoutId id="2147483658" r:id="rId7"/>
    <p:sldLayoutId id="2147483659" r:id="rId8"/>
  </p:sldLayoutIdLst>
  <p:transition spd="med"/>
  <p:hf hdr="0" ftr="0" dt="0"/>
  <p:txStyles>
    <p:titleStyle>
      <a:lvl1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2286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4572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6858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9144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11430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13716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16002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18288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9398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4097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18796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23495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28194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32893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37592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42291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macw@cmu.edu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github.com/TalkBank/batchalign2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rivendata.org/competitions/group/childrens-asr-competition/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universaldependencies.org/u/pos/index.html" TargetMode="External"/><Relationship Id="rId2" Type="http://schemas.openxmlformats.org/officeDocument/2006/relationships/hyperlink" Target="https://universaldependencies.org/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universaldependencies.org/u/dep/index.html" TargetMode="External"/><Relationship Id="rId4" Type="http://schemas.openxmlformats.org/officeDocument/2006/relationships/hyperlink" Target="https://universaldependencies.org/u/feat/index.html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talkbank.org/0info/DB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sla.talkbank.org/TBB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talkbank.org/0info/CC/index.html" TargetMode="Externa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talkbank.org/" TargetMode="Externa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childes.talkbank.org/" TargetMode="Externa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phon.talkbank.org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homebank.talkbank.org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sla.talkbank.org/TBB/homebank/Public/SanJoaquin-Public/0833" TargetMode="Externa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fluency.talkbank.org/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asd.talkbank.org/" TargetMode="Externa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dementia.talkbank.org/" TargetMode="Externa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aphasia.talkbank.org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s://tbi.talkbank.org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https://rhd.talkbank.org/" TargetMode="Externa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psychosis.talkbank.org/" TargetMode="Externa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biling.talkbank.org/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slabank.talkbank.org/" TargetMode="Externa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https://samtale.talkbank.org/" TargetMode="Externa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class.talkbank.org/" TargetMode="Externa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s://ca.talkbank.org/" TargetMode="Externa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talkbank.org/0info/manuals/CLAN.pdf" TargetMode="External"/><Relationship Id="rId2" Type="http://schemas.openxmlformats.org/officeDocument/2006/relationships/hyperlink" Target="https://media.talkbank.org/open/screencasts/index.html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talkbank.org/0share/advisory.html" TargetMode="External"/><Relationship Id="rId5" Type="http://schemas.openxmlformats.org/officeDocument/2006/relationships/hyperlink" Target="https://www.childlanguage.org/child-language-bulletin" TargetMode="External"/><Relationship Id="rId4" Type="http://schemas.openxmlformats.org/officeDocument/2006/relationships/hyperlink" Target="https://talkbank.org/0share/email.html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48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B700FB-B7B7-4187-BCFE-E0E1C4A8402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HK" smtClean="0"/>
              <a:t>1</a:t>
            </a:fld>
            <a:endParaRPr lang="en-HK"/>
          </a:p>
        </p:txBody>
      </p:sp>
      <p:sp>
        <p:nvSpPr>
          <p:cNvPr id="4" name="Shape 135">
            <a:extLst>
              <a:ext uri="{FF2B5EF4-FFF2-40B4-BE49-F238E27FC236}">
                <a16:creationId xmlns:a16="http://schemas.microsoft.com/office/drawing/2014/main" id="{EEE2E84F-CE8D-4725-A363-619DC245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81" y="3932946"/>
            <a:ext cx="11988800" cy="2413000"/>
          </a:xfrm>
          <a:prstGeom prst="rect">
            <a:avLst/>
          </a:prstGeom>
        </p:spPr>
        <p:txBody>
          <a:bodyPr>
            <a:normAutofit/>
          </a:bodyPr>
          <a:lstStyle>
            <a:lvl1pPr marL="39687" marR="81279" indent="-39687" defTabSz="1300480">
              <a:buClr>
                <a:srgbClr val="002161"/>
              </a:buClr>
              <a:defRPr sz="5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en-US" dirty="0" err="1">
                <a:solidFill>
                  <a:schemeClr val="tx1"/>
                </a:solidFill>
              </a:rPr>
              <a:t>TalkBank</a:t>
            </a:r>
            <a:r>
              <a:rPr lang="en-US">
                <a:solidFill>
                  <a:schemeClr val="tx1"/>
                </a:solidFill>
              </a:rPr>
              <a:t>: </a:t>
            </a:r>
            <a:r>
              <a:rPr lang="en-US" dirty="0">
                <a:solidFill>
                  <a:schemeClr val="tx1"/>
                </a:solidFill>
              </a:rPr>
              <a:t>Tools, Data, and AI</a:t>
            </a:r>
            <a:endParaRPr lang="en-US" sz="4800" dirty="0">
              <a:solidFill>
                <a:schemeClr val="tx1"/>
              </a:solidFill>
              <a:latin typeface="News Gothic MT" panose="020B0503020103020203" pitchFamily="34" charset="0"/>
            </a:endParaRPr>
          </a:p>
        </p:txBody>
      </p:sp>
      <p:sp>
        <p:nvSpPr>
          <p:cNvPr id="5" name="Shape 136">
            <a:extLst>
              <a:ext uri="{FF2B5EF4-FFF2-40B4-BE49-F238E27FC236}">
                <a16:creationId xmlns:a16="http://schemas.microsoft.com/office/drawing/2014/main" id="{05F88CEF-AFA0-48A7-BEF1-3FC443C8D107}"/>
              </a:ext>
            </a:extLst>
          </p:cNvPr>
          <p:cNvSpPr/>
          <p:nvPr/>
        </p:nvSpPr>
        <p:spPr>
          <a:xfrm>
            <a:off x="4289119" y="6726952"/>
            <a:ext cx="4756762" cy="188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900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dirty="0"/>
              <a:t>Brian MacWhinney</a:t>
            </a:r>
            <a:endParaRPr lang="en-US" dirty="0"/>
          </a:p>
          <a:p>
            <a:pPr>
              <a:defRPr sz="2900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lang="en-US" dirty="0"/>
              <a:t>Carnegie Mellon University</a:t>
            </a:r>
          </a:p>
          <a:p>
            <a:pPr>
              <a:defRPr sz="2900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lang="en-US" dirty="0">
                <a:hlinkClick r:id="rId2"/>
              </a:rPr>
              <a:t>macw@cmu.edu</a:t>
            </a:r>
            <a:endParaRPr lang="en-US" dirty="0"/>
          </a:p>
          <a:p>
            <a:pPr>
              <a:defRPr sz="2900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lang="en-US" dirty="0"/>
              <a:t>https://</a:t>
            </a:r>
            <a:r>
              <a:rPr lang="en-US" dirty="0" err="1"/>
              <a:t>talkbank.org</a:t>
            </a:r>
            <a:endParaRPr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344DAE5-D798-4E76-9E21-E6EE56F6A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083" y="560296"/>
            <a:ext cx="2892671" cy="289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B1C46E3-1436-4D84-988B-75F322D4B6F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10046" y="560297"/>
            <a:ext cx="2892670" cy="289267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8AC19B-F98F-48D3-8C0F-6D071FD7D85D}"/>
              </a:ext>
            </a:extLst>
          </p:cNvPr>
          <p:cNvCxnSpPr>
            <a:cxnSpLocks/>
          </p:cNvCxnSpPr>
          <p:nvPr/>
        </p:nvCxnSpPr>
        <p:spPr>
          <a:xfrm>
            <a:off x="359923" y="3929974"/>
            <a:ext cx="12266579" cy="0"/>
          </a:xfrm>
          <a:prstGeom prst="line">
            <a:avLst/>
          </a:prstGeom>
          <a:noFill/>
          <a:ln w="3175" cap="flat">
            <a:solidFill>
              <a:schemeClr val="tx1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C113B56-6654-40B2-B12C-E936CEB3A807}"/>
              </a:ext>
            </a:extLst>
          </p:cNvPr>
          <p:cNvCxnSpPr>
            <a:cxnSpLocks/>
          </p:cNvCxnSpPr>
          <p:nvPr/>
        </p:nvCxnSpPr>
        <p:spPr>
          <a:xfrm>
            <a:off x="359922" y="6504561"/>
            <a:ext cx="12266579" cy="0"/>
          </a:xfrm>
          <a:prstGeom prst="line">
            <a:avLst/>
          </a:prstGeom>
          <a:noFill/>
          <a:ln w="3175" cap="flat">
            <a:solidFill>
              <a:schemeClr val="tx1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" name="Picture 1" descr="A red logo with a square and a square in the middle&#10;&#10;AI-generated content may be incorrect.">
            <a:extLst>
              <a:ext uri="{FF2B5EF4-FFF2-40B4-BE49-F238E27FC236}">
                <a16:creationId xmlns:a16="http://schemas.microsoft.com/office/drawing/2014/main" id="{E6C1E524-20A3-760B-1C24-159D3B388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87" y="577882"/>
            <a:ext cx="2982761" cy="285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9611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44592-B448-0320-3B14-68D0523F5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15 Tools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0E347-34E8-2502-2EC9-DDA3B444A9A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C792993-D7E7-6BCE-44FC-D036D5681D3B}"/>
              </a:ext>
            </a:extLst>
          </p:cNvPr>
          <p:cNvGraphicFramePr>
            <a:graphicFrameLocks noGrp="1"/>
          </p:cNvGraphicFramePr>
          <p:nvPr/>
        </p:nvGraphicFramePr>
        <p:xfrm>
          <a:off x="715617" y="2611720"/>
          <a:ext cx="11304104" cy="576907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591340">
                  <a:extLst>
                    <a:ext uri="{9D8B030D-6E8A-4147-A177-3AD203B41FA5}">
                      <a16:colId xmlns:a16="http://schemas.microsoft.com/office/drawing/2014/main" val="3629962265"/>
                    </a:ext>
                  </a:extLst>
                </a:gridCol>
                <a:gridCol w="3803373">
                  <a:extLst>
                    <a:ext uri="{9D8B030D-6E8A-4147-A177-3AD203B41FA5}">
                      <a16:colId xmlns:a16="http://schemas.microsoft.com/office/drawing/2014/main" val="3682501895"/>
                    </a:ext>
                  </a:extLst>
                </a:gridCol>
                <a:gridCol w="3909391">
                  <a:extLst>
                    <a:ext uri="{9D8B030D-6E8A-4147-A177-3AD203B41FA5}">
                      <a16:colId xmlns:a16="http://schemas.microsoft.com/office/drawing/2014/main" val="505233575"/>
                    </a:ext>
                  </a:extLst>
                </a:gridCol>
              </a:tblGrid>
              <a:tr h="1078223"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en-US" sz="2800" kern="100" dirty="0">
                          <a:effectLst/>
                          <a:latin typeface="Palatino" pitchFamily="2" charset="77"/>
                          <a:ea typeface="Palatino" pitchFamily="2" charset="77"/>
                        </a:rPr>
                        <a:t>ASR Automatic </a:t>
                      </a:r>
                      <a:r>
                        <a:rPr lang="en-US" sz="2800" kern="100" dirty="0" err="1">
                          <a:effectLst/>
                          <a:latin typeface="Palatino" pitchFamily="2" charset="77"/>
                          <a:ea typeface="Palatino" pitchFamily="2" charset="77"/>
                        </a:rPr>
                        <a:t>SpeechRecognition</a:t>
                      </a:r>
                      <a:endParaRPr lang="en-US" sz="2800" kern="100" dirty="0">
                        <a:effectLst/>
                        <a:latin typeface="Palatino" pitchFamily="2" charset="77"/>
                        <a:ea typeface="Palatino" pitchFamily="2" charset="7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2"/>
                        <a:tabLst>
                          <a:tab pos="457200" algn="l"/>
                        </a:tabLst>
                      </a:pPr>
                      <a:r>
                        <a:rPr lang="en-US" sz="2800" kern="100">
                          <a:effectLst/>
                          <a:latin typeface="Palatino" pitchFamily="2" charset="77"/>
                          <a:ea typeface="Palatino" pitchFamily="2" charset="77"/>
                        </a:rPr>
                        <a:t>Tokenization, Diarization</a:t>
                      </a:r>
                      <a:endParaRPr lang="en-US" sz="2800" kern="100">
                        <a:effectLst/>
                        <a:latin typeface="Palatino" pitchFamily="2" charset="77"/>
                        <a:ea typeface="Palatino" pitchFamily="2" charset="7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3"/>
                        <a:tabLst>
                          <a:tab pos="457200" algn="l"/>
                        </a:tabLst>
                      </a:pPr>
                      <a:r>
                        <a:rPr lang="en-US" sz="2800" kern="100">
                          <a:effectLst/>
                          <a:latin typeface="Palatino" pitchFamily="2" charset="77"/>
                          <a:ea typeface="Palatino" pitchFamily="2" charset="77"/>
                        </a:rPr>
                        <a:t>Forced Alignment</a:t>
                      </a:r>
                      <a:endParaRPr lang="en-US" sz="2800" kern="100">
                        <a:effectLst/>
                        <a:latin typeface="Palatino" pitchFamily="2" charset="77"/>
                        <a:ea typeface="Palatino" pitchFamily="2" charset="7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7568374"/>
                  </a:ext>
                </a:extLst>
              </a:tr>
              <a:tr h="1078223"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4"/>
                        <a:tabLst>
                          <a:tab pos="457200" algn="l"/>
                        </a:tabLst>
                      </a:pPr>
                      <a:r>
                        <a:rPr lang="en-US" sz="2800" kern="100" dirty="0">
                          <a:effectLst/>
                          <a:latin typeface="Palatino" pitchFamily="2" charset="77"/>
                          <a:ea typeface="Palatino" pitchFamily="2" charset="77"/>
                        </a:rPr>
                        <a:t>SRT, Word Naming</a:t>
                      </a:r>
                      <a:endParaRPr lang="en-US" sz="2800" kern="100" dirty="0">
                        <a:effectLst/>
                        <a:latin typeface="Palatino" pitchFamily="2" charset="77"/>
                        <a:ea typeface="Palatino" pitchFamily="2" charset="7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5"/>
                        <a:tabLst>
                          <a:tab pos="457200" algn="l"/>
                        </a:tabLst>
                      </a:pPr>
                      <a:r>
                        <a:rPr lang="en-US" sz="2800" kern="100" dirty="0">
                          <a:effectLst/>
                          <a:latin typeface="Palatino" pitchFamily="2" charset="77"/>
                          <a:ea typeface="Palatino" pitchFamily="2" charset="77"/>
                        </a:rPr>
                        <a:t>CLAN Editor</a:t>
                      </a:r>
                      <a:endParaRPr lang="en-US" sz="2800" kern="100" dirty="0">
                        <a:effectLst/>
                        <a:latin typeface="Palatino" pitchFamily="2" charset="77"/>
                        <a:ea typeface="Palatino" pitchFamily="2" charset="7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6"/>
                        <a:tabLst>
                          <a:tab pos="457200" algn="l"/>
                        </a:tabLst>
                      </a:pPr>
                      <a:r>
                        <a:rPr lang="en-US" sz="2800" kern="100" dirty="0">
                          <a:effectLst/>
                          <a:latin typeface="Palatino" pitchFamily="2" charset="77"/>
                          <a:ea typeface="Palatino" pitchFamily="2" charset="77"/>
                        </a:rPr>
                        <a:t>Universal Dependencies</a:t>
                      </a:r>
                      <a:endParaRPr lang="en-US" sz="2800" kern="100" dirty="0">
                        <a:effectLst/>
                        <a:latin typeface="Palatino" pitchFamily="2" charset="77"/>
                        <a:ea typeface="Palatino" pitchFamily="2" charset="7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92042454"/>
                  </a:ext>
                </a:extLst>
              </a:tr>
              <a:tr h="956773"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7"/>
                        <a:tabLst>
                          <a:tab pos="457200" algn="l"/>
                        </a:tabLst>
                      </a:pPr>
                      <a:r>
                        <a:rPr lang="en-US" sz="2800" kern="100" dirty="0">
                          <a:effectLst/>
                          <a:latin typeface="Palatino" pitchFamily="2" charset="77"/>
                          <a:ea typeface="Palatino" pitchFamily="2" charset="77"/>
                        </a:rPr>
                        <a:t>Measures – </a:t>
                      </a:r>
                      <a:r>
                        <a:rPr lang="en-US" sz="2800" kern="100" dirty="0" err="1">
                          <a:effectLst/>
                          <a:latin typeface="Palatino" pitchFamily="2" charset="77"/>
                          <a:ea typeface="Palatino" pitchFamily="2" charset="77"/>
                        </a:rPr>
                        <a:t>KidEval</a:t>
                      </a:r>
                      <a:r>
                        <a:rPr lang="en-US" sz="2800" kern="100" dirty="0">
                          <a:effectLst/>
                          <a:latin typeface="Palatino" pitchFamily="2" charset="77"/>
                          <a:ea typeface="Palatino" pitchFamily="2" charset="77"/>
                        </a:rPr>
                        <a:t>, </a:t>
                      </a:r>
                      <a:r>
                        <a:rPr lang="en-US" sz="2800" kern="100" dirty="0" err="1">
                          <a:effectLst/>
                          <a:latin typeface="Palatino" pitchFamily="2" charset="77"/>
                          <a:ea typeface="Palatino" pitchFamily="2" charset="77"/>
                        </a:rPr>
                        <a:t>Flucalc</a:t>
                      </a:r>
                      <a:r>
                        <a:rPr lang="en-US" sz="2800" kern="100" dirty="0">
                          <a:effectLst/>
                          <a:latin typeface="Palatino" pitchFamily="2" charset="77"/>
                          <a:ea typeface="Palatino" pitchFamily="2" charset="77"/>
                        </a:rPr>
                        <a:t>, </a:t>
                      </a:r>
                      <a:r>
                        <a:rPr lang="en-US" sz="2800" kern="100" dirty="0" err="1">
                          <a:effectLst/>
                          <a:latin typeface="Palatino" pitchFamily="2" charset="77"/>
                          <a:ea typeface="Palatino" pitchFamily="2" charset="77"/>
                        </a:rPr>
                        <a:t>RefVals</a:t>
                      </a:r>
                      <a:endParaRPr lang="en-US" sz="2800" kern="100" dirty="0">
                        <a:effectLst/>
                        <a:latin typeface="Palatino" pitchFamily="2" charset="77"/>
                        <a:ea typeface="Palatino" pitchFamily="2" charset="7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8"/>
                        <a:tabLst>
                          <a:tab pos="457200" algn="l"/>
                        </a:tabLst>
                      </a:pPr>
                      <a:r>
                        <a:rPr lang="en-US" sz="2800" kern="100" dirty="0" err="1">
                          <a:effectLst/>
                          <a:latin typeface="Palatino" pitchFamily="2" charset="77"/>
                          <a:ea typeface="Palatino" pitchFamily="2" charset="77"/>
                        </a:rPr>
                        <a:t>TalkBankDB</a:t>
                      </a:r>
                      <a:endParaRPr lang="en-US" sz="2800" kern="100" dirty="0">
                        <a:effectLst/>
                        <a:latin typeface="Palatino" pitchFamily="2" charset="77"/>
                        <a:ea typeface="Palatino" pitchFamily="2" charset="7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9"/>
                        <a:tabLst>
                          <a:tab pos="457200" algn="l"/>
                        </a:tabLst>
                      </a:pPr>
                      <a:r>
                        <a:rPr lang="en-US" sz="2800" kern="100" dirty="0" err="1">
                          <a:effectLst/>
                          <a:latin typeface="Palatino" pitchFamily="2" charset="77"/>
                          <a:ea typeface="Palatino" pitchFamily="2" charset="77"/>
                        </a:rPr>
                        <a:t>TalkBank</a:t>
                      </a:r>
                      <a:r>
                        <a:rPr lang="en-US" sz="2800" kern="100" dirty="0">
                          <a:effectLst/>
                          <a:latin typeface="Palatino" pitchFamily="2" charset="77"/>
                          <a:ea typeface="Palatino" pitchFamily="2" charset="77"/>
                        </a:rPr>
                        <a:t> Browser</a:t>
                      </a:r>
                      <a:endParaRPr lang="en-US" sz="2800" kern="100" dirty="0">
                        <a:effectLst/>
                        <a:latin typeface="Palatino" pitchFamily="2" charset="77"/>
                        <a:ea typeface="Palatino" pitchFamily="2" charset="7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2716865"/>
                  </a:ext>
                </a:extLst>
              </a:tr>
              <a:tr h="1078223"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10"/>
                        <a:tabLst>
                          <a:tab pos="457200" algn="l"/>
                        </a:tabLst>
                      </a:pPr>
                      <a:r>
                        <a:rPr lang="en-US" sz="2800" kern="100" dirty="0">
                          <a:effectLst/>
                          <a:latin typeface="Palatino" pitchFamily="2" charset="77"/>
                          <a:ea typeface="Palatino" pitchFamily="2" charset="77"/>
                        </a:rPr>
                        <a:t>Collaborative Commentary</a:t>
                      </a:r>
                      <a:endParaRPr lang="en-US" sz="2800" kern="100" dirty="0">
                        <a:effectLst/>
                        <a:latin typeface="Palatino" pitchFamily="2" charset="77"/>
                        <a:ea typeface="Palatino" pitchFamily="2" charset="7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11"/>
                        <a:tabLst>
                          <a:tab pos="457200" algn="l"/>
                        </a:tabLst>
                      </a:pPr>
                      <a:r>
                        <a:rPr lang="en-US" sz="2800" kern="100" dirty="0">
                          <a:effectLst/>
                          <a:latin typeface="Palatino" pitchFamily="2" charset="77"/>
                          <a:ea typeface="Palatino" pitchFamily="2" charset="77"/>
                        </a:rPr>
                        <a:t>AI Structuring</a:t>
                      </a:r>
                      <a:endParaRPr lang="en-US" sz="2800" kern="100" dirty="0">
                        <a:effectLst/>
                        <a:latin typeface="Palatino" pitchFamily="2" charset="77"/>
                        <a:ea typeface="Palatino" pitchFamily="2" charset="7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12"/>
                        <a:tabLst>
                          <a:tab pos="457200" algn="l"/>
                        </a:tabLst>
                      </a:pPr>
                      <a:r>
                        <a:rPr lang="en-US" sz="2800" kern="100" dirty="0">
                          <a:effectLst/>
                          <a:latin typeface="Palatino" pitchFamily="2" charset="77"/>
                          <a:ea typeface="Palatino" pitchFamily="2" charset="77"/>
                        </a:rPr>
                        <a:t>IRB, Authentication</a:t>
                      </a:r>
                      <a:endParaRPr lang="en-US" sz="2800" kern="100" dirty="0">
                        <a:effectLst/>
                        <a:latin typeface="Palatino" pitchFamily="2" charset="77"/>
                        <a:ea typeface="Palatino" pitchFamily="2" charset="7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8403472"/>
                  </a:ext>
                </a:extLst>
              </a:tr>
              <a:tr h="1078223"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13"/>
                        <a:tabLst>
                          <a:tab pos="457200" algn="l"/>
                        </a:tabLst>
                      </a:pPr>
                      <a:r>
                        <a:rPr lang="en-US" sz="2800" kern="100" dirty="0">
                          <a:effectLst/>
                          <a:latin typeface="Palatino" pitchFamily="2" charset="77"/>
                          <a:ea typeface="Palatino" pitchFamily="2" charset="77"/>
                        </a:rPr>
                        <a:t>Fleet Deployment</a:t>
                      </a:r>
                      <a:endParaRPr lang="en-US" sz="2800" kern="100" dirty="0">
                        <a:effectLst/>
                        <a:latin typeface="Palatino" pitchFamily="2" charset="77"/>
                        <a:ea typeface="Palatino" pitchFamily="2" charset="7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14"/>
                        <a:tabLst>
                          <a:tab pos="457200" algn="l"/>
                        </a:tabLst>
                      </a:pPr>
                      <a:r>
                        <a:rPr lang="en-US" sz="2800" kern="100" dirty="0">
                          <a:effectLst/>
                          <a:latin typeface="Palatino" pitchFamily="2" charset="77"/>
                          <a:ea typeface="Palatino" pitchFamily="2" charset="77"/>
                          <a:cs typeface="Times New Roman" panose="02020603050405020304" pitchFamily="18" charset="0"/>
                        </a:rPr>
                        <a:t>Internationalization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15"/>
                        <a:tabLst>
                          <a:tab pos="457200" algn="l"/>
                        </a:tabLst>
                      </a:pPr>
                      <a:r>
                        <a:rPr lang="en-US" sz="2800" kern="100" dirty="0">
                          <a:effectLst/>
                          <a:latin typeface="Palatino" pitchFamily="2" charset="77"/>
                          <a:ea typeface="Palatino" pitchFamily="2" charset="77"/>
                          <a:cs typeface="Times New Roman" panose="02020603050405020304" pitchFamily="18" charset="0"/>
                        </a:rPr>
                        <a:t>Benchmarking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1908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733799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41DFA-B320-335F-753C-2CB0DC575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#1: ASR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69719D-7F1B-1533-6297-072C53B55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0" y="2343150"/>
            <a:ext cx="11988800" cy="6381750"/>
          </a:xfrm>
        </p:spPr>
        <p:txBody>
          <a:bodyPr>
            <a:normAutofit fontScale="92500"/>
          </a:bodyPr>
          <a:lstStyle/>
          <a:p>
            <a:r>
              <a:rPr lang="en-US" dirty="0">
                <a:hlinkClick r:id="rId2"/>
              </a:rPr>
              <a:t>https://github.com/TalkBank/batchalign2</a:t>
            </a:r>
          </a:p>
          <a:p>
            <a:r>
              <a:rPr lang="en-US" dirty="0"/>
              <a:t>Created by </a:t>
            </a:r>
            <a:r>
              <a:rPr lang="en-US" dirty="0" err="1"/>
              <a:t>Houjun</a:t>
            </a:r>
            <a:r>
              <a:rPr lang="en-US" dirty="0"/>
              <a:t> Liu</a:t>
            </a:r>
          </a:p>
          <a:p>
            <a:r>
              <a:rPr lang="en-US" dirty="0"/>
              <a:t>ASR: transcribed by Rev-AI/Whisper</a:t>
            </a:r>
          </a:p>
          <a:p>
            <a:r>
              <a:rPr lang="en-US" dirty="0"/>
              <a:t>Cantonese and Mandarin use </a:t>
            </a:r>
            <a:r>
              <a:rPr lang="en-US" dirty="0" err="1"/>
              <a:t>FunAudio</a:t>
            </a:r>
            <a:endParaRPr lang="en-US" dirty="0"/>
          </a:p>
          <a:p>
            <a:r>
              <a:rPr lang="en-US" dirty="0"/>
              <a:t>Works for 24 languages in </a:t>
            </a:r>
            <a:r>
              <a:rPr lang="en-US" dirty="0" err="1"/>
              <a:t>TalkBank</a:t>
            </a:r>
            <a:r>
              <a:rPr lang="en-US" dirty="0"/>
              <a:t>, but not Sesotho, Berber, Jamaican, or Quechua</a:t>
            </a:r>
          </a:p>
          <a:p>
            <a:r>
              <a:rPr lang="en-US" dirty="0"/>
              <a:t>Good analysis of 16-hour LENA audio</a:t>
            </a:r>
          </a:p>
          <a:p>
            <a:r>
              <a:rPr lang="en-US" dirty="0"/>
              <a:t>Early version described in Liu &amp; MacWhinney (2023) JSLHR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4E4CDD-CCA5-5E4A-6167-D5333AA1281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13E1DBAD-CCFD-213A-2B11-1EE15DEEB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824" y="3241737"/>
            <a:ext cx="1957348" cy="195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0509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054B0-B660-ADEF-C75C-FECE85B2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Tool #2: Tokenization/</a:t>
            </a:r>
            <a:r>
              <a:rPr lang="en-US" dirty="0" err="1"/>
              <a:t>Diarization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DC5A8-C00B-569E-2B12-07938D5D48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ASR produces a stream of words with time stamps. </a:t>
            </a:r>
          </a:p>
          <a:p>
            <a:r>
              <a:rPr lang="en-US" dirty="0"/>
              <a:t>CHAT/CHILDES needs utterances.  This requires </a:t>
            </a:r>
            <a:r>
              <a:rPr lang="en-US" dirty="0" err="1"/>
              <a:t>diarization</a:t>
            </a:r>
            <a:r>
              <a:rPr lang="en-US" dirty="0"/>
              <a:t>.  </a:t>
            </a:r>
            <a:r>
              <a:rPr lang="en-US" dirty="0" err="1"/>
              <a:t>Houjun</a:t>
            </a:r>
            <a:r>
              <a:rPr lang="en-US" dirty="0"/>
              <a:t> built a </a:t>
            </a:r>
            <a:r>
              <a:rPr lang="en-US" dirty="0" err="1"/>
              <a:t>diarizer</a:t>
            </a:r>
            <a:r>
              <a:rPr lang="en-US" dirty="0"/>
              <a:t> for English. The </a:t>
            </a:r>
            <a:r>
              <a:rPr lang="en-US" dirty="0" err="1"/>
              <a:t>HuggingFace</a:t>
            </a:r>
            <a:r>
              <a:rPr lang="en-US" dirty="0"/>
              <a:t> </a:t>
            </a:r>
            <a:r>
              <a:rPr lang="en-US" dirty="0" err="1"/>
              <a:t>diarizer</a:t>
            </a:r>
            <a:r>
              <a:rPr lang="en-US" dirty="0"/>
              <a:t> community is building ones for other languages, using </a:t>
            </a:r>
            <a:r>
              <a:rPr lang="en-US" dirty="0" err="1"/>
              <a:t>TalkBank</a:t>
            </a:r>
            <a:r>
              <a:rPr lang="en-US" dirty="0"/>
              <a:t>.  Claude is helping.</a:t>
            </a:r>
          </a:p>
          <a:p>
            <a:r>
              <a:rPr lang="en-US" dirty="0" err="1"/>
              <a:t>Diarization</a:t>
            </a:r>
            <a:r>
              <a:rPr lang="en-US" dirty="0"/>
              <a:t> includes speaker identification. For child language this is a major issue and the current focus of the </a:t>
            </a:r>
            <a:r>
              <a:rPr lang="en-US" dirty="0">
                <a:hlinkClick r:id="rId2"/>
              </a:rPr>
              <a:t>DrivenData/Gates challenge </a:t>
            </a:r>
            <a:r>
              <a:rPr lang="en-US" dirty="0"/>
              <a:t>based fully on CHILDES data.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4BA33-AE2B-3C8A-B9E7-84C9179FC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4274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AE0F5-AD10-F4CA-2559-C56C060A9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#3: Forced Alignment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4521F-D38F-4C52-BEE3-A6F504F3C3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Used for transcripts that have not yet been linked to their audio or video media</a:t>
            </a:r>
          </a:p>
          <a:p>
            <a:r>
              <a:rPr lang="en-US" dirty="0"/>
              <a:t>State-of-the-art method designed by Houjun Liu using wav2vec, fuzzy matching, and batch slicing</a:t>
            </a:r>
          </a:p>
          <a:p>
            <a:r>
              <a:rPr lang="en-US" dirty="0"/>
              <a:t>If transcripts are full and accurate with minimal overlap and if recordings are clean, the results are perfect.</a:t>
            </a:r>
          </a:p>
          <a:p>
            <a:r>
              <a:rPr lang="en-US" dirty="0"/>
              <a:t>Results include time values for utterances and words.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7BF051-094E-BF02-7845-23DFCCFA3B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3483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A30C7-2763-4ADC-2FF3-6B4D5FDA8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with %</a:t>
            </a:r>
            <a:r>
              <a:rPr lang="en-US" dirty="0" err="1"/>
              <a:t>wor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E8FAB-C3AB-181A-AD06-CFBF4E937E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*CHI:	</a:t>
            </a:r>
            <a:r>
              <a:rPr lang="zh-CN" altLang="en-US" dirty="0"/>
              <a:t>有 收费站 </a:t>
            </a:r>
            <a:r>
              <a:rPr lang="en-US" altLang="zh-CN" dirty="0"/>
              <a:t>. 39684_41706</a:t>
            </a:r>
          </a:p>
          <a:p>
            <a:r>
              <a:rPr lang="en-US" altLang="zh-CN" dirty="0"/>
              <a:t>%</a:t>
            </a:r>
            <a:r>
              <a:rPr lang="en-US" dirty="0"/>
              <a:t>mor:	verb|</a:t>
            </a:r>
            <a:r>
              <a:rPr lang="zh-CN" altLang="en-US" dirty="0"/>
              <a:t>有</a:t>
            </a:r>
            <a:r>
              <a:rPr lang="en-US" altLang="zh-CN" dirty="0"/>
              <a:t>-</a:t>
            </a:r>
            <a:r>
              <a:rPr lang="en-US" dirty="0"/>
              <a:t>Inf-S noun|</a:t>
            </a:r>
            <a:r>
              <a:rPr lang="zh-CN" altLang="en-US" dirty="0"/>
              <a:t>收费站</a:t>
            </a:r>
            <a:r>
              <a:rPr lang="en-US" altLang="zh-CN" dirty="0"/>
              <a:t>-</a:t>
            </a:r>
            <a:r>
              <a:rPr lang="en-US" dirty="0"/>
              <a:t>Acc .</a:t>
            </a:r>
          </a:p>
          <a:p>
            <a:r>
              <a:rPr lang="en-US" dirty="0"/>
              <a:t>%</a:t>
            </a:r>
            <a:r>
              <a:rPr lang="en-US" dirty="0" err="1"/>
              <a:t>gra</a:t>
            </a:r>
            <a:r>
              <a:rPr lang="en-US" dirty="0"/>
              <a:t>:	1|0|ROOT 2|1|OBJ 3|1|PUNCT</a:t>
            </a:r>
          </a:p>
          <a:p>
            <a:r>
              <a:rPr lang="en-US" dirty="0"/>
              <a:t>%</a:t>
            </a:r>
            <a:r>
              <a:rPr lang="en-US" dirty="0" err="1"/>
              <a:t>wor</a:t>
            </a:r>
            <a:r>
              <a:rPr lang="en-US" dirty="0"/>
              <a:t>:	</a:t>
            </a:r>
            <a:r>
              <a:rPr lang="zh-CN" altLang="en-US" dirty="0"/>
              <a:t>有 </a:t>
            </a:r>
            <a:r>
              <a:rPr lang="en-US" altLang="zh-CN" dirty="0"/>
              <a:t>39684_41025 </a:t>
            </a:r>
            <a:r>
              <a:rPr lang="zh-CN" altLang="en-US" dirty="0"/>
              <a:t>收费站 </a:t>
            </a:r>
            <a:r>
              <a:rPr lang="en-US" altLang="zh-CN" dirty="0"/>
              <a:t>41025_41706 .</a:t>
            </a:r>
          </a:p>
          <a:p>
            <a:r>
              <a:rPr lang="en-US" altLang="zh-CN" dirty="0"/>
              <a:t>*</a:t>
            </a:r>
            <a:r>
              <a:rPr lang="en-US" dirty="0"/>
              <a:t>MOT:	</a:t>
            </a:r>
            <a:r>
              <a:rPr lang="zh-CN" altLang="en-US" dirty="0"/>
              <a:t>这 是 收费站 啊 </a:t>
            </a:r>
            <a:r>
              <a:rPr lang="en-US" altLang="zh-CN" dirty="0"/>
              <a:t>! 41726_45531</a:t>
            </a:r>
          </a:p>
          <a:p>
            <a:r>
              <a:rPr lang="en-US" altLang="zh-CN" dirty="0"/>
              <a:t>%</a:t>
            </a:r>
            <a:r>
              <a:rPr lang="en-US" dirty="0"/>
              <a:t>mor:	</a:t>
            </a:r>
            <a:r>
              <a:rPr lang="en-US" dirty="0" err="1"/>
              <a:t>pron</a:t>
            </a:r>
            <a:r>
              <a:rPr lang="en-US" dirty="0"/>
              <a:t>|</a:t>
            </a:r>
            <a:r>
              <a:rPr lang="zh-CN" altLang="en-US" dirty="0"/>
              <a:t>这</a:t>
            </a:r>
            <a:r>
              <a:rPr lang="en-US" altLang="zh-CN" dirty="0"/>
              <a:t>-</a:t>
            </a:r>
            <a:r>
              <a:rPr lang="en-US" dirty="0"/>
              <a:t>Int-S1 aux|</a:t>
            </a:r>
            <a:r>
              <a:rPr lang="zh-CN" altLang="en-US" dirty="0"/>
              <a:t>是</a:t>
            </a:r>
            <a:r>
              <a:rPr lang="en-US" altLang="zh-CN" dirty="0"/>
              <a:t>-</a:t>
            </a:r>
            <a:r>
              <a:rPr lang="en-US" dirty="0"/>
              <a:t>Inf-S noun|</a:t>
            </a:r>
            <a:r>
              <a:rPr lang="zh-CN" altLang="en-US" dirty="0"/>
              <a:t>收费站 </a:t>
            </a:r>
            <a:r>
              <a:rPr lang="en-US" dirty="0"/>
              <a:t>part|</a:t>
            </a:r>
            <a:r>
              <a:rPr lang="zh-CN" altLang="en-US" dirty="0"/>
              <a:t>啊 </a:t>
            </a:r>
            <a:r>
              <a:rPr lang="en-US" altLang="zh-CN" dirty="0"/>
              <a:t>!</a:t>
            </a:r>
          </a:p>
          <a:p>
            <a:r>
              <a:rPr lang="en-US" altLang="zh-CN" dirty="0"/>
              <a:t>%</a:t>
            </a:r>
            <a:r>
              <a:rPr lang="en-US" dirty="0" err="1"/>
              <a:t>gra</a:t>
            </a:r>
            <a:r>
              <a:rPr lang="en-US" dirty="0"/>
              <a:t>:	1|3|NSUBJ 2|3|COP 3|0|ROOT 4|3|DISCOURSE 5|3|PUNCT</a:t>
            </a:r>
          </a:p>
          <a:p>
            <a:r>
              <a:rPr lang="en-US" dirty="0"/>
              <a:t>%</a:t>
            </a:r>
            <a:r>
              <a:rPr lang="en-US" dirty="0" err="1"/>
              <a:t>wor</a:t>
            </a:r>
            <a:r>
              <a:rPr lang="en-US" dirty="0"/>
              <a:t>:	</a:t>
            </a:r>
            <a:r>
              <a:rPr lang="zh-CN" altLang="en-US" dirty="0"/>
              <a:t>这 </a:t>
            </a:r>
            <a:r>
              <a:rPr lang="en-US" altLang="zh-CN" dirty="0"/>
              <a:t>41726_41786 </a:t>
            </a:r>
            <a:r>
              <a:rPr lang="zh-CN" altLang="en-US" dirty="0"/>
              <a:t>是 </a:t>
            </a:r>
            <a:r>
              <a:rPr lang="en-US" altLang="zh-CN" dirty="0"/>
              <a:t>41786_41866 </a:t>
            </a:r>
            <a:r>
              <a:rPr lang="zh-CN" altLang="en-US" dirty="0"/>
              <a:t>收费站 </a:t>
            </a:r>
            <a:r>
              <a:rPr lang="en-US" altLang="zh-CN" dirty="0"/>
              <a:t>41866_44930 </a:t>
            </a:r>
            <a:r>
              <a:rPr lang="zh-CN" altLang="en-US" dirty="0"/>
              <a:t>啊 </a:t>
            </a:r>
            <a:r>
              <a:rPr lang="en-US" altLang="zh-CN" dirty="0"/>
              <a:t>44930_45531 !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E1B90-F56E-A74E-504B-D2A7FC740D4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35289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5D047-90DD-2A4A-1125-56908446E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#4: SRT and Naming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6AC83-1EDC-BE9F-8ED7-034B6FC34B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Sentence Repetition Task (SRT) is a good test of proficiency</a:t>
            </a:r>
          </a:p>
          <a:p>
            <a:r>
              <a:rPr lang="en-US" dirty="0"/>
              <a:t>It can also be used to measure and characterize apraxia</a:t>
            </a:r>
          </a:p>
          <a:p>
            <a:r>
              <a:rPr lang="en-US" dirty="0"/>
              <a:t>Automatic analysis by comparing script with productions using </a:t>
            </a:r>
            <a:r>
              <a:rPr lang="en-US" dirty="0" err="1"/>
              <a:t>Batchalign’s</a:t>
            </a:r>
            <a:r>
              <a:rPr lang="en-US" dirty="0"/>
              <a:t> </a:t>
            </a:r>
            <a:r>
              <a:rPr lang="en-US" i="1" dirty="0"/>
              <a:t>compare</a:t>
            </a:r>
            <a:r>
              <a:rPr lang="en-US" dirty="0"/>
              <a:t> command</a:t>
            </a:r>
          </a:p>
          <a:p>
            <a:r>
              <a:rPr lang="en-US" dirty="0"/>
              <a:t>Current work on automatic scoring of word and </a:t>
            </a:r>
            <a:r>
              <a:rPr lang="en-US"/>
              <a:t>non-word naming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D6BD2F-A4F2-BCB6-C6A5-3C753D2F8A5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1280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11B6B-1998-09EC-87F9-9C362A118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#5: CLAN editor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F2BE77-1A2E-80BB-C74D-D1F7DFBF2D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editor is now used primarily to clean up ASR output and to review interactions, although this can also be in the </a:t>
            </a:r>
            <a:r>
              <a:rPr lang="en-US" dirty="0" err="1"/>
              <a:t>TalkBank</a:t>
            </a:r>
            <a:r>
              <a:rPr lang="en-US" dirty="0"/>
              <a:t> Browser.</a:t>
            </a:r>
          </a:p>
          <a:p>
            <a:r>
              <a:rPr lang="en-US" dirty="0"/>
              <a:t>Because ASR is linked to the audio, it is easy to playback, verify, reassign, and </a:t>
            </a:r>
            <a:r>
              <a:rPr lang="en-US" dirty="0" err="1"/>
              <a:t>resegment</a:t>
            </a:r>
            <a:r>
              <a:rPr lang="en-US" dirty="0"/>
              <a:t>.</a:t>
            </a:r>
          </a:p>
          <a:p>
            <a:r>
              <a:rPr lang="en-US" dirty="0"/>
              <a:t>After cleanup, re-running </a:t>
            </a:r>
            <a:r>
              <a:rPr lang="en-US" i="1" dirty="0"/>
              <a:t>align</a:t>
            </a:r>
            <a:r>
              <a:rPr lang="en-US" dirty="0"/>
              <a:t> fixes alignment.</a:t>
            </a:r>
          </a:p>
          <a:p>
            <a:r>
              <a:rPr lang="en-US" dirty="0"/>
              <a:t>Editor includes checking and even Right-To-Left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C57E9A-212D-5112-5AD8-939C921B573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8790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A1A86-3777-0205-11E5-CF10EA5F3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Right-to-Left in CLAN editor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ED7898-3A8A-5CFA-00A5-8D039547A8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41E95-3662-C309-992B-5AACADBC564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6BFE476-C20F-C28B-BFA5-4B957D450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88" y="2787650"/>
            <a:ext cx="4978400" cy="3949700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A39128E-8AB0-3A68-94AC-A1DDEFE96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412" y="3527425"/>
            <a:ext cx="56007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4503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AC2C0-1139-B91C-332F-3D1CF4E91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#6: UD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D88248-E687-94E2-6621-DBE7899204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>
                <a:hlinkClick r:id="rId2"/>
              </a:rPr>
              <a:t>Universal Dependencies </a:t>
            </a:r>
            <a:r>
              <a:rPr lang="en-US" dirty="0"/>
              <a:t>(UD): International project with over 210 language tree banks. Stanford Stanza project uses DNN</a:t>
            </a:r>
          </a:p>
          <a:p>
            <a:r>
              <a:rPr lang="en-US" dirty="0"/>
              <a:t>Liu &amp; MacWhinney (2024) </a:t>
            </a:r>
            <a:r>
              <a:rPr lang="en-US" i="1" dirty="0"/>
              <a:t>Language Development Research</a:t>
            </a:r>
          </a:p>
          <a:p>
            <a:r>
              <a:rPr lang="en-US" dirty="0"/>
              <a:t>Evaluation: 98% correct links in 3 Eve transcripts</a:t>
            </a:r>
          </a:p>
          <a:p>
            <a:r>
              <a:rPr lang="en-US" dirty="0"/>
              <a:t>Requires native language scripts – </a:t>
            </a:r>
            <a:r>
              <a:rPr lang="en-US" dirty="0" err="1"/>
              <a:t>deromanization</a:t>
            </a:r>
            <a:endParaRPr lang="en-US" dirty="0"/>
          </a:p>
          <a:p>
            <a:r>
              <a:rPr lang="en-US" dirty="0"/>
              <a:t>Universal </a:t>
            </a:r>
            <a:r>
              <a:rPr lang="en-US" dirty="0">
                <a:hlinkClick r:id="rId3"/>
              </a:rPr>
              <a:t>Part of Speech categories</a:t>
            </a:r>
            <a:endParaRPr lang="en-US" dirty="0"/>
          </a:p>
          <a:p>
            <a:r>
              <a:rPr lang="en-US" dirty="0"/>
              <a:t>Semi-universal </a:t>
            </a:r>
            <a:r>
              <a:rPr lang="en-US" dirty="0">
                <a:hlinkClick r:id="rId4"/>
              </a:rPr>
              <a:t>Feature set</a:t>
            </a:r>
            <a:endParaRPr lang="en-US" dirty="0"/>
          </a:p>
          <a:p>
            <a:r>
              <a:rPr lang="en-US" dirty="0"/>
              <a:t>Universal </a:t>
            </a:r>
            <a:r>
              <a:rPr lang="en-US" dirty="0">
                <a:hlinkClick r:id="rId5"/>
              </a:rPr>
              <a:t>dependency relations </a:t>
            </a:r>
            <a:endParaRPr lang="en-US" dirty="0"/>
          </a:p>
          <a:p>
            <a:r>
              <a:rPr lang="en-US" dirty="0"/>
              <a:t>Permits cross-language comparisons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E4B658-098C-7E6C-7DA8-9ED4DB8618F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36823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E5C2D-09E6-B3A3-AD52-6D24090C6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Languages Tagged in CHILDES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F3BCCE-FCF9-BE88-47D4-366C1CCE64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We have tagged these 25 languages: Irish, Welsh, Cantonese, Mandarin, Dutch, Afrikaans, Korean, English, French, German, Japanese, Catalan, Spanish, Romanian, Italian, Portuguese, Danish, Swedish, Icelandic, Norwegian, Turkish, Croatian, Czech, Polish, Serbian, and Slovenian.</a:t>
            </a:r>
          </a:p>
          <a:p>
            <a:r>
              <a:rPr lang="en-US" dirty="0"/>
              <a:t>UD in </a:t>
            </a:r>
            <a:r>
              <a:rPr lang="en-US" dirty="0" err="1"/>
              <a:t>Batchalign</a:t>
            </a:r>
            <a:r>
              <a:rPr lang="en-US" dirty="0"/>
              <a:t> also works for bilingual transcripts, if they are annotated by CHAT rules.</a:t>
            </a:r>
          </a:p>
          <a:p>
            <a:r>
              <a:rPr lang="en-US" dirty="0"/>
              <a:t>Thai, and Japanese – problems with word tokenization</a:t>
            </a:r>
          </a:p>
          <a:p>
            <a:r>
              <a:rPr lang="en-US" dirty="0"/>
              <a:t>If we have good audio, we can just start over with ASR and then apply UD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5A2E8-950C-84E0-5901-4FB838BAACE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360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8238-9E6F-199E-F866-24EE7AB66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Records in the Rocks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32833C-A1F8-C0A4-3451-0F4F37549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1" y="2628900"/>
            <a:ext cx="5442038" cy="2247900"/>
          </a:xfrm>
        </p:spPr>
        <p:txBody>
          <a:bodyPr>
            <a:normAutofit/>
          </a:bodyPr>
          <a:lstStyle/>
          <a:p>
            <a:r>
              <a:rPr lang="en-US" sz="3000" dirty="0"/>
              <a:t>What killed the dinosaurs?</a:t>
            </a:r>
          </a:p>
          <a:p>
            <a:r>
              <a:rPr lang="en-US" sz="3000" dirty="0"/>
              <a:t>Iridium at K-Pg boundary</a:t>
            </a:r>
          </a:p>
          <a:p>
            <a:r>
              <a:rPr lang="en-US" sz="3000" dirty="0"/>
              <a:t>The crater in the Yucatan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9EAED-1B24-CA18-5055-3DA7A24C235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E5AA34-7CE5-D39D-E5DB-9C979FE08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057" y="2160687"/>
            <a:ext cx="2168658" cy="2906001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73DAD9B-2530-D55F-318F-28C54AE584E1}"/>
              </a:ext>
            </a:extLst>
          </p:cNvPr>
          <p:cNvSpPr txBox="1">
            <a:spLocks/>
          </p:cNvSpPr>
          <p:nvPr/>
        </p:nvSpPr>
        <p:spPr>
          <a:xfrm>
            <a:off x="236290" y="6107270"/>
            <a:ext cx="7569379" cy="2247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469900" marR="0" indent="-469900" algn="l" defTabSz="5842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3600" b="0" i="0" u="none" strike="noStrike" cap="none" spc="0" baseline="0">
                <a:ln>
                  <a:noFill/>
                </a:ln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939800" marR="0" indent="-469900" algn="l" defTabSz="5842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3600" b="0" i="0" u="none" strike="noStrike" cap="none" spc="0" baseline="0">
                <a:ln>
                  <a:noFill/>
                </a:ln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1409700" marR="0" indent="-469900" algn="l" defTabSz="5842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3600" b="0" i="0" u="none" strike="noStrike" cap="none" spc="0" baseline="0">
                <a:ln>
                  <a:noFill/>
                </a:ln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1879600" marR="0" indent="-469900" algn="l" defTabSz="5842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3600" b="0" i="0" u="none" strike="noStrike" cap="none" spc="0" baseline="0">
                <a:ln>
                  <a:noFill/>
                </a:ln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2349500" marR="0" indent="-469900" algn="l" defTabSz="5842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3600" b="0" i="0" u="none" strike="noStrike" cap="none" spc="0" baseline="0">
                <a:ln>
                  <a:noFill/>
                </a:ln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5pPr>
            <a:lvl6pPr marL="2819400" marR="0" indent="-469900" algn="l" defTabSz="5842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3600" b="0" i="0" u="none" strike="noStrike" cap="none" spc="0" baseline="0">
                <a:ln>
                  <a:noFill/>
                </a:ln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6pPr>
            <a:lvl7pPr marL="3289300" marR="0" indent="-469900" algn="l" defTabSz="5842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3600" b="0" i="0" u="none" strike="noStrike" cap="none" spc="0" baseline="0">
                <a:ln>
                  <a:noFill/>
                </a:ln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7pPr>
            <a:lvl8pPr marL="3759200" marR="0" indent="-469900" algn="l" defTabSz="5842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3600" b="0" i="0" u="none" strike="noStrike" cap="none" spc="0" baseline="0">
                <a:ln>
                  <a:noFill/>
                </a:ln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8pPr>
            <a:lvl9pPr marL="4229100" marR="0" indent="-469900" algn="l" defTabSz="5842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3600" b="0" i="0" u="none" strike="noStrike" cap="none" spc="0" baseline="0">
                <a:ln>
                  <a:noFill/>
                </a:ln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pPr hangingPunct="1"/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3376374-2A54-D19B-DB8D-87F9AE23312C}"/>
              </a:ext>
            </a:extLst>
          </p:cNvPr>
          <p:cNvSpPr txBox="1">
            <a:spLocks/>
          </p:cNvSpPr>
          <p:nvPr/>
        </p:nvSpPr>
        <p:spPr>
          <a:xfrm rot="10800000" flipV="1">
            <a:off x="629241" y="5048518"/>
            <a:ext cx="5320797" cy="3451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469900" marR="0" indent="-469900" algn="l" defTabSz="5842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3600" b="0" i="0" u="none" strike="noStrike" cap="none" spc="0" baseline="0">
                <a:ln>
                  <a:noFill/>
                </a:ln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939800" marR="0" indent="-469900" algn="l" defTabSz="5842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3600" b="0" i="0" u="none" strike="noStrike" cap="none" spc="0" baseline="0">
                <a:ln>
                  <a:noFill/>
                </a:ln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1409700" marR="0" indent="-469900" algn="l" defTabSz="5842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3600" b="0" i="0" u="none" strike="noStrike" cap="none" spc="0" baseline="0">
                <a:ln>
                  <a:noFill/>
                </a:ln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1879600" marR="0" indent="-469900" algn="l" defTabSz="5842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3600" b="0" i="0" u="none" strike="noStrike" cap="none" spc="0" baseline="0">
                <a:ln>
                  <a:noFill/>
                </a:ln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2349500" marR="0" indent="-469900" algn="l" defTabSz="5842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3600" b="0" i="0" u="none" strike="noStrike" cap="none" spc="0" baseline="0">
                <a:ln>
                  <a:noFill/>
                </a:ln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5pPr>
            <a:lvl6pPr marL="2819400" marR="0" indent="-469900" algn="l" defTabSz="5842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3600" b="0" i="0" u="none" strike="noStrike" cap="none" spc="0" baseline="0">
                <a:ln>
                  <a:noFill/>
                </a:ln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6pPr>
            <a:lvl7pPr marL="3289300" marR="0" indent="-469900" algn="l" defTabSz="5842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3600" b="0" i="0" u="none" strike="noStrike" cap="none" spc="0" baseline="0">
                <a:ln>
                  <a:noFill/>
                </a:ln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7pPr>
            <a:lvl8pPr marL="3759200" marR="0" indent="-469900" algn="l" defTabSz="5842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3600" b="0" i="0" u="none" strike="noStrike" cap="none" spc="0" baseline="0">
                <a:ln>
                  <a:noFill/>
                </a:ln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8pPr>
            <a:lvl9pPr marL="4229100" marR="0" indent="-469900" algn="l" defTabSz="5842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3600" b="0" i="0" u="none" strike="noStrike" cap="none" spc="0" baseline="0">
                <a:ln>
                  <a:noFill/>
                </a:ln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pPr hangingPunct="1"/>
            <a:r>
              <a:rPr lang="en-US" sz="2800" dirty="0"/>
              <a:t>The Boddington Gold Mine</a:t>
            </a:r>
          </a:p>
          <a:p>
            <a:pPr hangingPunct="1"/>
            <a:r>
              <a:rPr lang="en-US" sz="2800" dirty="0"/>
              <a:t>A confluence of events and constraints across 200 million years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5A56B9-0100-1035-C976-A724349DD7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038" y="5333122"/>
            <a:ext cx="6693079" cy="41505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BA433E-5485-1C9A-619B-C0D1D8B3B7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013" y="2362466"/>
            <a:ext cx="4757044" cy="223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6386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16A69-BF29-E4FB-7AD1-3685156DD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Triple-click on %</a:t>
            </a:r>
            <a:r>
              <a:rPr lang="en-US" dirty="0" err="1"/>
              <a:t>gra</a:t>
            </a:r>
            <a:r>
              <a:rPr lang="en-US" dirty="0"/>
              <a:t> 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071E8C-AF6E-B90F-7094-4B23AE1B5D1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8AA4E3-BC6B-055B-325D-B243CDE0C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33" y="3770483"/>
            <a:ext cx="12417230" cy="334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8552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53F59-5B47-54A3-C57F-657BA4502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#7: Measures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F8CAAB-A657-1AB2-CA05-DAA4519331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Fluency: </a:t>
            </a:r>
            <a:r>
              <a:rPr lang="en-US" dirty="0" err="1"/>
              <a:t>FluCalc</a:t>
            </a:r>
            <a:r>
              <a:rPr lang="en-US" dirty="0"/>
              <a:t>, %</a:t>
            </a:r>
            <a:r>
              <a:rPr lang="en-US" dirty="0" err="1"/>
              <a:t>wor</a:t>
            </a:r>
            <a:r>
              <a:rPr lang="en-US" dirty="0"/>
              <a:t> line, cross-tier computation</a:t>
            </a:r>
          </a:p>
          <a:p>
            <a:r>
              <a:rPr lang="en-US" dirty="0"/>
              <a:t>Coreference: new higher accuracy system</a:t>
            </a:r>
          </a:p>
          <a:p>
            <a:r>
              <a:rPr lang="en-US" dirty="0"/>
              <a:t>CIU:  content informative units, graph analysis </a:t>
            </a:r>
            <a:r>
              <a:rPr lang="en-US" dirty="0" err="1"/>
              <a:t>NetworkX</a:t>
            </a:r>
            <a:endParaRPr lang="en-US" dirty="0"/>
          </a:p>
          <a:p>
            <a:r>
              <a:rPr lang="en-US" dirty="0"/>
              <a:t>Acoustic: </a:t>
            </a:r>
            <a:r>
              <a:rPr lang="en-US" dirty="0" err="1"/>
              <a:t>OpenSMILE</a:t>
            </a:r>
            <a:r>
              <a:rPr lang="en-US" dirty="0"/>
              <a:t>, AVQI</a:t>
            </a:r>
          </a:p>
          <a:p>
            <a:r>
              <a:rPr lang="en-US" dirty="0"/>
              <a:t>SRT Sentence Repetition Task: compare</a:t>
            </a:r>
          </a:p>
          <a:p>
            <a:r>
              <a:rPr lang="en-US" dirty="0"/>
              <a:t>Profiling: Eval, </a:t>
            </a:r>
            <a:r>
              <a:rPr lang="en-US" dirty="0" err="1"/>
              <a:t>KidEval</a:t>
            </a:r>
            <a:r>
              <a:rPr lang="en-US" dirty="0"/>
              <a:t>, DSS, </a:t>
            </a:r>
            <a:r>
              <a:rPr lang="en-US" dirty="0" err="1"/>
              <a:t>IPSyn</a:t>
            </a:r>
            <a:r>
              <a:rPr lang="en-US" dirty="0"/>
              <a:t>, QPA</a:t>
            </a:r>
          </a:p>
          <a:p>
            <a:r>
              <a:rPr lang="en-US" dirty="0"/>
              <a:t>Comparison databases, </a:t>
            </a:r>
            <a:r>
              <a:rPr lang="en-US" dirty="0" err="1"/>
              <a:t>s.d.</a:t>
            </a:r>
            <a:r>
              <a:rPr lang="en-US" dirty="0"/>
              <a:t> levels</a:t>
            </a:r>
          </a:p>
          <a:p>
            <a:r>
              <a:rPr lang="en-US" dirty="0"/>
              <a:t>For L2 work, complete computation of CALF (complexity, accuracy, lexical diversity, fluency)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A7F249-65EE-CBD3-878E-C19194887C4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0556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29FB0-0E9D-3D24-42B9-F8AD0281E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KidEval</a:t>
            </a:r>
            <a:r>
              <a:rPr lang="en-US" dirty="0"/>
              <a:t> – Eve 2;0-2;4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53D949-1F4F-8431-985A-44234FC110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CE4A3C-9763-1725-7574-2741C637F823}"/>
              </a:ext>
            </a:extLst>
          </p:cNvPr>
          <p:cNvSpPr txBox="1"/>
          <p:nvPr/>
        </p:nvSpPr>
        <p:spPr>
          <a:xfrm>
            <a:off x="1543987" y="2423171"/>
            <a:ext cx="9908498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 err="1"/>
              <a:t>kideval</a:t>
            </a:r>
            <a:r>
              <a:rPr lang="en-US" dirty="0"/>
              <a:t> 02*.cha +LinkAge +</a:t>
            </a:r>
            <a:r>
              <a:rPr lang="en-US" dirty="0" err="1"/>
              <a:t>lengu</a:t>
            </a:r>
            <a:r>
              <a:rPr lang="en-US" dirty="0"/>
              <a:t> +t*CHI: +dtoyplay~"2;-2;5"</a:t>
            </a:r>
          </a:p>
        </p:txBody>
      </p:sp>
      <p:pic>
        <p:nvPicPr>
          <p:cNvPr id="12" name="Picture 11" descr="A screenshot of a spreadsheet&#10;&#10;Description automatically generated">
            <a:extLst>
              <a:ext uri="{FF2B5EF4-FFF2-40B4-BE49-F238E27FC236}">
                <a16:creationId xmlns:a16="http://schemas.microsoft.com/office/drawing/2014/main" id="{CEB64CF3-B56C-73FC-0DB2-718EEB35D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42" y="3628099"/>
            <a:ext cx="12297613" cy="532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4695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C04AD-78C9-F40B-4B69-5B535D6EF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RefVals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DD6EE-5606-BA44-420D-686046EC4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0" y="2628899"/>
            <a:ext cx="5230191" cy="3864665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If </a:t>
            </a:r>
            <a:r>
              <a:rPr lang="en-US" sz="2800" b="1" dirty="0"/>
              <a:t>multiple</a:t>
            </a:r>
            <a:r>
              <a:rPr lang="en-US" sz="2800" dirty="0"/>
              <a:t> .cha files are analyzed at once, KIDEVAL will output a score for each .cha file, for each dataset, labeled with the filename. For example, this call analyzed three .cha files and compared the children to six dataset age bins: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ADBD3-AA05-F657-E485-B2B8892E499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23</a:t>
            </a:fld>
            <a:endParaRPr lang="en-US"/>
          </a:p>
        </p:txBody>
      </p:sp>
      <p:pic>
        <p:nvPicPr>
          <p:cNvPr id="5" name="image3.png">
            <a:extLst>
              <a:ext uri="{FF2B5EF4-FFF2-40B4-BE49-F238E27FC236}">
                <a16:creationId xmlns:a16="http://schemas.microsoft.com/office/drawing/2014/main" id="{A89AB571-3593-BAEC-C959-B46BC546063D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192076" y="2222499"/>
            <a:ext cx="6437245" cy="725280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98603800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79A28-81DE-F7E4-6046-5451A2C6A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#8: </a:t>
            </a:r>
            <a:r>
              <a:rPr lang="en-US" dirty="0" err="1">
                <a:hlinkClick r:id="rId2"/>
              </a:rPr>
              <a:t>TalkBankDB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12992-B8BE-6789-249C-D9DA8AD2A0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Searches based on database, corpus, child, age, gender, type, </a:t>
            </a:r>
          </a:p>
          <a:p>
            <a:r>
              <a:rPr lang="en-US" dirty="0"/>
              <a:t>Results downloaded to client in spreadsheet</a:t>
            </a:r>
          </a:p>
          <a:p>
            <a:r>
              <a:rPr lang="en-US" dirty="0"/>
              <a:t>Or file download</a:t>
            </a:r>
          </a:p>
          <a:p>
            <a:r>
              <a:rPr lang="en-US" dirty="0"/>
              <a:t>Currently integrating CLAN</a:t>
            </a:r>
          </a:p>
          <a:p>
            <a:r>
              <a:rPr lang="en-US" dirty="0"/>
              <a:t>Type/token, CQL, n-grams, graphs</a:t>
            </a:r>
          </a:p>
          <a:p>
            <a:r>
              <a:rPr lang="en-US" dirty="0"/>
              <a:t>Cross-tier analyses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7032E-0FF9-FAFA-04B5-F855B481465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71215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87A3D-DBFF-D464-9900-C31F8C000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#9: </a:t>
            </a:r>
            <a:r>
              <a:rPr lang="en-US" dirty="0">
                <a:hlinkClick r:id="rId2"/>
              </a:rPr>
              <a:t>TalkBank Browser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A4854-873F-2C1E-3C92-61AF471B27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0EA2B8-9FD3-06F7-B388-B573C57CB4D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F0AB88-4461-1557-235F-472E8A4AA7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05" y="3033254"/>
            <a:ext cx="6335295" cy="52872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285B2D-4521-3E5A-3002-8526DC6168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295" y="3450348"/>
            <a:ext cx="5123145" cy="380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07834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4ACEE-2C93-B6FE-618B-F90349523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Tool #10: </a:t>
            </a:r>
            <a:r>
              <a:rPr lang="en-US" dirty="0">
                <a:hlinkClick r:id="rId2"/>
              </a:rPr>
              <a:t>Collaborative Commentary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1A4699-3BB5-5A3A-0C2B-9C218AEC501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26</a:t>
            </a:fld>
            <a:endParaRPr lang="en-US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E4B1E85C-79E4-C815-3F3D-A5A2C742D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85" y="2812530"/>
            <a:ext cx="11894228" cy="615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059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22DD4-A58E-534B-BB80-1F92A1103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>
            <a:normAutofit/>
          </a:bodyPr>
          <a:lstStyle/>
          <a:p>
            <a:r>
              <a:rPr lang="en-US" dirty="0"/>
              <a:t>Browsable Database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7DD14-D8F5-0147-897D-F1349D307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6571" y="2628900"/>
            <a:ext cx="12170229" cy="6096000"/>
          </a:xfrm>
        </p:spPr>
        <p:txBody>
          <a:bodyPr anchor="t" anchorCtr="0">
            <a:normAutofit/>
          </a:bodyPr>
          <a:lstStyle/>
          <a:p>
            <a:pPr marL="0" indent="0">
              <a:buNone/>
            </a:pPr>
            <a:r>
              <a:rPr lang="en-US" dirty="0"/>
              <a:t>Start at </a:t>
            </a:r>
            <a:r>
              <a:rPr lang="en-US" dirty="0">
                <a:hlinkClick r:id="rId2"/>
              </a:rPr>
              <a:t>https://talkbank.org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Go to </a:t>
            </a:r>
            <a:r>
              <a:rPr lang="en-US" dirty="0" err="1"/>
              <a:t>AphasiaBank</a:t>
            </a:r>
            <a:r>
              <a:rPr lang="en-US" dirty="0"/>
              <a:t>, Browsable Database</a:t>
            </a:r>
          </a:p>
          <a:p>
            <a:pPr marL="0" indent="0">
              <a:buNone/>
            </a:pPr>
            <a:r>
              <a:rPr lang="en-US" dirty="0"/>
              <a:t>(or go directly to </a:t>
            </a:r>
            <a:r>
              <a:rPr lang="en-US" dirty="0" err="1"/>
              <a:t>sla.talkbank.org</a:t>
            </a:r>
            <a:r>
              <a:rPr lang="en-US" dirty="0"/>
              <a:t>/TBB)</a:t>
            </a:r>
          </a:p>
          <a:p>
            <a:pPr marL="0" indent="0">
              <a:buNone/>
            </a:pPr>
            <a:r>
              <a:rPr lang="en-US" dirty="0"/>
              <a:t>Read instructions (once)</a:t>
            </a:r>
          </a:p>
          <a:p>
            <a:pPr marL="0" indent="0">
              <a:buNone/>
            </a:pPr>
            <a:r>
              <a:rPr lang="en-US" dirty="0"/>
              <a:t>Pick a transcript:  Aphasia/Adler / adler06a</a:t>
            </a:r>
          </a:p>
          <a:p>
            <a:pPr marL="0" indent="0">
              <a:buNone/>
            </a:pPr>
            <a:r>
              <a:rPr lang="en-US" dirty="0"/>
              <a:t>Go to line 6, play, stop</a:t>
            </a:r>
          </a:p>
          <a:p>
            <a:pPr marL="0" indent="0">
              <a:buNone/>
            </a:pPr>
            <a:r>
              <a:rPr lang="en-US" dirty="0"/>
              <a:t>Enter </a:t>
            </a:r>
            <a:r>
              <a:rPr lang="en-US" b="1" dirty="0"/>
              <a:t>Collaborative Commentary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93BD7-655F-AD48-A0FC-604B4D7A2DF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4945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7A952-9C58-DBF8-3439-C10070A13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#11: AI restructuring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83743-70D7-5C50-E104-EF8F1665DD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Complete redo of the </a:t>
            </a:r>
            <a:r>
              <a:rPr lang="en-US" dirty="0" err="1"/>
              <a:t>TalkBank</a:t>
            </a:r>
            <a:r>
              <a:rPr lang="en-US" dirty="0"/>
              <a:t> infrastructure, using Claude to debug commands, restructure Git repositories, debug connections through </a:t>
            </a:r>
            <a:r>
              <a:rPr lang="en-US" dirty="0" err="1"/>
              <a:t>TailScale</a:t>
            </a:r>
            <a:r>
              <a:rPr lang="en-US" dirty="0"/>
              <a:t> and system deployment across machines</a:t>
            </a:r>
          </a:p>
          <a:p>
            <a:r>
              <a:rPr lang="en-US" dirty="0"/>
              <a:t>Claude digested all of Batchalign, CLAN code, </a:t>
            </a:r>
            <a:r>
              <a:rPr lang="en-US" dirty="0" err="1"/>
              <a:t>TalkBank</a:t>
            </a:r>
            <a:r>
              <a:rPr lang="en-US" dirty="0"/>
              <a:t> data, Stanza code, the manuals, along with lots of guidance from Franklin Chen, while using its vast knowledge of programming and language (Cantonese segmentation, </a:t>
            </a:r>
            <a:r>
              <a:rPr lang="en-US" dirty="0" err="1"/>
              <a:t>deromanization</a:t>
            </a:r>
            <a:r>
              <a:rPr lang="en-US" dirty="0"/>
              <a:t>, and  Romance morphology).</a:t>
            </a:r>
          </a:p>
          <a:p>
            <a:r>
              <a:rPr lang="en-US" dirty="0"/>
              <a:t>Claude has created new versions of CLAN and CLAN editor.  Done in days what took decades to build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9B21FF-002E-2DA1-B89A-109064B5661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56164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3A01-48EA-DFAC-0577-949EB2F44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#12: Authorization, IRB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3FD5C-A81D-603A-F756-5AD6A153E8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1A97EA-5BF7-9A04-116E-85DD9BC69DD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7D9271-4DC5-3755-70CF-5A307DE97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76" y="2864534"/>
            <a:ext cx="5192059" cy="56247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F84F82-2E9E-C1C3-76C5-2F101990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143" y="2785881"/>
            <a:ext cx="5074397" cy="570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0795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500F4-B450-3297-B6DD-32FAB58D1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Records in the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39C540-598B-B73C-9E22-CE484D216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0" y="2628900"/>
            <a:ext cx="10747188" cy="2636557"/>
          </a:xfrm>
        </p:spPr>
        <p:txBody>
          <a:bodyPr>
            <a:normAutofit/>
          </a:bodyPr>
          <a:lstStyle/>
          <a:p>
            <a:r>
              <a:rPr lang="en-US" sz="2800" dirty="0"/>
              <a:t>Where is the hippocampus?</a:t>
            </a:r>
          </a:p>
          <a:p>
            <a:r>
              <a:rPr lang="en-US" sz="2800" dirty="0"/>
              <a:t>It’s right up here. </a:t>
            </a:r>
          </a:p>
          <a:p>
            <a:r>
              <a:rPr lang="en-US" sz="2800" dirty="0"/>
              <a:t>You just flip up that little temporal lobe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BB1A0-0A4A-A297-9D4C-6174C6199F7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0F5D65-022B-FF37-2E93-A70F3E455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067" y="2628900"/>
            <a:ext cx="3259069" cy="2476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B31AA1-7CB8-3A3B-828A-DA540AB90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941" y="5480237"/>
            <a:ext cx="7327153" cy="37780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FE3C60-896E-87DC-81D2-C26FF32E2CB0}"/>
              </a:ext>
            </a:extLst>
          </p:cNvPr>
          <p:cNvSpPr txBox="1"/>
          <p:nvPr/>
        </p:nvSpPr>
        <p:spPr>
          <a:xfrm>
            <a:off x="220717" y="6743948"/>
            <a:ext cx="3736428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dirty="0"/>
              <a:t>Tracking DEI with </a:t>
            </a:r>
          </a:p>
          <a:p>
            <a:r>
              <a:rPr lang="en-US" dirty="0"/>
              <a:t>Google n-gram</a:t>
            </a:r>
          </a:p>
        </p:txBody>
      </p:sp>
    </p:spTree>
    <p:extLst>
      <p:ext uri="{BB962C8B-B14F-4D97-AF65-F5344CB8AC3E}">
        <p14:creationId xmlns:p14="http://schemas.microsoft.com/office/powerpoint/2010/main" val="508989066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BD843-E535-8EC3-1C10-FA0041214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Levels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BDD57-F52F-D02B-31B8-E01D2BDC55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Basic password protection: We can track usage to detect incorrect access</a:t>
            </a:r>
          </a:p>
          <a:p>
            <a:r>
              <a:rPr lang="en-US" dirty="0"/>
              <a:t>Access can be controlled by membership levels: students must be supervised by faculty</a:t>
            </a:r>
          </a:p>
          <a:p>
            <a:r>
              <a:rPr lang="en-US" dirty="0"/>
              <a:t>Vetting of membership for </a:t>
            </a:r>
            <a:r>
              <a:rPr lang="en-US" dirty="0" err="1"/>
              <a:t>HomeBank</a:t>
            </a:r>
            <a:r>
              <a:rPr lang="en-US" dirty="0"/>
              <a:t> and </a:t>
            </a:r>
            <a:r>
              <a:rPr lang="en-US" dirty="0" err="1"/>
              <a:t>PsychosisBank</a:t>
            </a:r>
            <a:endParaRPr lang="en-US" dirty="0"/>
          </a:p>
          <a:p>
            <a:r>
              <a:rPr lang="en-US" dirty="0"/>
              <a:t>Contributor control for most sensitive material</a:t>
            </a:r>
          </a:p>
          <a:p>
            <a:r>
              <a:rPr lang="en-US" dirty="0"/>
              <a:t>Embargo, Archiving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C027C-307B-6FA7-A477-7757745C7D0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3110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02CA4-E76E-1D04-9271-3571F0A1D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Informed Consent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2B64EE-3335-2BA1-53FB-EE89D7196F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EFE"/>
                </a:highlight>
                <a:latin typeface="Arial" panose="020B0604020202020204" pitchFamily="34" charset="0"/>
              </a:rPr>
              <a:t>Consent forms should not have exclusionary language such as "These data will only be made available to Professor XYZ and her laboratory” or “these data will be destroyed after X years”.  If the consent forms says "These data will only be made available to qualified researchers," then inclusion in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FFEFE"/>
                </a:highlight>
                <a:latin typeface="Arial" panose="020B0604020202020204" pitchFamily="34" charset="0"/>
              </a:rPr>
              <a:t>TalkBank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EFE"/>
                </a:highlight>
                <a:latin typeface="Arial" panose="020B0604020202020204" pitchFamily="34" charset="0"/>
              </a:rPr>
              <a:t> should be allowed by all IRBs including GDPR, because access to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FFEFE"/>
                </a:highlight>
                <a:latin typeface="Arial" panose="020B0604020202020204" pitchFamily="34" charset="0"/>
              </a:rPr>
              <a:t>TalkBank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EFE"/>
                </a:highlight>
                <a:latin typeface="Arial" panose="020B0604020202020204" pitchFamily="34" charset="0"/>
              </a:rPr>
              <a:t> is password protected and informed consent is given.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CE8E1-A131-A331-F599-097FDBAF86A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5822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C78AB-3B42-D6C1-794C-32376FEE0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#13: Fleet Deployment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A551EF-FBF8-E2F2-AD78-7502B790C8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PyInfra</a:t>
            </a:r>
            <a:r>
              <a:rPr lang="en-US" dirty="0"/>
              <a:t>: central controller to all </a:t>
            </a:r>
            <a:r>
              <a:rPr lang="en-US" dirty="0" err="1"/>
              <a:t>TalkBank</a:t>
            </a:r>
            <a:r>
              <a:rPr lang="en-US" dirty="0"/>
              <a:t> machines, reads current code for deployment from GitHub </a:t>
            </a:r>
          </a:p>
          <a:p>
            <a:r>
              <a:rPr lang="en-US" dirty="0"/>
              <a:t>GitHub: stores deployment code</a:t>
            </a:r>
          </a:p>
          <a:p>
            <a:r>
              <a:rPr lang="en-US" dirty="0" err="1"/>
              <a:t>TailScale</a:t>
            </a:r>
            <a:r>
              <a:rPr lang="en-US" dirty="0"/>
              <a:t>: peer-to-peer VPN from GitHub</a:t>
            </a:r>
          </a:p>
          <a:p>
            <a:r>
              <a:rPr lang="en-US" dirty="0" err="1"/>
              <a:t>launchd</a:t>
            </a:r>
            <a:r>
              <a:rPr lang="en-US" dirty="0"/>
              <a:t>: keeps programs running on MacOS</a:t>
            </a:r>
          </a:p>
          <a:p>
            <a:r>
              <a:rPr lang="en-US" dirty="0"/>
              <a:t>NFS: allows machines to read media from central server</a:t>
            </a:r>
          </a:p>
          <a:p>
            <a:r>
              <a:rPr lang="en-US" dirty="0"/>
              <a:t>macOS Keychain: holds API keys for outside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37B2FB-E2B5-3C34-9344-AD86C4F75EA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7305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1EF88-70C6-93E6-0F92-D3BD7ABFC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#14: Internationalization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D65F92-94DE-85EE-EE0B-D5307CD232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/>
              <a:t>PyInfra</a:t>
            </a:r>
            <a:r>
              <a:rPr lang="en-US" dirty="0"/>
              <a:t> fully deploys to PolyU and Shanghai machines: all of </a:t>
            </a:r>
            <a:r>
              <a:rPr lang="en-US" dirty="0" err="1"/>
              <a:t>TalkBank</a:t>
            </a:r>
            <a:r>
              <a:rPr lang="en-US" dirty="0"/>
              <a:t> in ~/0tb/data (repos), ~/0tb/web (repos), and ~/media(NFS)</a:t>
            </a:r>
          </a:p>
          <a:p>
            <a:r>
              <a:rPr lang="en-US" dirty="0"/>
              <a:t>PolyU machines can push and pull the data from GitHub repositories, using: tb status, tb pull, tb check, and chatter</a:t>
            </a:r>
          </a:p>
          <a:p>
            <a:r>
              <a:rPr lang="en-US" dirty="0"/>
              <a:t>System uses CMU computing resources through Batchalign3 </a:t>
            </a:r>
          </a:p>
          <a:p>
            <a:r>
              <a:rPr lang="en-US" dirty="0"/>
              <a:t>Updating 110,000+ files (relying on caching) takes seconds.</a:t>
            </a:r>
          </a:p>
          <a:p>
            <a:r>
              <a:rPr lang="en-US" dirty="0"/>
              <a:t>When ready, PolyU can set up a fully parallel 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040CA-407E-50CB-9FCC-621AB26E0A0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32837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DCBAE-A08B-936D-C439-FAC57F2DC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#15: Benchmarking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6ACB81-3C22-D0F6-1B61-036D14DEAB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.017 WER (Word Error Rate) on TED Talks</a:t>
            </a:r>
          </a:p>
          <a:p>
            <a:r>
              <a:rPr lang="en-US" dirty="0"/>
              <a:t>.053 WER on ENNI 4-year-old DLD recording</a:t>
            </a:r>
          </a:p>
          <a:p>
            <a:r>
              <a:rPr lang="en-US" dirty="0"/>
              <a:t>.06 WER for most 7-10 Mandarin story telling</a:t>
            </a:r>
          </a:p>
          <a:p>
            <a:r>
              <a:rPr lang="en-US" dirty="0"/>
              <a:t>Varieties being evaluated: TED, Psychosis, RHD, TBI, MCI, </a:t>
            </a:r>
            <a:r>
              <a:rPr lang="en-US" dirty="0" err="1"/>
              <a:t>CallHome</a:t>
            </a:r>
            <a:r>
              <a:rPr lang="en-US" dirty="0"/>
              <a:t>, ENNI, </a:t>
            </a:r>
            <a:r>
              <a:rPr lang="en-US" dirty="0" err="1"/>
              <a:t>MacWhinney</a:t>
            </a:r>
            <a:r>
              <a:rPr lang="en-US" dirty="0"/>
              <a:t>, </a:t>
            </a:r>
            <a:r>
              <a:rPr lang="en-US" dirty="0" err="1"/>
              <a:t>SanJoaquin</a:t>
            </a:r>
            <a:r>
              <a:rPr lang="en-US" dirty="0"/>
              <a:t>, Class-APT, AWS, CORALL, Lego, CWS, Anomia, Broca, Wernicke</a:t>
            </a:r>
          </a:p>
          <a:p>
            <a:r>
              <a:rPr lang="en-US" dirty="0"/>
              <a:t>What ASR can’t do well: Rescorla 2-year-olds, </a:t>
            </a:r>
            <a:r>
              <a:rPr lang="en-US" dirty="0" err="1"/>
              <a:t>Sekali</a:t>
            </a:r>
            <a:r>
              <a:rPr lang="en-US" dirty="0"/>
              <a:t> (noisy), Pawley’s (jargon)</a:t>
            </a:r>
          </a:p>
          <a:p>
            <a:r>
              <a:rPr lang="en-US" dirty="0"/>
              <a:t>Projects from Buffalo AI, </a:t>
            </a:r>
            <a:r>
              <a:rPr lang="en-US" dirty="0" err="1"/>
              <a:t>MindAI</a:t>
            </a:r>
            <a:r>
              <a:rPr lang="en-US" dirty="0"/>
              <a:t>, Gates for better child ASR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81D70-F822-E14B-6132-BA29F41C81F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4278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62DB9-F154-837D-461E-2A53A035E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Child #1: CHILDES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310C0-2A30-605D-1A8B-4F6C8B6AAD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Began in 1984</a:t>
            </a:r>
          </a:p>
          <a:p>
            <a:r>
              <a:rPr lang="en-US" dirty="0"/>
              <a:t>Openly available, all aligned if there is media</a:t>
            </a:r>
          </a:p>
          <a:p>
            <a:r>
              <a:rPr lang="en-US" dirty="0"/>
              <a:t>28 languages all in UD format, including Mandarin, Cantonese, Korean, Thai, Japanese</a:t>
            </a:r>
          </a:p>
          <a:p>
            <a:r>
              <a:rPr lang="en-US" dirty="0"/>
              <a:t>158 corpora – cross-sectional, longitudinal, narrative, disorders, bilinguals, </a:t>
            </a:r>
          </a:p>
          <a:p>
            <a:r>
              <a:rPr lang="en-US" dirty="0"/>
              <a:t>Used in 8250 studies</a:t>
            </a:r>
          </a:p>
          <a:p>
            <a:r>
              <a:rPr lang="en-US" dirty="0"/>
              <a:t>Automatic profiling through </a:t>
            </a:r>
            <a:r>
              <a:rPr lang="en-US" dirty="0" err="1"/>
              <a:t>KidEval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C5377-7DDC-39B2-140B-08FDD06056F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090655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56617-B618-B204-F99F-80A7870B0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Child #2: PhonBank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49B617-28D5-5A8A-2C74-B9E8C3ED6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0199" y="1926535"/>
            <a:ext cx="11988800" cy="6096000"/>
          </a:xfrm>
        </p:spPr>
        <p:txBody>
          <a:bodyPr/>
          <a:lstStyle/>
          <a:p>
            <a:r>
              <a:rPr lang="en-US" dirty="0"/>
              <a:t>Processed through Phon (download from </a:t>
            </a:r>
            <a:r>
              <a:rPr lang="en-US" dirty="0" err="1"/>
              <a:t>phon.ca</a:t>
            </a:r>
            <a:r>
              <a:rPr lang="en-US" dirty="0"/>
              <a:t>)</a:t>
            </a:r>
          </a:p>
          <a:p>
            <a:r>
              <a:rPr lang="en-US" dirty="0"/>
              <a:t>Phonological level transcription in IPA</a:t>
            </a:r>
          </a:p>
          <a:p>
            <a:r>
              <a:rPr lang="en-US" dirty="0"/>
              <a:t>Automatic insertion of target, hand entry of child</a:t>
            </a:r>
          </a:p>
          <a:p>
            <a:r>
              <a:rPr lang="en-US" dirty="0"/>
              <a:t>Automatic syllabification</a:t>
            </a:r>
          </a:p>
          <a:p>
            <a:r>
              <a:rPr lang="en-US" dirty="0"/>
              <a:t>All major current profiling analyses supported (PCC, etc.)</a:t>
            </a:r>
          </a:p>
          <a:p>
            <a:r>
              <a:rPr lang="en-US" dirty="0"/>
              <a:t>Yvan Rose &amp; Greg Hedlund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709E58-521A-5192-81E0-F0365CF6AC9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 descr="A person wearing glasses smiling&#10;&#10;AI-generated content may be incorrect.">
            <a:extLst>
              <a:ext uri="{FF2B5EF4-FFF2-40B4-BE49-F238E27FC236}">
                <a16:creationId xmlns:a16="http://schemas.microsoft.com/office/drawing/2014/main" id="{57C1F6A1-011C-3D4B-30DD-268F82544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836" y="6940572"/>
            <a:ext cx="2475434" cy="1433146"/>
          </a:xfrm>
          <a:prstGeom prst="rect">
            <a:avLst/>
          </a:prstGeom>
        </p:spPr>
      </p:pic>
      <p:pic>
        <p:nvPicPr>
          <p:cNvPr id="5" name="Picture 4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62040C96-7C73-5DFD-574F-AD3CA0C8FC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17" y="6624920"/>
            <a:ext cx="1648834" cy="206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53786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C6DD6-F110-5197-562F-BA0F3CAD0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Child #3: </a:t>
            </a:r>
            <a:r>
              <a:rPr lang="en-US" dirty="0" err="1">
                <a:hlinkClick r:id="rId2"/>
              </a:rPr>
              <a:t>HomeBank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AB407-9AB1-F27A-A23A-F1FBFFFB6A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0" y="2628900"/>
            <a:ext cx="9099086" cy="4619393"/>
          </a:xfrm>
        </p:spPr>
        <p:txBody>
          <a:bodyPr/>
          <a:lstStyle/>
          <a:p>
            <a:r>
              <a:rPr lang="en-US" dirty="0"/>
              <a:t>Daylong LENA recordings in the home</a:t>
            </a:r>
          </a:p>
          <a:p>
            <a:r>
              <a:rPr lang="en-US" dirty="0"/>
              <a:t>Audio is being recognized by ASR.  Results are remarkably good for adults.  Children are often prelingual.</a:t>
            </a:r>
          </a:p>
          <a:p>
            <a:r>
              <a:rPr lang="en-US" dirty="0"/>
              <a:t>Public, Password, and Secure access</a:t>
            </a:r>
          </a:p>
          <a:p>
            <a:r>
              <a:rPr lang="en-US" dirty="0"/>
              <a:t>Mark VanDam and Anne </a:t>
            </a:r>
            <a:r>
              <a:rPr lang="en-US" dirty="0" err="1"/>
              <a:t>Warlaumont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3E377C-3CED-4755-1D45-46FC32854D7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 descr="A person with a beard and glasses&#10;&#10;AI-generated content may be incorrect.">
            <a:extLst>
              <a:ext uri="{FF2B5EF4-FFF2-40B4-BE49-F238E27FC236}">
                <a16:creationId xmlns:a16="http://schemas.microsoft.com/office/drawing/2014/main" id="{C8E4F2F9-DE05-B9B0-80F9-504F26851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735" y="2957396"/>
            <a:ext cx="1981200" cy="1981200"/>
          </a:xfrm>
          <a:prstGeom prst="rect">
            <a:avLst/>
          </a:prstGeom>
        </p:spPr>
      </p:pic>
      <p:pic>
        <p:nvPicPr>
          <p:cNvPr id="8" name="Picture 7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723268A5-7C17-7AAA-50EA-3FB422FDA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135" y="5114693"/>
            <a:ext cx="18288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58171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BD3FE-BE81-F875-1B5F-9BD965C21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ASR for </a:t>
            </a:r>
            <a:r>
              <a:rPr lang="en-US" dirty="0" err="1"/>
              <a:t>HomeBank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D7BDD-5214-5E0C-41A6-59E7367EC6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hlinkClick r:id="rId2"/>
              </a:rPr>
              <a:t>10-hour San Joaquin – Public </a:t>
            </a:r>
            <a:endParaRPr lang="en-US" dirty="0"/>
          </a:p>
          <a:p>
            <a:r>
              <a:rPr lang="en-US" dirty="0"/>
              <a:t>Runs in 54 minutes on M2 Mac using Whisper</a:t>
            </a:r>
          </a:p>
          <a:p>
            <a:r>
              <a:rPr lang="en-US" dirty="0"/>
              <a:t>MOT is accurate, but baby’s cries are missing </a:t>
            </a:r>
            <a:r>
              <a:rPr lang="en-US" dirty="0">
                <a:sym typeface="Wingdings" pitchFamily="2" charset="2"/>
              </a:rPr>
              <a:t> fine-tuning needed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*MOT:	hi [/] hi good morning . •145740_147780•</a:t>
            </a:r>
          </a:p>
          <a:p>
            <a:pPr marL="0" indent="0">
              <a:buNone/>
            </a:pPr>
            <a:r>
              <a:rPr lang="en-US" dirty="0"/>
              <a:t>*MOT:	sweet pea . •147780_148400•</a:t>
            </a:r>
          </a:p>
          <a:p>
            <a:pPr marL="0" indent="0">
              <a:buNone/>
            </a:pPr>
            <a:r>
              <a:rPr lang="en-US" dirty="0"/>
              <a:t>*MOT:	how are you . •148400_150060•</a:t>
            </a:r>
          </a:p>
          <a:p>
            <a:pPr marL="0" indent="0">
              <a:buNone/>
            </a:pPr>
            <a:r>
              <a:rPr lang="en-US" dirty="0"/>
              <a:t>*MOT:	good morning sweet pea . •150060_154400•</a:t>
            </a:r>
          </a:p>
          <a:p>
            <a:pPr marL="0" indent="0">
              <a:buNone/>
            </a:pPr>
            <a:r>
              <a:rPr lang="en-US" dirty="0"/>
              <a:t>*MOT:	good . •154400_155240•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EA043-F593-D80E-152E-BD12088D0EA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04376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34B8E-57FA-913A-0FF9-84DD2432D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Child #4: </a:t>
            </a:r>
            <a:r>
              <a:rPr lang="en-US" dirty="0" err="1">
                <a:hlinkClick r:id="rId2"/>
              </a:rPr>
              <a:t>FluencyBank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7A764F-0F2D-68A3-8865-A1468D967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0" y="2628900"/>
            <a:ext cx="11988800" cy="49852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18 corpora, mostly from English, one French, one German</a:t>
            </a:r>
          </a:p>
          <a:p>
            <a:r>
              <a:rPr lang="en-US" dirty="0"/>
              <a:t>Precise coding and time alignment facilitate analysis</a:t>
            </a:r>
          </a:p>
          <a:p>
            <a:r>
              <a:rPr lang="en-US" dirty="0"/>
              <a:t>For children, the issues are:</a:t>
            </a:r>
          </a:p>
          <a:p>
            <a:pPr lvl="1"/>
            <a:r>
              <a:rPr lang="en-US" dirty="0"/>
              <a:t>Who recovers and who doesn’t and why?</a:t>
            </a:r>
          </a:p>
          <a:p>
            <a:pPr lvl="1"/>
            <a:r>
              <a:rPr lang="en-US" dirty="0"/>
              <a:t>What is the role of parental input, recasting?</a:t>
            </a:r>
          </a:p>
          <a:p>
            <a:r>
              <a:rPr lang="en-US" dirty="0"/>
              <a:t>For adults, the issues relate to therapy, strategies, identity, group acceptance</a:t>
            </a:r>
          </a:p>
          <a:p>
            <a:r>
              <a:rPr lang="en-US" dirty="0"/>
              <a:t>Nan Bernstein Ratner - Maryland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6E832-07B2-57C9-16D3-1408AAB433A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 descr="A person sitting at a desk&#10;&#10;Description automatically generated">
            <a:extLst>
              <a:ext uri="{FF2B5EF4-FFF2-40B4-BE49-F238E27FC236}">
                <a16:creationId xmlns:a16="http://schemas.microsoft.com/office/drawing/2014/main" id="{C1C2C934-3148-FB30-5774-33F6168F0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003" y="6759058"/>
            <a:ext cx="1769394" cy="206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4990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C31CB-1DED-6651-0136-E9CFFD9B8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CHILDES to </a:t>
            </a:r>
            <a:r>
              <a:rPr lang="en-US" dirty="0" err="1"/>
              <a:t>TalkBank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BA4F1E-D17C-89AE-6C09-2641AC351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1984 – Catherine Snow, MacArthur, and Concord</a:t>
            </a:r>
          </a:p>
          <a:p>
            <a:r>
              <a:rPr lang="en-US" dirty="0"/>
              <a:t>1985-1995 CLAN, MOR, many corpora, Web</a:t>
            </a:r>
          </a:p>
          <a:p>
            <a:r>
              <a:rPr lang="en-US" dirty="0"/>
              <a:t>2005 – </a:t>
            </a:r>
            <a:r>
              <a:rPr lang="en-US" dirty="0" err="1"/>
              <a:t>TalkBank</a:t>
            </a:r>
            <a:r>
              <a:rPr lang="en-US" dirty="0"/>
              <a:t> with 5 new areas</a:t>
            </a:r>
          </a:p>
          <a:p>
            <a:r>
              <a:rPr lang="en-US" dirty="0"/>
              <a:t>Currently:  14 new areas, ASR, UD, AI, and a new world</a:t>
            </a:r>
          </a:p>
          <a:p>
            <a:r>
              <a:rPr lang="en-US" dirty="0"/>
              <a:t>Goal: to create </a:t>
            </a:r>
            <a:r>
              <a:rPr lang="en-US" b="1" dirty="0"/>
              <a:t>Records in the Words </a:t>
            </a:r>
            <a:r>
              <a:rPr lang="en-US" dirty="0"/>
              <a:t>open to study and replication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B4778-4F55-05C6-AFFC-4D7BD875363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50574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A9FFF-30F5-4F5B-43E6-F25EFEF57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Child #5: </a:t>
            </a:r>
            <a:r>
              <a:rPr lang="en-US" dirty="0" err="1">
                <a:hlinkClick r:id="rId2"/>
              </a:rPr>
              <a:t>ASDBank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D0910-45BC-6766-F2CB-D3360474A7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English (8), French (2), Mandarin, Greek, Dutch corpora</a:t>
            </a:r>
          </a:p>
          <a:p>
            <a:r>
              <a:rPr lang="en-US" dirty="0"/>
              <a:t>Video and audio are important</a:t>
            </a:r>
          </a:p>
          <a:p>
            <a:r>
              <a:rPr lang="en-US" dirty="0"/>
              <a:t>Media access is restricted, but possible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AD0A5-68A6-9DD8-B7FB-8F836B39E3B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00659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648C8-0094-1B29-CC55-A36CA239B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Clinical #1: DementiaBank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4E46BD-D1C1-236F-6A0B-B7F8FE1E6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0" y="2628900"/>
            <a:ext cx="11988800" cy="418500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global challenge of dementia diagnosis</a:t>
            </a:r>
          </a:p>
          <a:p>
            <a:r>
              <a:rPr lang="en-US" dirty="0"/>
              <a:t>Pitt corpus as the only publicly available language data</a:t>
            </a:r>
          </a:p>
          <a:p>
            <a:r>
              <a:rPr lang="en-US" dirty="0"/>
              <a:t>300 MCI/AD and 200 controls with Cookie Theft</a:t>
            </a:r>
          </a:p>
          <a:p>
            <a:r>
              <a:rPr lang="en-US" dirty="0"/>
              <a:t>Over 400 computer science labs using the Pitt corpus to create methods for AD detection.</a:t>
            </a:r>
          </a:p>
          <a:p>
            <a:r>
              <a:rPr lang="en-US" dirty="0"/>
              <a:t>Alyssa Lanzi’s new longitudinal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64D76-E1EC-3405-2B13-0087D7B7D7B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 descr="A person smiling at camera&#10;&#10;AI-generated content may be incorrect.">
            <a:extLst>
              <a:ext uri="{FF2B5EF4-FFF2-40B4-BE49-F238E27FC236}">
                <a16:creationId xmlns:a16="http://schemas.microsoft.com/office/drawing/2014/main" id="{9BF8FEDA-2068-4F81-DC66-ADFD86BA10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441" y="6813907"/>
            <a:ext cx="2546350" cy="254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37856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8D2FB-BF9B-5F71-F773-5CF1C330A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Challenges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377193-7797-C409-41E6-5192B08D48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lvl="1"/>
            <a:r>
              <a:rPr lang="en-US" dirty="0" err="1"/>
              <a:t>ADReSS</a:t>
            </a:r>
            <a:r>
              <a:rPr lang="en-US" dirty="0"/>
              <a:t> 2020 </a:t>
            </a:r>
            <a:r>
              <a:rPr lang="en-US" dirty="0" err="1"/>
              <a:t>Interspeech</a:t>
            </a:r>
            <a:r>
              <a:rPr lang="en-US" dirty="0"/>
              <a:t> - Frontiers</a:t>
            </a:r>
          </a:p>
          <a:p>
            <a:pPr lvl="1"/>
            <a:r>
              <a:rPr lang="en-US" dirty="0" err="1"/>
              <a:t>ADReSSo</a:t>
            </a:r>
            <a:r>
              <a:rPr lang="en-US" dirty="0"/>
              <a:t> 2021 </a:t>
            </a:r>
            <a:r>
              <a:rPr lang="en-US" dirty="0" err="1"/>
              <a:t>Interspeech</a:t>
            </a:r>
            <a:r>
              <a:rPr lang="en-US" dirty="0"/>
              <a:t> – audio only</a:t>
            </a:r>
          </a:p>
          <a:p>
            <a:pPr lvl="1"/>
            <a:r>
              <a:rPr lang="en-US" dirty="0" err="1"/>
              <a:t>ADReSS</a:t>
            </a:r>
            <a:r>
              <a:rPr lang="en-US" dirty="0"/>
              <a:t>-M ICASSP – Multilingual, Greek English</a:t>
            </a:r>
          </a:p>
          <a:p>
            <a:pPr lvl="1"/>
            <a:r>
              <a:rPr lang="en-US" dirty="0"/>
              <a:t>TAUKADIAL-2024 – Chinese and English</a:t>
            </a:r>
          </a:p>
          <a:p>
            <a:pPr lvl="1"/>
            <a:r>
              <a:rPr lang="en-US" dirty="0"/>
              <a:t>W3PHIAI-22 Data </a:t>
            </a:r>
            <a:r>
              <a:rPr lang="en-US" dirty="0" err="1"/>
              <a:t>Hackallenge</a:t>
            </a:r>
            <a:r>
              <a:rPr lang="en-US" dirty="0"/>
              <a:t> with Toolkit</a:t>
            </a:r>
          </a:p>
          <a:p>
            <a:pPr lvl="1"/>
            <a:r>
              <a:rPr lang="en-US" dirty="0" err="1"/>
              <a:t>DrivenData</a:t>
            </a:r>
            <a:r>
              <a:rPr lang="en-US" dirty="0"/>
              <a:t> Dementia 2024</a:t>
            </a:r>
          </a:p>
          <a:p>
            <a:pPr lvl="1"/>
            <a:r>
              <a:rPr lang="en-US" dirty="0" err="1"/>
              <a:t>DrivenData</a:t>
            </a:r>
            <a:r>
              <a:rPr lang="en-US" dirty="0"/>
              <a:t> Child Language 2025</a:t>
            </a:r>
          </a:p>
          <a:p>
            <a:pPr lvl="1"/>
            <a:r>
              <a:rPr lang="en-US" dirty="0"/>
              <a:t>170 entries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3839E-160E-4105-31CB-35CEDEAA653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19062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B996E-4E51-5D1B-D49B-CCCADBF60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Clinical #2: </a:t>
            </a:r>
            <a:r>
              <a:rPr lang="en-US" dirty="0" err="1">
                <a:hlinkClick r:id="rId2"/>
              </a:rPr>
              <a:t>AphasiaBank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A1A5A-4E50-07A7-2250-CD3DC3A69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0" y="2628900"/>
            <a:ext cx="11022361" cy="3965083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Protocol – 520 sessions, 422 participants, 322 control</a:t>
            </a:r>
          </a:p>
          <a:p>
            <a:r>
              <a:rPr lang="en-US" dirty="0"/>
              <a:t>LLM and ML for diagnosis and classification</a:t>
            </a:r>
          </a:p>
          <a:p>
            <a:r>
              <a:rPr lang="en-US" dirty="0"/>
              <a:t>EVAL for automatic analysis</a:t>
            </a:r>
          </a:p>
          <a:p>
            <a:r>
              <a:rPr lang="en-US" dirty="0"/>
              <a:t>Analyses: lexicon, grammar, gesture, cohesion, fluency, </a:t>
            </a:r>
            <a:r>
              <a:rPr lang="en-US" dirty="0" err="1"/>
              <a:t>AoS</a:t>
            </a:r>
            <a:r>
              <a:rPr lang="en-US" dirty="0"/>
              <a:t>, phonology</a:t>
            </a:r>
          </a:p>
          <a:p>
            <a:r>
              <a:rPr lang="en-US" dirty="0"/>
              <a:t>Grand Rounds</a:t>
            </a:r>
          </a:p>
          <a:p>
            <a:r>
              <a:rPr lang="en-US" dirty="0"/>
              <a:t>Script training (evaluation in progress)</a:t>
            </a:r>
          </a:p>
          <a:p>
            <a:r>
              <a:rPr lang="en-US" dirty="0" err="1"/>
              <a:t>AoS</a:t>
            </a:r>
            <a:r>
              <a:rPr lang="en-US" dirty="0"/>
              <a:t> and motor speech (in progress)</a:t>
            </a:r>
          </a:p>
          <a:p>
            <a:r>
              <a:rPr lang="en-US" dirty="0"/>
              <a:t>Audrey Holland and Davida Fromm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C3AD83-6AB6-5DE2-3AA1-4357210BC3F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 descr="A person smiling at camera&#10;&#10;AI-generated content may be incorrect.">
            <a:extLst>
              <a:ext uri="{FF2B5EF4-FFF2-40B4-BE49-F238E27FC236}">
                <a16:creationId xmlns:a16="http://schemas.microsoft.com/office/drawing/2014/main" id="{4D618C1E-92C2-8253-FB82-224E099E98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966" y="6639931"/>
            <a:ext cx="2313569" cy="23135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962447-6D07-F9E0-3003-7A3B35EA10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186" y="6598420"/>
            <a:ext cx="2313570" cy="231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97205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6696"/>
            </a:lvl1pPr>
          </a:lstStyle>
          <a:p>
            <a:r>
              <a:t>Choices for Comparison Group</a:t>
            </a:r>
          </a:p>
        </p:txBody>
      </p:sp>
      <p:pic>
        <p:nvPicPr>
          <p:cNvPr id="214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017" y="2341659"/>
            <a:ext cx="6602644" cy="65633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EA058-2259-D25B-AB4C-A353D3187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Scans Online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CF9805-4D48-794F-5BD8-6B52EEA39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0" y="2628900"/>
            <a:ext cx="4103757" cy="6183796"/>
          </a:xfrm>
        </p:spPr>
        <p:txBody>
          <a:bodyPr/>
          <a:lstStyle/>
          <a:p>
            <a:r>
              <a:rPr lang="en-US" dirty="0"/>
              <a:t>Stephen Wilson, Queensland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BD5AD-3459-8CA7-94A7-12D08BF3AFB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094E3C-C7F3-70A2-8E37-78B98A88BC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026" y="2459935"/>
            <a:ext cx="7772400" cy="66967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BC66FA-2427-5691-E5F5-E8E90F577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35" y="2769152"/>
            <a:ext cx="2107648" cy="210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78474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CAD49-D791-4C2A-53B9-955CCC0C9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Clinical #3: </a:t>
            </a:r>
            <a:r>
              <a:rPr lang="en-US" dirty="0" err="1">
                <a:hlinkClick r:id="rId2"/>
              </a:rPr>
              <a:t>TBIBank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780AC-34D6-097C-FB04-30E4C8BE1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0" y="2628900"/>
            <a:ext cx="11988800" cy="394188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Uses the </a:t>
            </a:r>
            <a:r>
              <a:rPr lang="en-US" dirty="0" err="1"/>
              <a:t>AphasiaBank</a:t>
            </a:r>
            <a:r>
              <a:rPr lang="en-US" dirty="0"/>
              <a:t> Protocol and free interview</a:t>
            </a:r>
          </a:p>
          <a:p>
            <a:r>
              <a:rPr lang="en-US" dirty="0"/>
              <a:t>58 participants with TBI at 3, 6, 9, 12, and 24 months after injury</a:t>
            </a:r>
          </a:p>
          <a:p>
            <a:r>
              <a:rPr lang="en-US" dirty="0"/>
              <a:t>All linked to video, all analyzed for morphosyntax and coreference</a:t>
            </a:r>
          </a:p>
          <a:p>
            <a:r>
              <a:rPr lang="en-US" dirty="0"/>
              <a:t>Analyses using CC and focus on returning to work</a:t>
            </a:r>
          </a:p>
          <a:p>
            <a:r>
              <a:rPr lang="en-US" dirty="0"/>
              <a:t>Leanne Togher and Elise Bogart from Sydney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1DEF3-321D-E6A1-E842-AF4E4309164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46</a:t>
            </a:fld>
            <a:endParaRPr lang="en-US"/>
          </a:p>
        </p:txBody>
      </p:sp>
      <p:pic>
        <p:nvPicPr>
          <p:cNvPr id="6" name="Picture 5" descr="A person with blonde hair and a pearl necklace&#10;&#10;AI-generated content may be incorrect.">
            <a:extLst>
              <a:ext uri="{FF2B5EF4-FFF2-40B4-BE49-F238E27FC236}">
                <a16:creationId xmlns:a16="http://schemas.microsoft.com/office/drawing/2014/main" id="{2B4DC173-77E7-8B13-03FD-0511457B02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159" y="6957646"/>
            <a:ext cx="1861039" cy="1751566"/>
          </a:xfrm>
          <a:prstGeom prst="rect">
            <a:avLst/>
          </a:prstGeom>
        </p:spPr>
      </p:pic>
      <p:pic>
        <p:nvPicPr>
          <p:cNvPr id="8" name="Picture 7" descr="A person smiling for the camera&#10;&#10;AI-generated content may be incorrect.">
            <a:extLst>
              <a:ext uri="{FF2B5EF4-FFF2-40B4-BE49-F238E27FC236}">
                <a16:creationId xmlns:a16="http://schemas.microsoft.com/office/drawing/2014/main" id="{18525798-4971-C3F8-FEBE-12103A43E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891" y="6957646"/>
            <a:ext cx="2542596" cy="175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12307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C267A-52C5-F521-1BC4-9E6DCA2CF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Clinical #4: </a:t>
            </a:r>
            <a:r>
              <a:rPr lang="en-US" dirty="0" err="1">
                <a:hlinkClick r:id="rId2"/>
              </a:rPr>
              <a:t>RHDBank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97153-146A-6851-A86E-949E01176E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Uses the </a:t>
            </a:r>
            <a:r>
              <a:rPr lang="en-US" dirty="0" err="1"/>
              <a:t>AphasiaBank</a:t>
            </a:r>
            <a:r>
              <a:rPr lang="en-US" dirty="0"/>
              <a:t> protocol and additional tasks</a:t>
            </a:r>
          </a:p>
          <a:p>
            <a:r>
              <a:rPr lang="en-US" dirty="0"/>
              <a:t>TBI, RHD, and </a:t>
            </a:r>
            <a:r>
              <a:rPr lang="en-US" dirty="0" err="1"/>
              <a:t>PsychosisBank</a:t>
            </a:r>
            <a:r>
              <a:rPr lang="en-US" dirty="0"/>
              <a:t> focus on issues with discourse, cognition, communication, not just grammar or phonology</a:t>
            </a:r>
          </a:p>
          <a:p>
            <a:r>
              <a:rPr lang="en-US" dirty="0"/>
              <a:t>Collaborative Commentary (CC) and Grand Rounds linked to CC</a:t>
            </a:r>
          </a:p>
          <a:p>
            <a:r>
              <a:rPr lang="en-US" dirty="0"/>
              <a:t>Jamila Minga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48697C-8653-ABBC-6326-9A86F86A9D3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 descr="A person wearing glasses and a red shirt&#10;&#10;AI-generated content may be incorrect.">
            <a:extLst>
              <a:ext uri="{FF2B5EF4-FFF2-40B4-BE49-F238E27FC236}">
                <a16:creationId xmlns:a16="http://schemas.microsoft.com/office/drawing/2014/main" id="{4A0A0C5B-3390-1D09-A98D-F2672569A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838" y="6881446"/>
            <a:ext cx="1961662" cy="184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95971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25514-8A94-33DF-2CFB-CEFB8DA4A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Clinical #5: </a:t>
            </a:r>
            <a:r>
              <a:rPr lang="en-US" dirty="0" err="1">
                <a:hlinkClick r:id="rId2"/>
              </a:rPr>
              <a:t>PsychosisBank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C78D2-B781-6FCE-DE5D-A79EA301E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0" y="2628900"/>
            <a:ext cx="8800123" cy="6096000"/>
          </a:xfrm>
        </p:spPr>
        <p:txBody>
          <a:bodyPr/>
          <a:lstStyle/>
          <a:p>
            <a:r>
              <a:rPr lang="en-US" dirty="0"/>
              <a:t>Large English corpus from Lena Palaniyappan (400 participants)</a:t>
            </a:r>
          </a:p>
          <a:p>
            <a:r>
              <a:rPr lang="en-US" dirty="0"/>
              <a:t>Standard protocol with personal narrative, health narrative, picture descriptions, dream reports, and story recall</a:t>
            </a:r>
          </a:p>
          <a:p>
            <a:r>
              <a:rPr lang="en-US" dirty="0"/>
              <a:t>Computational analysis group works on LLMs, graphs, TLI analysis, vocal features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AFB875-BF27-1227-2F21-664627975F9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 descr="A person wearing glasses and a suit&#10;&#10;AI-generated content may be incorrect.">
            <a:extLst>
              <a:ext uri="{FF2B5EF4-FFF2-40B4-BE49-F238E27FC236}">
                <a16:creationId xmlns:a16="http://schemas.microsoft.com/office/drawing/2014/main" id="{B0C0F7C2-EC6A-FFB2-4E23-05229590C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285" y="2900486"/>
            <a:ext cx="4191976" cy="239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56641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4F913-AAB5-8A80-58F0-0F8A83B5C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Multilingualism #1: </a:t>
            </a:r>
            <a:r>
              <a:rPr lang="en-US" dirty="0" err="1">
                <a:hlinkClick r:id="rId2"/>
              </a:rPr>
              <a:t>BilingBank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F8028-38BB-68BD-607E-16EDAA6955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Code-switching: Miami and Eppler</a:t>
            </a:r>
          </a:p>
          <a:p>
            <a:r>
              <a:rPr lang="en-US" dirty="0"/>
              <a:t>Sociolinguistics: Brazilian Russian, Istrian Italian/Croatian </a:t>
            </a:r>
          </a:p>
          <a:p>
            <a:r>
              <a:rPr lang="en-US" dirty="0"/>
              <a:t>Other corpora focus on bilingual experience: Turks in Denmark, Greeks in France, Japanese in Columbia</a:t>
            </a:r>
          </a:p>
          <a:p>
            <a:r>
              <a:rPr lang="en-US" dirty="0" err="1"/>
              <a:t>Batchalign</a:t>
            </a:r>
            <a:r>
              <a:rPr lang="en-US" dirty="0"/>
              <a:t> can transcribe, align, and </a:t>
            </a:r>
            <a:r>
              <a:rPr lang="en-US" dirty="0" err="1"/>
              <a:t>morphotag</a:t>
            </a:r>
            <a:r>
              <a:rPr lang="en-US" dirty="0"/>
              <a:t> bilingual and even trilingual recordings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CBC711-5EC8-BC91-977A-F5ABFD0F83C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40909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849A1-2900-C6D4-4030-5FA29E12B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TalkBank</a:t>
            </a:r>
            <a:r>
              <a:rPr lang="en-US" dirty="0"/>
              <a:t> Status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B2A7AC-23D7-BE0A-5E46-DCC3E2B2E2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14,000 published papers</a:t>
            </a:r>
          </a:p>
          <a:p>
            <a:r>
              <a:rPr lang="en-US" dirty="0"/>
              <a:t>50,000 registered users</a:t>
            </a:r>
          </a:p>
          <a:p>
            <a:r>
              <a:rPr lang="en-US" dirty="0"/>
              <a:t>9 TB of media, 50 million words</a:t>
            </a:r>
          </a:p>
          <a:p>
            <a:r>
              <a:rPr lang="en-US" dirty="0"/>
              <a:t>100,000 transcript files</a:t>
            </a:r>
          </a:p>
          <a:p>
            <a:r>
              <a:rPr lang="en-US" dirty="0"/>
              <a:t>14 areas</a:t>
            </a:r>
          </a:p>
          <a:p>
            <a:r>
              <a:rPr lang="en-US" dirty="0"/>
              <a:t>32 languages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BFD4A9-91C7-1C63-D8CA-C9FC3B4E391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35550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F2B27-E461-BD50-6594-2987D6447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Multilingualism #2: </a:t>
            </a:r>
            <a:r>
              <a:rPr lang="en-US" dirty="0" err="1">
                <a:hlinkClick r:id="rId2"/>
              </a:rPr>
              <a:t>SLABank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643DD7-545C-90FC-091E-697C648EF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0" y="2628900"/>
            <a:ext cx="7788507" cy="6096000"/>
          </a:xfrm>
        </p:spPr>
        <p:txBody>
          <a:bodyPr/>
          <a:lstStyle/>
          <a:p>
            <a:r>
              <a:rPr lang="en-US" dirty="0"/>
              <a:t>10 L2s with a focus on English, Spanish, French, and Mandarin</a:t>
            </a:r>
          </a:p>
          <a:p>
            <a:r>
              <a:rPr lang="en-US" dirty="0"/>
              <a:t>Most linked to audio or video and all analyzed by UD</a:t>
            </a:r>
          </a:p>
          <a:p>
            <a:r>
              <a:rPr lang="en-US" dirty="0"/>
              <a:t>Great target for CALF analysis (complexity, accuracy, lexical richness, and fluency) all based on use of </a:t>
            </a:r>
            <a:r>
              <a:rPr lang="en-US" dirty="0" err="1"/>
              <a:t>TalkBank</a:t>
            </a:r>
            <a:r>
              <a:rPr lang="en-US" dirty="0"/>
              <a:t> programs.</a:t>
            </a:r>
          </a:p>
          <a:p>
            <a:r>
              <a:rPr lang="en-US" dirty="0"/>
              <a:t>Nicole Tracy-Ventura - Oklahoma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82ED33-A2D6-E7B4-0BC4-69D0D397E71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 descr="A person smiling for the camera&#10;&#10;AI-generated content may be incorrect.">
            <a:extLst>
              <a:ext uri="{FF2B5EF4-FFF2-40B4-BE49-F238E27FC236}">
                <a16:creationId xmlns:a16="http://schemas.microsoft.com/office/drawing/2014/main" id="{39EB1B91-0C56-9711-5051-F9C652F17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507" y="4664308"/>
            <a:ext cx="4622539" cy="265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515719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6F14E-5900-1F7E-B4B8-08F0B1980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CA #1: </a:t>
            </a:r>
            <a:r>
              <a:rPr lang="en-US" dirty="0" err="1">
                <a:hlinkClick r:id="rId2"/>
              </a:rPr>
              <a:t>SamtaleBank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920149-6ED5-6156-8C83-FDA45BAC7D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Excellent CA coding of interactions in Danish</a:t>
            </a:r>
          </a:p>
          <a:p>
            <a:r>
              <a:rPr lang="en-US" dirty="0"/>
              <a:t>CA coding implements all the features of Jeffersonian coding</a:t>
            </a:r>
          </a:p>
          <a:p>
            <a:r>
              <a:rPr lang="en-US" dirty="0"/>
              <a:t>Most are linked to video</a:t>
            </a:r>
          </a:p>
          <a:p>
            <a:r>
              <a:rPr lang="en-US" dirty="0"/>
              <a:t>Johannes Wagner, SDU</a:t>
            </a:r>
          </a:p>
          <a:p>
            <a:r>
              <a:rPr lang="en-US" dirty="0"/>
              <a:t>Conversations with 1, 2, 3, and 4 speakers</a:t>
            </a:r>
          </a:p>
          <a:p>
            <a:r>
              <a:rPr lang="en-US" dirty="0"/>
              <a:t>Also radio and telephone conversations.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50D057-D18D-C522-32C8-EB1F957AF8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 descr="A person with glasses and a beard&#10;&#10;AI-generated content may be incorrect.">
            <a:extLst>
              <a:ext uri="{FF2B5EF4-FFF2-40B4-BE49-F238E27FC236}">
                <a16:creationId xmlns:a16="http://schemas.microsoft.com/office/drawing/2014/main" id="{61B99676-84F8-F10B-8F80-4FC41F14C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7" y="4560276"/>
            <a:ext cx="2072053" cy="207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83505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81EBD-1FF4-E772-3667-4CFFCB8BD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CA #2: </a:t>
            </a:r>
            <a:r>
              <a:rPr lang="en-US" dirty="0" err="1">
                <a:hlinkClick r:id="rId2"/>
              </a:rPr>
              <a:t>ClassBank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6262C-66BB-416D-888E-263F9C9082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0" y="2628900"/>
            <a:ext cx="11253076" cy="3080087"/>
          </a:xfrm>
        </p:spPr>
        <p:txBody>
          <a:bodyPr>
            <a:normAutofit fontScale="92500"/>
          </a:bodyPr>
          <a:lstStyle/>
          <a:p>
            <a:r>
              <a:rPr lang="en-US" dirty="0"/>
              <a:t>All in English except for TIMMS-Math/Science</a:t>
            </a:r>
          </a:p>
          <a:p>
            <a:r>
              <a:rPr lang="en-US" dirty="0"/>
              <a:t>Corpora all link to CA and Discourse theory papers</a:t>
            </a:r>
          </a:p>
          <a:p>
            <a:r>
              <a:rPr lang="en-US" dirty="0"/>
              <a:t>Full year corpus of 2</a:t>
            </a:r>
            <a:r>
              <a:rPr lang="en-US" baseline="30000" dirty="0"/>
              <a:t>nd</a:t>
            </a:r>
            <a:r>
              <a:rPr lang="en-US" dirty="0"/>
              <a:t> Grade Geometry from Rick Lehrer </a:t>
            </a:r>
          </a:p>
          <a:p>
            <a:r>
              <a:rPr lang="en-US" dirty="0"/>
              <a:t>Group analysis of the APT corpus in CC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6055E1-72AB-6847-7C36-3751D206994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52</a:t>
            </a:fld>
            <a:endParaRPr lang="en-US"/>
          </a:p>
        </p:txBody>
      </p:sp>
      <p:pic>
        <p:nvPicPr>
          <p:cNvPr id="6" name="Picture 5" descr="A person standing in front of a group of people&#10;&#10;AI-generated content may be incorrect.">
            <a:extLst>
              <a:ext uri="{FF2B5EF4-FFF2-40B4-BE49-F238E27FC236}">
                <a16:creationId xmlns:a16="http://schemas.microsoft.com/office/drawing/2014/main" id="{DC43F83D-A71D-A8C2-FDF1-B6303B5FC7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503" y="5708987"/>
            <a:ext cx="6616700" cy="354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22042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225AE-997D-F559-28B1-D234A7E69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CA #3: </a:t>
            </a:r>
            <a:r>
              <a:rPr lang="en-US" dirty="0" err="1">
                <a:hlinkClick r:id="rId2"/>
              </a:rPr>
              <a:t>CABank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2B2A03-6063-EF77-0268-A0DD2FFA06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CallHome</a:t>
            </a:r>
            <a:r>
              <a:rPr lang="en-US" dirty="0"/>
              <a:t>, </a:t>
            </a:r>
            <a:r>
              <a:rPr lang="en-US" dirty="0" err="1"/>
              <a:t>CallFriend</a:t>
            </a:r>
            <a:r>
              <a:rPr lang="en-US" dirty="0"/>
              <a:t>, SCOTUS, MICASE, SBCSAE, CABNC, Goodwin, Watergate, Newport Beach, Sakura, SLX, CORAAL</a:t>
            </a:r>
          </a:p>
          <a:p>
            <a:r>
              <a:rPr lang="en-US" dirty="0" err="1"/>
              <a:t>LangBank</a:t>
            </a:r>
            <a:r>
              <a:rPr lang="en-US" dirty="0"/>
              <a:t>: Mambila, Nahuatl, Mixtec, Mopan, Hakka, Yiddish, Yucatec, </a:t>
            </a:r>
            <a:r>
              <a:rPr lang="en-US" dirty="0" err="1"/>
              <a:t>Istriot</a:t>
            </a:r>
            <a:r>
              <a:rPr lang="en-US" dirty="0"/>
              <a:t> </a:t>
            </a:r>
          </a:p>
          <a:p>
            <a:r>
              <a:rPr lang="en-US" dirty="0"/>
              <a:t>And many more</a:t>
            </a:r>
          </a:p>
          <a:p>
            <a:r>
              <a:rPr lang="en-US" dirty="0"/>
              <a:t>Gail Jefferson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0C535-6AD7-5F18-C840-C9D69DE1446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 descr="A person with her hand on her head&#10;&#10;AI-generated content may be incorrect.">
            <a:extLst>
              <a:ext uri="{FF2B5EF4-FFF2-40B4-BE49-F238E27FC236}">
                <a16:creationId xmlns:a16="http://schemas.microsoft.com/office/drawing/2014/main" id="{D3ADC693-BC08-3B04-8B91-C3254E761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584" y="6665546"/>
            <a:ext cx="3103265" cy="181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21018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5081E-D4DB-A395-09A1-0429AAB47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Outreach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A3217-55ED-A53A-BAA2-34E0EE8326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Tutorial Screencasts</a:t>
            </a:r>
            <a:endParaRPr lang="en-US" dirty="0"/>
          </a:p>
          <a:p>
            <a:r>
              <a:rPr lang="en-US" dirty="0">
                <a:hlinkClick r:id="rId3"/>
              </a:rPr>
              <a:t>Online manuals, documentation </a:t>
            </a:r>
            <a:endParaRPr lang="en-US" dirty="0"/>
          </a:p>
          <a:p>
            <a:r>
              <a:rPr lang="en-US" dirty="0"/>
              <a:t>Workshops, plenaries, Zoom</a:t>
            </a:r>
          </a:p>
          <a:p>
            <a:r>
              <a:rPr lang="en-US" dirty="0">
                <a:hlinkClick r:id="rId4"/>
              </a:rPr>
              <a:t>Google Groups lists</a:t>
            </a:r>
            <a:endParaRPr lang="en-US" dirty="0"/>
          </a:p>
          <a:p>
            <a:r>
              <a:rPr lang="en-US" dirty="0">
                <a:hlinkClick r:id="rId5"/>
              </a:rPr>
              <a:t>IASCL Newsletter – Angel Chan</a:t>
            </a:r>
            <a:endParaRPr lang="en-US" dirty="0"/>
          </a:p>
          <a:p>
            <a:r>
              <a:rPr lang="en-US" dirty="0">
                <a:hlinkClick r:id="rId6"/>
              </a:rPr>
              <a:t>Advisory Board</a:t>
            </a:r>
            <a:endParaRPr lang="en-US" dirty="0"/>
          </a:p>
          <a:p>
            <a:r>
              <a:rPr lang="en-US" dirty="0"/>
              <a:t>New initiatives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2095A-F4AC-DD0C-2FC6-F23E7924488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00068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13EF7-42A4-79BA-156C-11E831813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Publishing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D3DA56-EC57-D4E2-9AC4-51BC1EFA957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55</a:t>
            </a:fld>
            <a:endParaRPr lang="en-US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87A2F24F-9DDD-3361-F525-F64F73AB8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2467361"/>
            <a:ext cx="7772400" cy="625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74658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20722-2678-8D41-BBAE-8AB4FEE5F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D3D7E-1CD6-9749-944A-3A869D6771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International deployment of </a:t>
            </a:r>
            <a:r>
              <a:rPr lang="en-US" dirty="0" err="1"/>
              <a:t>TalkBank</a:t>
            </a:r>
            <a:r>
              <a:rPr lang="en-US" dirty="0"/>
              <a:t> at multiple sites through </a:t>
            </a:r>
            <a:r>
              <a:rPr lang="en-US" dirty="0" err="1"/>
              <a:t>dockerization</a:t>
            </a:r>
            <a:endParaRPr lang="en-US" dirty="0"/>
          </a:p>
          <a:p>
            <a:r>
              <a:rPr lang="en-US" dirty="0"/>
              <a:t>Data: multilingual, multimodal, diverse, longitudinal</a:t>
            </a:r>
          </a:p>
          <a:p>
            <a:r>
              <a:rPr lang="en-US" dirty="0"/>
              <a:t>Daylong and ESM (experience sampling method) data</a:t>
            </a:r>
          </a:p>
          <a:p>
            <a:r>
              <a:rPr lang="en-US" dirty="0"/>
              <a:t>Child language learning as the new Turing Test</a:t>
            </a:r>
          </a:p>
          <a:p>
            <a:r>
              <a:rPr lang="en-US" dirty="0"/>
              <a:t>Aligning with the brain</a:t>
            </a:r>
          </a:p>
          <a:p>
            <a:r>
              <a:rPr lang="en-US" dirty="0"/>
              <a:t>AI for understanding development and remediation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A6A12A-F7AD-2944-97B4-594A16095BA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93019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8D719-FF1B-4E63-7390-712BF18A6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Stories of the Rocks and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ECB9E9-DDFA-18AD-A580-A6341C0F3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7999" y="2628900"/>
            <a:ext cx="5325241" cy="6324600"/>
          </a:xfrm>
        </p:spPr>
        <p:txBody>
          <a:bodyPr>
            <a:normAutofit/>
          </a:bodyPr>
          <a:lstStyle/>
          <a:p>
            <a:r>
              <a:rPr lang="en-US" sz="4000" dirty="0" err="1"/>
              <a:t>Theios</a:t>
            </a:r>
            <a:r>
              <a:rPr lang="en-US" sz="4000" dirty="0"/>
              <a:t> and Earth 4.5 billion years ago</a:t>
            </a:r>
          </a:p>
          <a:p>
            <a:endParaRPr lang="en-US" sz="4000" dirty="0"/>
          </a:p>
          <a:p>
            <a:endParaRPr lang="en-US" sz="4000" dirty="0"/>
          </a:p>
          <a:p>
            <a:r>
              <a:rPr lang="en-US" sz="4000" dirty="0"/>
              <a:t>Phon and Syllables</a:t>
            </a:r>
          </a:p>
          <a:p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FD6104-8D45-92A3-4797-6966BFAF8DD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3C6F2F-230A-5492-9C61-5FD5F79152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99" y="2019300"/>
            <a:ext cx="4760496" cy="34900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AD2D2E-9BA8-B344-6384-74BEA3E2C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774" y="5711239"/>
            <a:ext cx="5543550" cy="354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61780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FC277-45B6-3C36-BA65-873BFB5FF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3F4C5-8339-926B-59B8-ABC3447C1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0" y="4627902"/>
            <a:ext cx="11988800" cy="4096998"/>
          </a:xfrm>
        </p:spPr>
        <p:txBody>
          <a:bodyPr>
            <a:normAutofit/>
          </a:bodyPr>
          <a:lstStyle/>
          <a:p>
            <a:r>
              <a:rPr lang="en-US" dirty="0"/>
              <a:t>John Kowalski:  CC, DB, Auth</a:t>
            </a:r>
          </a:p>
          <a:p>
            <a:r>
              <a:rPr lang="en-US" dirty="0"/>
              <a:t>Franklin Chen: Cross-Tier, deploy</a:t>
            </a:r>
          </a:p>
          <a:p>
            <a:r>
              <a:rPr lang="en-US" dirty="0"/>
              <a:t>Greg Hedlund: Phon</a:t>
            </a:r>
          </a:p>
          <a:p>
            <a:r>
              <a:rPr lang="en-US" dirty="0" err="1"/>
              <a:t>Houjun</a:t>
            </a:r>
            <a:r>
              <a:rPr lang="en-US" dirty="0"/>
              <a:t> Liu: </a:t>
            </a:r>
            <a:r>
              <a:rPr lang="en-US" dirty="0" err="1"/>
              <a:t>Batchalign</a:t>
            </a:r>
            <a:endParaRPr lang="en-US" dirty="0"/>
          </a:p>
          <a:p>
            <a:r>
              <a:rPr lang="en-US" dirty="0"/>
              <a:t>Leonid Spektor:	CLAN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2E10B-2AD2-36FB-9A69-018F26F3C55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58</a:t>
            </a:fld>
            <a:endParaRPr lang="en-US"/>
          </a:p>
        </p:txBody>
      </p:sp>
      <p:pic>
        <p:nvPicPr>
          <p:cNvPr id="6" name="Picture 5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151B154E-1EE1-2764-EE99-38D3328E57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863" y="2595632"/>
            <a:ext cx="1957349" cy="1957349"/>
          </a:xfrm>
          <a:prstGeom prst="rect">
            <a:avLst/>
          </a:prstGeom>
        </p:spPr>
      </p:pic>
      <p:pic>
        <p:nvPicPr>
          <p:cNvPr id="9" name="Picture 8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D158925D-B323-C61E-0AE9-B72233778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017" y="2488532"/>
            <a:ext cx="1957348" cy="1957348"/>
          </a:xfrm>
          <a:prstGeom prst="rect">
            <a:avLst/>
          </a:prstGeom>
        </p:spPr>
      </p:pic>
      <p:pic>
        <p:nvPicPr>
          <p:cNvPr id="10" name="Picture 9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778CAB7F-AD32-5597-EDA9-C41B6BDE70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941" y="2488532"/>
            <a:ext cx="1648834" cy="2064449"/>
          </a:xfrm>
          <a:prstGeom prst="rect">
            <a:avLst/>
          </a:prstGeom>
        </p:spPr>
      </p:pic>
      <p:pic>
        <p:nvPicPr>
          <p:cNvPr id="16" name="Picture 15" descr="A logo of a globe with a gold ring&#10;&#10;Description automatically generated">
            <a:extLst>
              <a:ext uri="{FF2B5EF4-FFF2-40B4-BE49-F238E27FC236}">
                <a16:creationId xmlns:a16="http://schemas.microsoft.com/office/drawing/2014/main" id="{8E0BCE20-4DF4-5E3F-CF76-49AA65B9D2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217" y="6921784"/>
            <a:ext cx="2084848" cy="1985138"/>
          </a:xfrm>
          <a:prstGeom prst="rect">
            <a:avLst/>
          </a:prstGeom>
        </p:spPr>
      </p:pic>
      <p:pic>
        <p:nvPicPr>
          <p:cNvPr id="18" name="Picture 17" descr="A grey and blue logo&#10;&#10;Description automatically generated">
            <a:extLst>
              <a:ext uri="{FF2B5EF4-FFF2-40B4-BE49-F238E27FC236}">
                <a16:creationId xmlns:a16="http://schemas.microsoft.com/office/drawing/2014/main" id="{81B51AF6-A922-7471-2BF3-091107A597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265" y="4915112"/>
            <a:ext cx="2537800" cy="16550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61716-14AA-9BF7-CE28-92C2C25402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50" y="2587817"/>
            <a:ext cx="1957348" cy="195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9804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588CD-41D8-0F16-7039-9EB1E78BD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Claude / Models /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637EA-F4BD-565A-269C-00F0F2CC40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AI/ML needs LOTS of data; </a:t>
            </a:r>
            <a:r>
              <a:rPr lang="en-US" dirty="0" err="1"/>
              <a:t>TalkBank</a:t>
            </a:r>
            <a:r>
              <a:rPr lang="en-US" dirty="0"/>
              <a:t> provides it</a:t>
            </a:r>
          </a:p>
          <a:p>
            <a:r>
              <a:rPr lang="en-US" dirty="0" err="1"/>
              <a:t>TalkBank</a:t>
            </a:r>
            <a:r>
              <a:rPr lang="en-US" dirty="0"/>
              <a:t> has become a lot more central to technological progress than we would have ever thought</a:t>
            </a:r>
          </a:p>
          <a:p>
            <a:r>
              <a:rPr lang="en-US" dirty="0"/>
              <a:t>Claude and GPT5 are reshaping </a:t>
            </a:r>
            <a:r>
              <a:rPr lang="en-US" dirty="0" err="1"/>
              <a:t>TalkBank</a:t>
            </a:r>
            <a:r>
              <a:rPr lang="en-US" dirty="0"/>
              <a:t> data, analysis, and infrastructure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68B05-7414-AC52-D48E-57C027E464B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60951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037F8-BC53-2EA1-7239-0D06C1635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TalkBank</a:t>
            </a:r>
            <a:r>
              <a:rPr lang="en-US" dirty="0"/>
              <a:t> Principles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493F5-4BF0-0899-F4D2-668DD3D5DC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Focus on spoken language</a:t>
            </a:r>
          </a:p>
          <a:p>
            <a:r>
              <a:rPr lang="en-US" dirty="0"/>
              <a:t>Data-sharing / Open Science / Replicability</a:t>
            </a:r>
          </a:p>
          <a:p>
            <a:r>
              <a:rPr lang="en-US" dirty="0"/>
              <a:t>Single transcript format across all corpora and all banks</a:t>
            </a:r>
          </a:p>
          <a:p>
            <a:r>
              <a:rPr lang="en-US" dirty="0"/>
              <a:t>Alignment across linguistic levels</a:t>
            </a:r>
          </a:p>
          <a:p>
            <a:r>
              <a:rPr lang="en-US" dirty="0"/>
              <a:t>Transcripts linked one-to-one to media</a:t>
            </a:r>
          </a:p>
          <a:p>
            <a:r>
              <a:rPr lang="en-US" dirty="0"/>
              <a:t>Programs to support researchers, students, and clinicians</a:t>
            </a:r>
          </a:p>
          <a:p>
            <a:r>
              <a:rPr lang="en-US" dirty="0"/>
              <a:t>Modern software:  Python, Rust, ASR, AI, JSON</a:t>
            </a:r>
          </a:p>
          <a:p>
            <a:r>
              <a:rPr lang="en-US" dirty="0"/>
              <a:t>Survivability – deployment outside of CMU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99C6E-946B-4D6A-EDA5-20C92CA2937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94403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2DA63-9FD2-96B3-5A61-77D8A4E72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 Areas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A886AC-EAB7-0702-A397-83F4D1932A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9481F-70C6-E147-16EC-341B8722DF1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8CA064E2-211A-EB08-7DB8-4DD875103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5" y="2918924"/>
            <a:ext cx="12692648" cy="555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9010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E5042-9CD3-5552-D9F3-2EA3E5229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Studies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A8712F-B92C-E357-E9E2-A8DB7318B0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ASR for people with disabilities or differences – Gates, NIH, Google</a:t>
            </a:r>
          </a:p>
          <a:p>
            <a:r>
              <a:rPr lang="en-US" dirty="0"/>
              <a:t>Aphasia and gesture -Brielle Stark at Indiana</a:t>
            </a:r>
          </a:p>
          <a:p>
            <a:r>
              <a:rPr lang="en-US" dirty="0"/>
              <a:t>Automatic diagnosis of phonological disorder – </a:t>
            </a:r>
            <a:r>
              <a:rPr lang="en-US" dirty="0" err="1"/>
              <a:t>PhonBank</a:t>
            </a:r>
            <a:r>
              <a:rPr lang="en-US" dirty="0"/>
              <a:t>, Yvan Rose at Memorial Newfoundland</a:t>
            </a:r>
          </a:p>
          <a:p>
            <a:r>
              <a:rPr lang="en-US" dirty="0"/>
              <a:t>Learning of geometry through knowledge expansion – </a:t>
            </a:r>
            <a:r>
              <a:rPr lang="en-US" dirty="0" err="1"/>
              <a:t>ClassBank</a:t>
            </a:r>
            <a:r>
              <a:rPr lang="en-US" dirty="0"/>
              <a:t>, Rich Lehrer at Vanderbilt</a:t>
            </a:r>
          </a:p>
          <a:p>
            <a:r>
              <a:rPr lang="en-US" dirty="0"/>
              <a:t>LLM language learning – </a:t>
            </a:r>
            <a:r>
              <a:rPr lang="en-US" dirty="0" err="1"/>
              <a:t>BabyLLM</a:t>
            </a:r>
            <a:r>
              <a:rPr lang="en-US" dirty="0"/>
              <a:t> Alex Warstadt UCSD, Marvin Lavechin Paris</a:t>
            </a:r>
          </a:p>
          <a:p>
            <a:r>
              <a:rPr lang="en-US" dirty="0"/>
              <a:t>Development as Preference Management – PLAY Catherine Tamis-</a:t>
            </a:r>
            <a:r>
              <a:rPr lang="en-US" dirty="0" err="1"/>
              <a:t>LeMonda</a:t>
            </a:r>
            <a:r>
              <a:rPr lang="en-US" dirty="0"/>
              <a:t> at NYU</a:t>
            </a:r>
          </a:p>
          <a:p>
            <a:r>
              <a:rPr lang="en-US" dirty="0"/>
              <a:t>TBI and returning to work as a part of the protocol – Elise Elbourn at Sydney</a:t>
            </a:r>
          </a:p>
          <a:p>
            <a:r>
              <a:rPr lang="en-US" dirty="0"/>
              <a:t>UG vs. usage-based models of L1 learning – Elena Lieven at Manchester, MPI</a:t>
            </a:r>
          </a:p>
          <a:p>
            <a:r>
              <a:rPr lang="en-US" dirty="0"/>
              <a:t>Recovery from stuttering, parental recasts – Nan Bernstein Ratner at Maryland</a:t>
            </a:r>
          </a:p>
          <a:p>
            <a:r>
              <a:rPr lang="en-US" dirty="0"/>
              <a:t>Measuring L2 CALF (complexity, accuracy, lexicon, fluency) – Nicole Tracy-Ventura at Oklahoma</a:t>
            </a:r>
          </a:p>
          <a:p>
            <a:r>
              <a:rPr lang="en-US" dirty="0" err="1"/>
              <a:t>HomeBank</a:t>
            </a:r>
            <a:r>
              <a:rPr lang="en-US" dirty="0"/>
              <a:t> data on maternal but not paternal pitch  -- Mark VanDam at Western Washington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1CE927-F629-B937-6942-BD00342F5C8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37730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4">
  <a:themeElements>
    <a:clrScheme name="New_Template4">
      <a:dk1>
        <a:srgbClr val="414141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4216</TotalTime>
  <Words>2882</Words>
  <Application>Microsoft Macintosh PowerPoint</Application>
  <PresentationFormat>Custom</PresentationFormat>
  <Paragraphs>380</Paragraphs>
  <Slides>58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7" baseType="lpstr">
      <vt:lpstr>Arial</vt:lpstr>
      <vt:lpstr>Avenir</vt:lpstr>
      <vt:lpstr>Bodoni SvtyTwo ITC TT-Book</vt:lpstr>
      <vt:lpstr>Helvetica</vt:lpstr>
      <vt:lpstr>News Gothic MT</vt:lpstr>
      <vt:lpstr>Palatino</vt:lpstr>
      <vt:lpstr>Wingdings</vt:lpstr>
      <vt:lpstr>Zapf Dingbats</vt:lpstr>
      <vt:lpstr>New_Template4</vt:lpstr>
      <vt:lpstr>TalkBank: Tools, Data, and AI</vt:lpstr>
      <vt:lpstr>Records in the Rocks</vt:lpstr>
      <vt:lpstr>Records in the Words</vt:lpstr>
      <vt:lpstr>From CHILDES to TalkBank</vt:lpstr>
      <vt:lpstr>TalkBank Status</vt:lpstr>
      <vt:lpstr>Claude / Models / Data</vt:lpstr>
      <vt:lpstr>TalkBank Principles</vt:lpstr>
      <vt:lpstr>14 Areas</vt:lpstr>
      <vt:lpstr>Example Studies</vt:lpstr>
      <vt:lpstr>15 Tools</vt:lpstr>
      <vt:lpstr>Tool #1: ASR</vt:lpstr>
      <vt:lpstr>Tool #2: Tokenization/Diarization</vt:lpstr>
      <vt:lpstr>Tool #3: Forced Alignment</vt:lpstr>
      <vt:lpstr>An example with %wor</vt:lpstr>
      <vt:lpstr>Tool #4: SRT and Naming</vt:lpstr>
      <vt:lpstr>Tool #5: CLAN editor</vt:lpstr>
      <vt:lpstr>Right-to-Left in CLAN editor</vt:lpstr>
      <vt:lpstr>Tool #6: UD</vt:lpstr>
      <vt:lpstr>Languages Tagged in CHILDES</vt:lpstr>
      <vt:lpstr>Triple-click on %gra line</vt:lpstr>
      <vt:lpstr>Tool #7: Measures</vt:lpstr>
      <vt:lpstr>KidEval – Eve 2;0-2;4</vt:lpstr>
      <vt:lpstr>RefVals</vt:lpstr>
      <vt:lpstr>Tool #8: TalkBankDB</vt:lpstr>
      <vt:lpstr>Tool #9: TalkBank Browser</vt:lpstr>
      <vt:lpstr>Tool #10: Collaborative Commentary</vt:lpstr>
      <vt:lpstr>Browsable Database Example</vt:lpstr>
      <vt:lpstr>Tool #11: AI restructuring</vt:lpstr>
      <vt:lpstr>Tool #12: Authorization, IRB</vt:lpstr>
      <vt:lpstr>Access Levels</vt:lpstr>
      <vt:lpstr>Informed Consent</vt:lpstr>
      <vt:lpstr>Tool #13: Fleet Deployment</vt:lpstr>
      <vt:lpstr>Tool #14: Internationalization</vt:lpstr>
      <vt:lpstr>Tool #15: Benchmarking</vt:lpstr>
      <vt:lpstr>Child #1: CHILDES</vt:lpstr>
      <vt:lpstr>Child #2: PhonBank</vt:lpstr>
      <vt:lpstr>Child #3: HomeBank</vt:lpstr>
      <vt:lpstr>ASR for HomeBank</vt:lpstr>
      <vt:lpstr>Child #4: FluencyBank</vt:lpstr>
      <vt:lpstr>Child #5: ASDBank</vt:lpstr>
      <vt:lpstr>Clinical #1: DementiaBank</vt:lpstr>
      <vt:lpstr>Challenges</vt:lpstr>
      <vt:lpstr>Clinical #2: AphasiaBank</vt:lpstr>
      <vt:lpstr>Choices for Comparison Group</vt:lpstr>
      <vt:lpstr>Scans Online </vt:lpstr>
      <vt:lpstr>Clinical #3: TBIBank</vt:lpstr>
      <vt:lpstr>Clinical #4: RHDBank</vt:lpstr>
      <vt:lpstr>Clinical #5: PsychosisBank</vt:lpstr>
      <vt:lpstr>Multilingualism #1: BilingBank</vt:lpstr>
      <vt:lpstr>Multilingualism #2: SLABank</vt:lpstr>
      <vt:lpstr>CA #1: SamtaleBank</vt:lpstr>
      <vt:lpstr>CA #2: ClassBank</vt:lpstr>
      <vt:lpstr>CA #3: CABank</vt:lpstr>
      <vt:lpstr>Outreach</vt:lpstr>
      <vt:lpstr>Open Publishing</vt:lpstr>
      <vt:lpstr>The Future</vt:lpstr>
      <vt:lpstr>Stories of the Rocks and Words</vt:lpstr>
      <vt:lpstr>Programmers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 Understand Aphasia</dc:title>
  <dc:creator>Microsoft Office User</dc:creator>
  <cp:lastModifiedBy>Brian Macwhinney</cp:lastModifiedBy>
  <cp:revision>314</cp:revision>
  <dcterms:created xsi:type="dcterms:W3CDTF">2021-03-19T16:25:10Z</dcterms:created>
  <dcterms:modified xsi:type="dcterms:W3CDTF">2026-06-23T00:49:28Z</dcterms:modified>
</cp:coreProperties>
</file>