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1.jpeg" ContentType="image/jpeg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  <p:sldId id="325" r:id="rId77"/>
    <p:sldId id="326" r:id="rId78"/>
    <p:sldId id="327" r:id="rId79"/>
    <p:sldId id="328" r:id="rId80"/>
    <p:sldId id="329" r:id="rId81"/>
    <p:sldId id="330" r:id="rId8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40639" marR="40639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+mn-lt"/>
        <a:ea typeface="+mn-ea"/>
        <a:cs typeface="+mn-cs"/>
        <a:sym typeface="Times New Roman"/>
      </a:defRPr>
    </a:lvl1pPr>
    <a:lvl2pPr marL="40639" marR="40639" indent="3429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+mn-lt"/>
        <a:ea typeface="+mn-ea"/>
        <a:cs typeface="+mn-cs"/>
        <a:sym typeface="Times New Roman"/>
      </a:defRPr>
    </a:lvl2pPr>
    <a:lvl3pPr marL="40639" marR="40639" indent="685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+mn-lt"/>
        <a:ea typeface="+mn-ea"/>
        <a:cs typeface="+mn-cs"/>
        <a:sym typeface="Times New Roman"/>
      </a:defRPr>
    </a:lvl3pPr>
    <a:lvl4pPr marL="40639" marR="40639" indent="10287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+mn-lt"/>
        <a:ea typeface="+mn-ea"/>
        <a:cs typeface="+mn-cs"/>
        <a:sym typeface="Times New Roman"/>
      </a:defRPr>
    </a:lvl4pPr>
    <a:lvl5pPr marL="40639" marR="40639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+mn-lt"/>
        <a:ea typeface="+mn-ea"/>
        <a:cs typeface="+mn-cs"/>
        <a:sym typeface="Times New Roman"/>
      </a:defRPr>
    </a:lvl5pPr>
    <a:lvl6pPr marL="40639" marR="40639" indent="17145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+mn-lt"/>
        <a:ea typeface="+mn-ea"/>
        <a:cs typeface="+mn-cs"/>
        <a:sym typeface="Times New Roman"/>
      </a:defRPr>
    </a:lvl6pPr>
    <a:lvl7pPr marL="40639" marR="40639" indent="2057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+mn-lt"/>
        <a:ea typeface="+mn-ea"/>
        <a:cs typeface="+mn-cs"/>
        <a:sym typeface="Times New Roman"/>
      </a:defRPr>
    </a:lvl7pPr>
    <a:lvl8pPr marL="40639" marR="40639" indent="24003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+mn-lt"/>
        <a:ea typeface="+mn-ea"/>
        <a:cs typeface="+mn-cs"/>
        <a:sym typeface="Times New Roman"/>
      </a:defRPr>
    </a:lvl8pPr>
    <a:lvl9pPr marL="40639" marR="40639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FFFFFF"/>
        </a:solidFill>
        <a:effectLst/>
        <a:uFill>
          <a:solidFill>
            <a:srgbClr val="FFFFFF"/>
          </a:solidFill>
        </a:uFill>
        <a:latin typeface="+mn-lt"/>
        <a:ea typeface="+mn-ea"/>
        <a:cs typeface="+mn-cs"/>
        <a:sym typeface="Times New Roman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85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8575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285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slide" Target="slides/slide70.xml"/><Relationship Id="rId78" Type="http://schemas.openxmlformats.org/officeDocument/2006/relationships/slide" Target="slides/slide71.xml"/><Relationship Id="rId79" Type="http://schemas.openxmlformats.org/officeDocument/2006/relationships/slide" Target="slides/slide72.xml"/><Relationship Id="rId80" Type="http://schemas.openxmlformats.org/officeDocument/2006/relationships/slide" Target="slides/slide73.xml"/><Relationship Id="rId81" Type="http://schemas.openxmlformats.org/officeDocument/2006/relationships/slide" Target="slides/slide74.xml"/><Relationship Id="rId82" Type="http://schemas.openxmlformats.org/officeDocument/2006/relationships/slide" Target="slides/slide75.xml"/></Relationships>

</file>

<file path=ppt/charts/_rels/chart1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_rels/chart2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2.xlsx"/></Relationships>

</file>

<file path=ppt/charts/_rels/chart3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3.xlsx"/></Relationships>

</file>

<file path=ppt/charts/_rels/chart4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4.xlsx"/></Relationships>

</file>

<file path=ppt/charts/_rels/chart5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5.xlsx"/></Relationships>

</file>

<file path=ppt/charts/_rels/chart6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6.xlsx"/></Relationships>

</file>

<file path=ppt/charts/_rels/chart7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7.xlsx"/></Relationships>

</file>

<file path=ppt/charts/_rels/chart8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8.xlsx"/></Relationships>

</file>

<file path=ppt/charts/_rels/chart9.xml.rels><?xml version="1.0" encoding="UTF-8"?>
<Relationships xmlns="http://schemas.openxmlformats.org/package/2006/relationships"><Relationship Id="rId1" Type="http://schemas.openxmlformats.org/officeDocument/2006/relationships/package" Target="../embeddings/Microsoft_Excel_Sheet9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1232" u="none">
                <a:solidFill>
                  <a:srgbClr val="FDF200"/>
                </a:solidFill>
                <a:latin typeface="Arial"/>
              </a:defRPr>
            </a:pPr>
            <a:r>
              <a:rPr b="1" i="0" strike="noStrike" sz="1232" u="none">
                <a:solidFill>
                  <a:srgbClr val="FDF200"/>
                </a:solidFill>
                <a:latin typeface="Arial"/>
              </a:rPr>
              <a:t>Hypothetical Results</a:t>
            </a:r>
          </a:p>
        </c:rich>
      </c:tx>
      <c:layout>
        <c:manualLayout>
          <c:xMode val="edge"/>
          <c:yMode val="edge"/>
          <c:x val="0.205138"/>
          <c:y val="0"/>
          <c:w val="0.239818"/>
          <c:h val="0.0913656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536166"/>
          <c:y val="0.0913656"/>
          <c:w val="0.586165"/>
          <c:h val="0.81983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rgbClr val="011993"/>
            </a:solidFill>
            <a:ln w="25400" cap="flat">
              <a:solidFill>
                <a:srgbClr val="011993"/>
              </a:solidFill>
              <a:prstDash val="solid"/>
              <a:round/>
            </a:ln>
            <a:effectLst/>
          </c:spPr>
          <c:marker>
            <c:symbol val="diamond"/>
            <c:size val="6"/>
            <c:spPr>
              <a:solidFill>
                <a:srgbClr val="011993"/>
              </a:solidFill>
              <a:ln w="12700" cap="flat">
                <a:solidFill>
                  <a:srgbClr val="011993"/>
                </a:solidFill>
                <a:prstDash val="solid"/>
                <a:round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>
                  <a:defRPr b="0" i="0" strike="noStrike" sz="1031" u="none">
                    <a:solidFill>
                      <a:srgbClr val="000000"/>
                    </a:solidFill>
                    <a:effectLst>
                      <a:outerShdw sx="100000" sy="100000" kx="0" ky="0" algn="tl" rotWithShape="1" blurRad="190500" dist="25400" dir="5400000">
                        <a:srgbClr val="000000">
                          <a:alpha val="50000"/>
                        </a:srgbClr>
                      </a:outerShdw>
                    </a:effectLst>
                    <a:latin typeface="Arial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3.000000</c:v>
                </c:pt>
                <c:pt idx="1">
                  <c:v>5.000000</c:v>
                </c:pt>
                <c:pt idx="2">
                  <c:v>11.000000</c:v>
                </c:pt>
                <c:pt idx="3">
                  <c:v>20.000000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Congenital specialization</c:v>
                </c:pt>
              </c:strCache>
            </c:strRef>
          </c:tx>
          <c:spPr>
            <a:solidFill>
              <a:srgbClr val="FF40FF"/>
            </a:solidFill>
            <a:ln w="25400" cap="flat">
              <a:solidFill>
                <a:srgbClr val="FF40FF"/>
              </a:solidFill>
              <a:prstDash val="solid"/>
              <a:round/>
            </a:ln>
            <a:effectLst/>
          </c:spPr>
          <c:marker>
            <c:symbol val="square"/>
            <c:size val="6"/>
            <c:spPr>
              <a:solidFill>
                <a:srgbClr val="FF40FF"/>
              </a:solidFill>
              <a:ln w="12700" cap="flat">
                <a:solidFill>
                  <a:srgbClr val="FF40FF"/>
                </a:solidFill>
                <a:prstDash val="solid"/>
                <a:round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>
                  <a:defRPr b="0" i="0" strike="noStrike" sz="1031" u="none">
                    <a:solidFill>
                      <a:srgbClr val="000000"/>
                    </a:solidFill>
                    <a:effectLst>
                      <a:outerShdw sx="100000" sy="100000" kx="0" ky="0" algn="tl" rotWithShape="1" blurRad="190500" dist="25400" dir="5400000">
                        <a:srgbClr val="000000">
                          <a:alpha val="50000"/>
                        </a:srgbClr>
                      </a:outerShdw>
                    </a:effectLst>
                    <a:latin typeface="Arial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0.000000</c:v>
                </c:pt>
                <c:pt idx="1">
                  <c:v>1.000000</c:v>
                </c:pt>
                <c:pt idx="2">
                  <c:v>2.000000</c:v>
                </c:pt>
                <c:pt idx="3">
                  <c:v>4.000000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Equipotentiality</c:v>
                </c:pt>
              </c:strCache>
            </c:strRef>
          </c:tx>
          <c:spPr>
            <a:solidFill>
              <a:srgbClr val="FFFB00"/>
            </a:solidFill>
            <a:ln w="38100" cap="flat">
              <a:solidFill>
                <a:srgbClr val="FFFB00"/>
              </a:solidFill>
              <a:prstDash val="solid"/>
              <a:round/>
            </a:ln>
            <a:effectLst/>
          </c:spPr>
          <c:marker>
            <c:symbol val="triangle"/>
            <c:size val="8"/>
            <c:spPr>
              <a:solidFill>
                <a:srgbClr val="FFFB00"/>
              </a:solidFill>
              <a:ln w="12700" cap="flat">
                <a:solidFill>
                  <a:srgbClr val="FFFB00"/>
                </a:solidFill>
                <a:prstDash val="solid"/>
                <a:round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>
                  <a:defRPr b="0" i="0" strike="noStrike" sz="1031" u="none">
                    <a:solidFill>
                      <a:srgbClr val="000000"/>
                    </a:solidFill>
                    <a:effectLst>
                      <a:outerShdw sx="100000" sy="100000" kx="0" ky="0" algn="tl" rotWithShape="1" blurRad="190500" dist="25400" dir="5400000">
                        <a:srgbClr val="000000">
                          <a:alpha val="50000"/>
                        </a:srgbClr>
                      </a:outerShdw>
                    </a:effectLst>
                    <a:latin typeface="Arial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Sheet1!$B$4:$E$4</c:f>
              <c:numCache>
                <c:ptCount val="4"/>
                <c:pt idx="0">
                  <c:v>2.000000</c:v>
                </c:pt>
                <c:pt idx="1">
                  <c:v>5.000000</c:v>
                </c:pt>
                <c:pt idx="2">
                  <c:v>10.000000</c:v>
                </c:pt>
                <c:pt idx="3">
                  <c:v>20.000000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Developmental specialization</c:v>
                </c:pt>
              </c:strCache>
            </c:strRef>
          </c:tx>
          <c:spPr>
            <a:solidFill>
              <a:srgbClr val="00FDFF"/>
            </a:solidFill>
            <a:ln w="25400" cap="flat">
              <a:solidFill>
                <a:srgbClr val="00FDFF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00FDFF"/>
              </a:solidFill>
              <a:ln w="12700" cap="flat">
                <a:solidFill>
                  <a:srgbClr val="00FDFF"/>
                </a:solidFill>
                <a:prstDash val="solid"/>
                <a:round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>
                  <a:defRPr b="0" i="0" strike="noStrike" sz="1031" u="none">
                    <a:solidFill>
                      <a:srgbClr val="000000"/>
                    </a:solidFill>
                    <a:effectLst>
                      <a:outerShdw sx="100000" sy="100000" kx="0" ky="0" algn="tl" rotWithShape="1" blurRad="190500" dist="25400" dir="5400000">
                        <a:srgbClr val="000000">
                          <a:alpha val="50000"/>
                        </a:srgbClr>
                      </a:outerShdw>
                    </a:effectLst>
                    <a:latin typeface="Arial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Sheet1!$B$5:$E$5</c:f>
              <c:numCache>
                <c:ptCount val="4"/>
                <c:pt idx="0">
                  <c:v>1.000000</c:v>
                </c:pt>
                <c:pt idx="1">
                  <c:v>3.000000</c:v>
                </c:pt>
                <c:pt idx="2">
                  <c:v>8.000000</c:v>
                </c:pt>
                <c:pt idx="3">
                  <c:v>14.000000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1" i="0" strike="noStrike" sz="1031" u="none">
                    <a:solidFill>
                      <a:srgbClr val="FFFFFF"/>
                    </a:solidFill>
                    <a:latin typeface="Arial"/>
                  </a:defRPr>
                </a:pPr>
                <a:r>
                  <a:rPr b="1" i="0" strike="noStrike" sz="1031" u="none">
                    <a:solidFill>
                      <a:srgbClr val="FFFFFF"/>
                    </a:solidFill>
                    <a:latin typeface="Arial"/>
                  </a:rPr>
                  <a:t>Time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none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031" u="none">
                <a:solidFill>
                  <a:srgbClr val="000000"/>
                </a:solidFill>
                <a:latin typeface="Arial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000000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1" i="0" strike="noStrike" sz="1031" u="none">
                    <a:solidFill>
                      <a:srgbClr val="FFFFFF"/>
                    </a:solidFill>
                    <a:latin typeface="Arial"/>
                  </a:defRPr>
                </a:pPr>
                <a:r>
                  <a:rPr b="1" i="0" strike="noStrike" sz="1031" u="none">
                    <a:solidFill>
                      <a:srgbClr val="FFFFFF"/>
                    </a:solidFill>
                    <a:latin typeface="Arial"/>
                  </a:rPr>
                  <a:t>Skill</a:t>
                </a:r>
              </a:p>
            </c:rich>
          </c:tx>
          <c:layout/>
          <c:overlay val="1"/>
        </c:title>
        <c:numFmt formatCode="0" sourceLinked="0"/>
        <c:majorTickMark val="none"/>
        <c:minorTickMark val="none"/>
        <c:tickLblPos val="none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031" u="none">
                <a:solidFill>
                  <a:srgbClr val="000000"/>
                </a:solidFill>
                <a:latin typeface="Arial"/>
              </a:defRPr>
            </a:pPr>
          </a:p>
        </c:txPr>
        <c:crossAx val="2094734552"/>
        <c:crosses val="autoZero"/>
        <c:crossBetween val="midCat"/>
        <c:majorUnit val="5"/>
        <c:minorUnit val="2.5"/>
      </c:valAx>
      <c:spPr>
        <a:solidFill>
          <a:srgbClr val="CBCBCB"/>
        </a:solidFill>
        <a:ln w="12700" cap="flat">
          <a:solidFill>
            <a:srgbClr val="000000"/>
          </a:solidFill>
          <a:prstDash val="solid"/>
          <a:round/>
        </a:ln>
        <a:effectLst/>
      </c:spPr>
    </c:plotArea>
    <c:legend>
      <c:legendPos val="r"/>
      <c:layout>
        <c:manualLayout>
          <c:xMode val="edge"/>
          <c:yMode val="edge"/>
          <c:x val="0.664954"/>
          <c:y val="0.394657"/>
          <c:w val="0.335046"/>
          <c:h val="0.193161"/>
        </c:manualLayout>
      </c:layout>
      <c:overlay val="1"/>
      <c:spPr>
        <a:solidFill>
          <a:srgbClr val="FFFFFF"/>
        </a:solidFill>
        <a:ln w="25400" cap="flat">
          <a:solidFill>
            <a:srgbClr val="000000"/>
          </a:solidFill>
          <a:prstDash val="solid"/>
          <a:round/>
        </a:ln>
        <a:effectLst/>
      </c:spPr>
      <c:txPr>
        <a:bodyPr rot="0"/>
        <a:lstStyle/>
        <a:p>
          <a:pPr>
            <a:defRPr b="0" i="0" strike="noStrike" sz="1031" u="none">
              <a:solidFill>
                <a:srgbClr val="000000"/>
              </a:solidFill>
              <a:latin typeface="Arial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1608" u="none">
                <a:solidFill>
                  <a:srgbClr val="000000"/>
                </a:solidFill>
                <a:latin typeface="Arial"/>
              </a:defRPr>
            </a:pPr>
            <a:r>
              <a:rPr b="1" i="0" strike="noStrike" sz="1608" u="none">
                <a:solidFill>
                  <a:srgbClr val="000000"/>
                </a:solidFill>
                <a:latin typeface="Arial"/>
              </a:rPr>
              <a:t>Non-verbal intelligence and Receptive language</a:t>
            </a:r>
          </a:p>
        </c:rich>
      </c:tx>
      <c:layout>
        <c:manualLayout>
          <c:xMode val="edge"/>
          <c:yMode val="edge"/>
          <c:x val="0.0413026"/>
          <c:y val="0"/>
          <c:w val="0.671566"/>
          <c:h val="0.203235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174645"/>
          <c:y val="0.203235"/>
          <c:w val="0.578608"/>
          <c:h val="0.6085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LHD</c:v>
                </c:pt>
              </c:strCache>
            </c:strRef>
          </c:tx>
          <c:spPr>
            <a:solidFill>
              <a:srgbClr val="AAAD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1358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Leiter</c:v>
                </c:pt>
                <c:pt idx="1">
                  <c:v>PPVT</c:v>
                </c:pt>
              </c:strCache>
            </c:strRef>
          </c:cat>
          <c:val>
            <c:numRef>
              <c:f>Sheet1!$B$2:$C$2</c:f>
              <c:numCache>
                <c:ptCount val="2"/>
                <c:pt idx="0">
                  <c:v>97.900000</c:v>
                </c:pt>
                <c:pt idx="1">
                  <c:v>96.600000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Other lesions</c:v>
                </c:pt>
              </c:strCache>
            </c:strRef>
          </c:tx>
          <c:spPr>
            <a:solidFill>
              <a:srgbClr val="AB497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1358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Leiter</c:v>
                </c:pt>
                <c:pt idx="1">
                  <c:v>PPVT</c:v>
                </c:pt>
              </c:strCache>
            </c:strRef>
          </c:cat>
          <c:val>
            <c:numRef>
              <c:f>Sheet1!$B$3:$C$3</c:f>
              <c:numCache>
                <c:ptCount val="2"/>
                <c:pt idx="0">
                  <c:v>91.800000</c:v>
                </c:pt>
                <c:pt idx="1">
                  <c:v>95.300000</c:v>
                </c:pt>
              </c:numCache>
            </c:numRef>
          </c:val>
        </c:ser>
        <c:gapWidth val="150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1" i="0" strike="noStrike" sz="1358" u="none">
                    <a:solidFill>
                      <a:srgbClr val="000000"/>
                    </a:solidFill>
                    <a:latin typeface="Arial"/>
                  </a:defRPr>
                </a:pPr>
                <a:r>
                  <a:rPr b="1" i="0" strike="noStrike" sz="1358" u="none">
                    <a:solidFill>
                      <a:srgbClr val="000000"/>
                    </a:solidFill>
                    <a:latin typeface="Arial"/>
                  </a:rPr>
                  <a:t>Tests</a:t>
                </a:r>
              </a:p>
            </c:rich>
          </c:tx>
          <c:layout/>
          <c:overlay val="1"/>
        </c:title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358" u="none">
                <a:solidFill>
                  <a:srgbClr val="000000"/>
                </a:solidFill>
                <a:latin typeface="Arial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120"/>
          <c:min val="70"/>
        </c:scaling>
        <c:delete val="0"/>
        <c:axPos val="l"/>
        <c:majorGridlines>
          <c:spPr>
            <a:ln w="12700" cap="flat">
              <a:solidFill>
                <a:srgbClr val="000000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1" i="0" strike="noStrike" sz="1358" u="none">
                    <a:solidFill>
                      <a:srgbClr val="000000"/>
                    </a:solidFill>
                    <a:latin typeface="Arial"/>
                  </a:defRPr>
                </a:pPr>
                <a:r>
                  <a:rPr b="1" i="0" strike="noStrike" sz="1358" u="none">
                    <a:solidFill>
                      <a:srgbClr val="000000"/>
                    </a:solidFill>
                    <a:latin typeface="Arial"/>
                  </a:rPr>
                  <a:t>Standard Scores</a:t>
                </a:r>
              </a:p>
            </c:rich>
          </c:tx>
          <c:layout/>
          <c:overlay val="1"/>
        </c:title>
        <c:numFmt formatCode="0.0000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358" u="none">
                <a:solidFill>
                  <a:srgbClr val="000000"/>
                </a:solidFill>
                <a:latin typeface="Arial"/>
              </a:defRPr>
            </a:pPr>
          </a:p>
        </c:txPr>
        <c:crossAx val="2094734552"/>
        <c:crosses val="autoZero"/>
        <c:crossBetween val="between"/>
        <c:majorUnit val="5"/>
        <c:minorUnit val="2.5"/>
      </c:valAx>
      <c:spPr>
        <a:solidFill>
          <a:srgbClr val="CBCBCB"/>
        </a:solidFill>
        <a:ln w="12700" cap="flat">
          <a:solidFill>
            <a:srgbClr val="000000"/>
          </a:solidFill>
          <a:prstDash val="solid"/>
          <a:round/>
        </a:ln>
        <a:effectLst/>
      </c:spPr>
    </c:plotArea>
    <c:legend>
      <c:legendPos val="r"/>
      <c:layout>
        <c:manualLayout>
          <c:xMode val="edge"/>
          <c:yMode val="edge"/>
          <c:x val="0.776626"/>
          <c:y val="0.597556"/>
          <c:w val="0.223374"/>
          <c:h val="0.142619"/>
        </c:manualLayout>
      </c:layout>
      <c:overlay val="1"/>
      <c:spPr>
        <a:solidFill>
          <a:srgbClr val="FFFFFF"/>
        </a:solidFill>
        <a:ln w="12700" cap="flat">
          <a:solidFill>
            <a:srgbClr val="000000"/>
          </a:solidFill>
          <a:prstDash val="solid"/>
          <a:round/>
        </a:ln>
        <a:effectLst/>
      </c:spPr>
      <c:txPr>
        <a:bodyPr rot="0"/>
        <a:lstStyle/>
        <a:p>
          <a:pPr>
            <a:defRPr b="0" i="0" strike="noStrike" sz="1358" u="none">
              <a:solidFill>
                <a:srgbClr val="000000"/>
              </a:solidFill>
              <a:latin typeface="Arial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1595" u="none">
                <a:solidFill>
                  <a:srgbClr val="000000"/>
                </a:solidFill>
                <a:latin typeface="Arial"/>
              </a:defRPr>
            </a:pPr>
            <a:r>
              <a:rPr b="1" i="0" strike="noStrike" sz="1595" u="none">
                <a:solidFill>
                  <a:srgbClr val="000000"/>
                </a:solidFill>
                <a:latin typeface="Arial"/>
              </a:rPr>
              <a:t>Language Measures</a:t>
            </a:r>
          </a:p>
        </c:rich>
      </c:tx>
      <c:layout>
        <c:manualLayout>
          <c:xMode val="edge"/>
          <c:yMode val="edge"/>
          <c:x val="0.23706"/>
          <c:y val="0"/>
          <c:w val="0.286118"/>
          <c:h val="0.135842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119648"/>
          <c:y val="0.135842"/>
          <c:w val="0.639658"/>
          <c:h val="0.6615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LHD</c:v>
                </c:pt>
              </c:strCache>
            </c:strRef>
          </c:tx>
          <c:spPr>
            <a:solidFill>
              <a:srgbClr val="AAAD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1329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CELF-RS</c:v>
                </c:pt>
                <c:pt idx="1">
                  <c:v>CELF-FS</c:v>
                </c:pt>
                <c:pt idx="2">
                  <c:v>CELF-OD</c:v>
                </c:pt>
                <c:pt idx="3">
                  <c:v>CELF-LC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7.200000</c:v>
                </c:pt>
                <c:pt idx="1">
                  <c:v>5.800000</c:v>
                </c:pt>
                <c:pt idx="2">
                  <c:v>6.400000</c:v>
                </c:pt>
                <c:pt idx="3">
                  <c:v>9.700000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Other lesions</c:v>
                </c:pt>
              </c:strCache>
            </c:strRef>
          </c:tx>
          <c:spPr>
            <a:solidFill>
              <a:srgbClr val="AB497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1329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CELF-RS</c:v>
                </c:pt>
                <c:pt idx="1">
                  <c:v>CELF-FS</c:v>
                </c:pt>
                <c:pt idx="2">
                  <c:v>CELF-OD</c:v>
                </c:pt>
                <c:pt idx="3">
                  <c:v>CELF-LC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10.400000</c:v>
                </c:pt>
                <c:pt idx="1">
                  <c:v>8.100000</c:v>
                </c:pt>
                <c:pt idx="2">
                  <c:v>8.000000</c:v>
                </c:pt>
                <c:pt idx="3">
                  <c:v>10.000000</c:v>
                </c:pt>
              </c:numCache>
            </c:numRef>
          </c:val>
        </c:ser>
        <c:gapWidth val="150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1" i="0" strike="noStrike" sz="1329" u="none">
                    <a:solidFill>
                      <a:srgbClr val="000000"/>
                    </a:solidFill>
                    <a:latin typeface="Arial"/>
                  </a:defRPr>
                </a:pPr>
                <a:r>
                  <a:rPr b="1" i="0" strike="noStrike" sz="1329" u="none">
                    <a:solidFill>
                      <a:srgbClr val="000000"/>
                    </a:solidFill>
                    <a:latin typeface="Arial"/>
                  </a:rPr>
                  <a:t>Tests</a:t>
                </a:r>
              </a:p>
            </c:rich>
          </c:tx>
          <c:layout/>
          <c:overlay val="1"/>
        </c:title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329" u="none">
                <a:solidFill>
                  <a:srgbClr val="000000"/>
                </a:solidFill>
                <a:latin typeface="Arial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14"/>
        </c:scaling>
        <c:delete val="0"/>
        <c:axPos val="l"/>
        <c:majorGridlines>
          <c:spPr>
            <a:ln w="12700" cap="flat">
              <a:solidFill>
                <a:srgbClr val="000000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1" i="0" strike="noStrike" sz="1329" u="none">
                    <a:solidFill>
                      <a:srgbClr val="000000"/>
                    </a:solidFill>
                    <a:latin typeface="Arial"/>
                  </a:defRPr>
                </a:pPr>
                <a:r>
                  <a:rPr b="1" i="0" strike="noStrike" sz="1329" u="none">
                    <a:solidFill>
                      <a:srgbClr val="000000"/>
                    </a:solidFill>
                    <a:latin typeface="Arial"/>
                  </a:rPr>
                  <a:t>Scaled Scores</a:t>
                </a:r>
              </a:p>
            </c:rich>
          </c:tx>
          <c:layout/>
          <c:overlay val="1"/>
        </c:title>
        <c:numFmt formatCode="0.0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329" u="none">
                <a:solidFill>
                  <a:srgbClr val="000000"/>
                </a:solidFill>
                <a:latin typeface="Arial"/>
              </a:defRPr>
            </a:pPr>
          </a:p>
        </c:txPr>
        <c:crossAx val="2094734552"/>
        <c:crosses val="autoZero"/>
        <c:crossBetween val="between"/>
        <c:majorUnit val="3.5"/>
        <c:minorUnit val="1.75"/>
      </c:valAx>
      <c:spPr>
        <a:solidFill>
          <a:srgbClr val="CBCBCB"/>
        </a:solidFill>
        <a:ln w="12700" cap="flat">
          <a:solidFill>
            <a:srgbClr val="000000"/>
          </a:solidFill>
          <a:prstDash val="solid"/>
          <a:round/>
        </a:ln>
        <a:effectLst/>
      </c:spPr>
    </c:plotArea>
    <c:legend>
      <c:legendPos val="r"/>
      <c:layout>
        <c:manualLayout>
          <c:xMode val="edge"/>
          <c:yMode val="edge"/>
          <c:x val="0.781926"/>
          <c:y val="0.554642"/>
          <c:w val="0.218074"/>
          <c:h val="0.152732"/>
        </c:manualLayout>
      </c:layout>
      <c:overlay val="1"/>
      <c:spPr>
        <a:solidFill>
          <a:srgbClr val="FFFFFF"/>
        </a:solidFill>
        <a:ln w="12700" cap="flat">
          <a:solidFill>
            <a:srgbClr val="000000"/>
          </a:solidFill>
          <a:prstDash val="solid"/>
          <a:round/>
        </a:ln>
        <a:effectLst/>
      </c:spPr>
      <c:txPr>
        <a:bodyPr rot="0"/>
        <a:lstStyle/>
        <a:p>
          <a:pPr>
            <a:defRPr b="0" i="0" strike="noStrike" sz="1329" u="none">
              <a:solidFill>
                <a:srgbClr val="000000"/>
              </a:solidFill>
              <a:latin typeface="Arial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1110" u="none">
                <a:solidFill>
                  <a:srgbClr val="FDF200"/>
                </a:solidFill>
                <a:latin typeface="Arial"/>
              </a:defRPr>
            </a:pPr>
            <a:r>
              <a:rPr b="1" i="0" strike="noStrike" sz="1110" u="none">
                <a:solidFill>
                  <a:srgbClr val="FDF200"/>
                </a:solidFill>
                <a:latin typeface="Arial"/>
              </a:rPr>
              <a:t>Hypothetical Results</a:t>
            </a:r>
          </a:p>
        </c:rich>
      </c:tx>
      <c:layout>
        <c:manualLayout>
          <c:xMode val="edge"/>
          <c:yMode val="edge"/>
          <c:x val="0.202558"/>
          <c:y val="0"/>
          <c:w val="0.232343"/>
          <c:h val="0.0797495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532774"/>
          <c:y val="0.0797495"/>
          <c:w val="0.573095"/>
          <c:h val="0.83974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Normal</c:v>
                </c:pt>
              </c:strCache>
            </c:strRef>
          </c:tx>
          <c:spPr>
            <a:solidFill>
              <a:srgbClr val="011993"/>
            </a:solidFill>
            <a:ln w="25400" cap="flat">
              <a:solidFill>
                <a:srgbClr val="011993"/>
              </a:solidFill>
              <a:prstDash val="solid"/>
              <a:round/>
            </a:ln>
            <a:effectLst/>
          </c:spPr>
          <c:marker>
            <c:symbol val="diamond"/>
            <c:size val="6"/>
            <c:spPr>
              <a:solidFill>
                <a:srgbClr val="011993"/>
              </a:solidFill>
              <a:ln w="12700" cap="flat">
                <a:solidFill>
                  <a:srgbClr val="011993"/>
                </a:solidFill>
                <a:prstDash val="solid"/>
                <a:round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>
                  <a:defRPr b="0" i="0" strike="noStrike" sz="921" u="none">
                    <a:solidFill>
                      <a:srgbClr val="000000"/>
                    </a:solidFill>
                    <a:effectLst>
                      <a:outerShdw sx="100000" sy="100000" kx="0" ky="0" algn="tl" rotWithShape="1" blurRad="190500" dist="25400" dir="5400000">
                        <a:srgbClr val="000000">
                          <a:alpha val="50000"/>
                        </a:srgbClr>
                      </a:outerShdw>
                    </a:effectLst>
                    <a:latin typeface="Arial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3.000000</c:v>
                </c:pt>
                <c:pt idx="1">
                  <c:v>5.000000</c:v>
                </c:pt>
                <c:pt idx="2">
                  <c:v>11.000000</c:v>
                </c:pt>
                <c:pt idx="3">
                  <c:v>20.000000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Congenital specialization</c:v>
                </c:pt>
              </c:strCache>
            </c:strRef>
          </c:tx>
          <c:spPr>
            <a:solidFill>
              <a:srgbClr val="FF40FF"/>
            </a:solidFill>
            <a:ln w="25400" cap="flat">
              <a:solidFill>
                <a:srgbClr val="FF40FF"/>
              </a:solidFill>
              <a:prstDash val="solid"/>
              <a:round/>
            </a:ln>
            <a:effectLst/>
          </c:spPr>
          <c:marker>
            <c:symbol val="square"/>
            <c:size val="6"/>
            <c:spPr>
              <a:solidFill>
                <a:srgbClr val="FF40FF"/>
              </a:solidFill>
              <a:ln w="12700" cap="flat">
                <a:solidFill>
                  <a:srgbClr val="FF40FF"/>
                </a:solidFill>
                <a:prstDash val="solid"/>
                <a:round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>
                  <a:defRPr b="0" i="0" strike="noStrike" sz="921" u="none">
                    <a:solidFill>
                      <a:srgbClr val="000000"/>
                    </a:solidFill>
                    <a:effectLst>
                      <a:outerShdw sx="100000" sy="100000" kx="0" ky="0" algn="tl" rotWithShape="1" blurRad="190500" dist="25400" dir="5400000">
                        <a:srgbClr val="000000">
                          <a:alpha val="50000"/>
                        </a:srgbClr>
                      </a:outerShdw>
                    </a:effectLst>
                    <a:latin typeface="Arial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0.000000</c:v>
                </c:pt>
                <c:pt idx="1">
                  <c:v>1.000000</c:v>
                </c:pt>
                <c:pt idx="2">
                  <c:v>2.000000</c:v>
                </c:pt>
                <c:pt idx="3">
                  <c:v>4.000000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Equipotentiality</c:v>
                </c:pt>
              </c:strCache>
            </c:strRef>
          </c:tx>
          <c:spPr>
            <a:solidFill>
              <a:srgbClr val="FFFB00"/>
            </a:solidFill>
            <a:ln w="25400" cap="flat">
              <a:solidFill>
                <a:srgbClr val="FFFB00"/>
              </a:solidFill>
              <a:prstDash val="solid"/>
              <a:round/>
            </a:ln>
            <a:effectLst/>
          </c:spPr>
          <c:marker>
            <c:symbol val="triangle"/>
            <c:size val="6"/>
            <c:spPr>
              <a:solidFill>
                <a:srgbClr val="FFFB00"/>
              </a:solidFill>
              <a:ln w="12700" cap="flat">
                <a:solidFill>
                  <a:srgbClr val="FFFB00"/>
                </a:solidFill>
                <a:prstDash val="solid"/>
                <a:round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>
                  <a:defRPr b="0" i="0" strike="noStrike" sz="921" u="none">
                    <a:solidFill>
                      <a:srgbClr val="000000"/>
                    </a:solidFill>
                    <a:effectLst>
                      <a:outerShdw sx="100000" sy="100000" kx="0" ky="0" algn="tl" rotWithShape="1" blurRad="190500" dist="25400" dir="5400000">
                        <a:srgbClr val="000000">
                          <a:alpha val="50000"/>
                        </a:srgbClr>
                      </a:outerShdw>
                    </a:effectLst>
                    <a:latin typeface="Arial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Sheet1!$B$4:$E$4</c:f>
              <c:numCache>
                <c:ptCount val="4"/>
                <c:pt idx="0">
                  <c:v>2.000000</c:v>
                </c:pt>
                <c:pt idx="1">
                  <c:v>5.000000</c:v>
                </c:pt>
                <c:pt idx="2">
                  <c:v>10.000000</c:v>
                </c:pt>
                <c:pt idx="3">
                  <c:v>20.000000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Developmental specialization</c:v>
                </c:pt>
              </c:strCache>
            </c:strRef>
          </c:tx>
          <c:spPr>
            <a:solidFill>
              <a:srgbClr val="00FDFF"/>
            </a:solidFill>
            <a:ln w="25400" cap="flat">
              <a:solidFill>
                <a:srgbClr val="00FDFF"/>
              </a:solidFill>
              <a:prstDash val="solid"/>
              <a:round/>
            </a:ln>
            <a:effectLst/>
          </c:spPr>
          <c:marker>
            <c:symbol val="circle"/>
            <c:size val="6"/>
            <c:spPr>
              <a:solidFill>
                <a:srgbClr val="00FDFF"/>
              </a:solidFill>
              <a:ln w="12700" cap="flat">
                <a:solidFill>
                  <a:srgbClr val="00FDFF"/>
                </a:solidFill>
                <a:prstDash val="solid"/>
                <a:round/>
              </a:ln>
              <a:effectLst/>
            </c:spPr>
          </c:marker>
          <c:dLbls>
            <c:numFmt formatCode="0" sourceLinked="0"/>
            <c:txPr>
              <a:bodyPr/>
              <a:lstStyle/>
              <a:p>
                <a:pPr>
                  <a:defRPr b="0" i="0" strike="noStrike" sz="921" u="none">
                    <a:solidFill>
                      <a:srgbClr val="000000"/>
                    </a:solidFill>
                    <a:effectLst>
                      <a:outerShdw sx="100000" sy="100000" kx="0" ky="0" algn="tl" rotWithShape="1" blurRad="190500" dist="25400" dir="5400000">
                        <a:srgbClr val="000000">
                          <a:alpha val="50000"/>
                        </a:srgbClr>
                      </a:outerShdw>
                    </a:effectLst>
                    <a:latin typeface="Arial"/>
                  </a:defRPr>
                </a:pPr>
              </a:p>
            </c:txPr>
            <c:dLblPos val="r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Sheet1!$B$5:$E$5</c:f>
              <c:numCache>
                <c:ptCount val="4"/>
                <c:pt idx="0">
                  <c:v>1.000000</c:v>
                </c:pt>
                <c:pt idx="1">
                  <c:v>3.000000</c:v>
                </c:pt>
                <c:pt idx="2">
                  <c:v>8.000000</c:v>
                </c:pt>
                <c:pt idx="3">
                  <c:v>13.000000</c:v>
                </c:pt>
              </c:numCache>
            </c:numRef>
          </c:val>
          <c:smooth val="0"/>
        </c:ser>
        <c:marker val="1"/>
        <c:axId val="2094734552"/>
        <c:axId val="2094734553"/>
      </c:line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1" i="0" strike="noStrike" sz="921" u="none">
                    <a:solidFill>
                      <a:srgbClr val="FFFFFF"/>
                    </a:solidFill>
                    <a:latin typeface="Arial"/>
                  </a:defRPr>
                </a:pPr>
                <a:r>
                  <a:rPr b="1" i="0" strike="noStrike" sz="921" u="none">
                    <a:solidFill>
                      <a:srgbClr val="FFFFFF"/>
                    </a:solidFill>
                    <a:latin typeface="Arial"/>
                  </a:rPr>
                  <a:t>Time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none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921" u="none">
                <a:solidFill>
                  <a:srgbClr val="000000"/>
                </a:solidFill>
                <a:latin typeface="Arial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000000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1" i="0" strike="noStrike" sz="921" u="none">
                    <a:solidFill>
                      <a:srgbClr val="FFFFFF"/>
                    </a:solidFill>
                    <a:latin typeface="Arial"/>
                  </a:defRPr>
                </a:pPr>
                <a:r>
                  <a:rPr b="1" i="0" strike="noStrike" sz="921" u="none">
                    <a:solidFill>
                      <a:srgbClr val="FFFFFF"/>
                    </a:solidFill>
                    <a:latin typeface="Arial"/>
                  </a:rPr>
                  <a:t>Skill</a:t>
                </a:r>
              </a:p>
            </c:rich>
          </c:tx>
          <c:layout/>
          <c:overlay val="1"/>
        </c:title>
        <c:numFmt formatCode="0" sourceLinked="0"/>
        <c:majorTickMark val="none"/>
        <c:minorTickMark val="none"/>
        <c:tickLblPos val="none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921" u="none">
                <a:solidFill>
                  <a:srgbClr val="000000"/>
                </a:solidFill>
                <a:latin typeface="Arial"/>
              </a:defRPr>
            </a:pPr>
          </a:p>
        </c:txPr>
        <c:crossAx val="2094734552"/>
        <c:crosses val="autoZero"/>
        <c:crossBetween val="midCat"/>
        <c:majorUnit val="5"/>
        <c:minorUnit val="2.5"/>
      </c:valAx>
      <c:spPr>
        <a:solidFill>
          <a:srgbClr val="CBCBCB"/>
        </a:solidFill>
        <a:ln w="12700" cap="flat">
          <a:solidFill>
            <a:srgbClr val="000000"/>
          </a:solidFill>
          <a:prstDash val="solid"/>
          <a:round/>
        </a:ln>
        <a:effectLst/>
      </c:spPr>
    </c:plotArea>
    <c:legend>
      <c:legendPos val="r"/>
      <c:layout>
        <c:manualLayout>
          <c:xMode val="edge"/>
          <c:yMode val="edge"/>
          <c:x val="0.656461"/>
          <c:y val="0.512192"/>
          <c:w val="0.343539"/>
          <c:h val="0.177487"/>
        </c:manualLayout>
      </c:layout>
      <c:overlay val="1"/>
      <c:spPr>
        <a:solidFill>
          <a:srgbClr val="FFFFFF"/>
        </a:solidFill>
        <a:ln w="25400" cap="flat">
          <a:solidFill>
            <a:srgbClr val="000000"/>
          </a:solidFill>
          <a:prstDash val="solid"/>
          <a:round/>
        </a:ln>
        <a:effectLst/>
      </c:spPr>
      <c:txPr>
        <a:bodyPr rot="0"/>
        <a:lstStyle/>
        <a:p>
          <a:pPr>
            <a:defRPr b="0" i="0" strike="noStrike" sz="921" u="none">
              <a:solidFill>
                <a:srgbClr val="000000"/>
              </a:solidFill>
              <a:latin typeface="Arial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1199" u="none">
                <a:solidFill>
                  <a:srgbClr val="000000"/>
                </a:solidFill>
                <a:latin typeface="Arial"/>
              </a:defRPr>
            </a:pPr>
            <a:r>
              <a:rPr b="1" i="0" strike="noStrike" sz="1199" u="none">
                <a:solidFill>
                  <a:srgbClr val="000000"/>
                </a:solidFill>
                <a:latin typeface="Arial"/>
              </a:rPr>
              <a:t>Outlier Scores</a:t>
            </a:r>
          </a:p>
        </c:rich>
      </c:tx>
      <c:layout>
        <c:manualLayout>
          <c:xMode val="edge"/>
          <c:yMode val="edge"/>
          <c:x val="0.344084"/>
          <c:y val="0"/>
          <c:w val="0.158022"/>
          <c:h val="0.0904718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0803703"/>
          <c:y val="0.0904718"/>
          <c:w val="0.764856"/>
          <c:h val="0.8221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Controls</c:v>
                </c:pt>
              </c:strCache>
            </c:strRef>
          </c:tx>
          <c:spPr>
            <a:solidFill>
              <a:srgbClr val="AAAD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999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Sheet1!$B$2:$P$2</c:f>
              <c:numCache>
                <c:ptCount val="15"/>
                <c:pt idx="0">
                  <c:v>2.000000</c:v>
                </c:pt>
                <c:pt idx="1">
                  <c:v>0.000000</c:v>
                </c:pt>
                <c:pt idx="2">
                  <c:v>1.000000</c:v>
                </c:pt>
                <c:pt idx="3">
                  <c:v>1.000000</c:v>
                </c:pt>
                <c:pt idx="4">
                  <c:v>3.000000</c:v>
                </c:pt>
                <c:pt idx="5">
                  <c:v>2.000000</c:v>
                </c:pt>
                <c:pt idx="6">
                  <c:v>7.000000</c:v>
                </c:pt>
                <c:pt idx="7">
                  <c:v>15.000000</c:v>
                </c:pt>
                <c:pt idx="8">
                  <c:v>45.000000</c:v>
                </c:pt>
                <c:pt idx="9">
                  <c:v>12.000000</c:v>
                </c:pt>
                <c:pt idx="10">
                  <c:v>6.000000</c:v>
                </c:pt>
                <c:pt idx="11">
                  <c:v>3.000000</c:v>
                </c:pt>
                <c:pt idx="12">
                  <c:v>2.000000</c:v>
                </c:pt>
                <c:pt idx="13">
                  <c:v>0.000000</c:v>
                </c:pt>
                <c:pt idx="14">
                  <c:v>1.000000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Subjects</c:v>
                </c:pt>
              </c:strCache>
            </c:strRef>
          </c:tx>
          <c:spPr>
            <a:solidFill>
              <a:srgbClr val="AB497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999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Sheet1!$B$1:$P$1</c:f>
              <c:strCach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strCache>
            </c:strRef>
          </c:cat>
          <c:val>
            <c:numRef>
              <c:f>Sheet1!$B$3:$P$3</c:f>
              <c:numCache>
                <c:ptCount val="15"/>
                <c:pt idx="0">
                  <c:v>10.000000</c:v>
                </c:pt>
                <c:pt idx="1">
                  <c:v>5.000000</c:v>
                </c:pt>
                <c:pt idx="2">
                  <c:v>10.000000</c:v>
                </c:pt>
                <c:pt idx="3">
                  <c:v>15.000000</c:v>
                </c:pt>
                <c:pt idx="4">
                  <c:v>5.000000</c:v>
                </c:pt>
                <c:pt idx="5">
                  <c:v>20.000000</c:v>
                </c:pt>
                <c:pt idx="6">
                  <c:v>10.000000</c:v>
                </c:pt>
                <c:pt idx="7">
                  <c:v>15.000000</c:v>
                </c:pt>
                <c:pt idx="8">
                  <c:v>10.000000</c:v>
                </c:pt>
                <c:pt idx="9">
                  <c:v>0.000000</c:v>
                </c:pt>
                <c:pt idx="10">
                  <c:v>0.000000</c:v>
                </c:pt>
                <c:pt idx="11">
                  <c:v>0.000000</c:v>
                </c:pt>
                <c:pt idx="12">
                  <c:v>0.000000</c:v>
                </c:pt>
                <c:pt idx="13">
                  <c:v>0.000000</c:v>
                </c:pt>
                <c:pt idx="14">
                  <c:v>0.000000</c:v>
                </c:pt>
              </c:numCache>
            </c:numRef>
          </c:val>
        </c:ser>
        <c:gapWidth val="150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1" i="0" strike="noStrike" sz="999" u="none">
                    <a:solidFill>
                      <a:srgbClr val="000000"/>
                    </a:solidFill>
                    <a:latin typeface="Arial"/>
                  </a:defRPr>
                </a:pPr>
                <a:r>
                  <a:rPr b="1" i="0" strike="noStrike" sz="999" u="none">
                    <a:solidFill>
                      <a:srgbClr val="000000"/>
                    </a:solidFill>
                    <a:latin typeface="Arial"/>
                  </a:rPr>
                  <a:t>Score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none"/>
        <c:spPr>
          <a:ln w="12700" cap="flat">
            <a:solidFill>
              <a:srgbClr val="929292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999" u="none">
                <a:solidFill>
                  <a:srgbClr val="000000"/>
                </a:solidFill>
                <a:latin typeface="Arial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000000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1" i="0" strike="noStrike" sz="999" u="none">
                    <a:solidFill>
                      <a:srgbClr val="000000"/>
                    </a:solidFill>
                    <a:latin typeface="Arial"/>
                  </a:defRPr>
                </a:pPr>
                <a:r>
                  <a:rPr b="1" i="0" strike="noStrike" sz="999" u="none">
                    <a:solidFill>
                      <a:srgbClr val="000000"/>
                    </a:solidFill>
                    <a:latin typeface="Arial"/>
                  </a:rPr>
                  <a:t>Percent of children</a:t>
                </a:r>
              </a:p>
            </c:rich>
          </c:tx>
          <c:layout/>
          <c:overlay val="1"/>
        </c:title>
        <c:numFmt formatCode="0" sourceLinked="0"/>
        <c:majorTickMark val="out"/>
        <c:minorTickMark val="none"/>
        <c:tickLblPos val="nextTo"/>
        <c:spPr>
          <a:ln w="12700" cap="flat">
            <a:solidFill>
              <a:srgbClr val="929292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999" u="none">
                <a:solidFill>
                  <a:srgbClr val="000000"/>
                </a:solidFill>
                <a:latin typeface="Arial"/>
              </a:defRPr>
            </a:pPr>
          </a:p>
        </c:txPr>
        <c:crossAx val="2094734552"/>
        <c:crosses val="autoZero"/>
        <c:crossBetween val="between"/>
        <c:majorUnit val="12.5"/>
        <c:minorUnit val="6.25"/>
      </c:valAx>
      <c:spPr>
        <a:solidFill>
          <a:srgbClr val="CBCBCB"/>
        </a:solidFill>
        <a:ln w="12700" cap="flat">
          <a:solidFill>
            <a:srgbClr val="929292"/>
          </a:solidFill>
          <a:prstDash val="solid"/>
          <a:round/>
        </a:ln>
        <a:effectLst/>
      </c:spPr>
    </c:plotArea>
    <c:legend>
      <c:legendPos val="r"/>
      <c:layout>
        <c:manualLayout>
          <c:xMode val="edge"/>
          <c:yMode val="edge"/>
          <c:x val="0.864115"/>
          <c:y val="0.563889"/>
          <c:w val="0.135885"/>
          <c:h val="0.108263"/>
        </c:manualLayout>
      </c:layout>
      <c:overlay val="1"/>
      <c:spPr>
        <a:solidFill>
          <a:srgbClr val="FFFFFF"/>
        </a:solidFill>
        <a:ln w="12700" cap="flat">
          <a:solidFill>
            <a:srgbClr val="000000"/>
          </a:solidFill>
          <a:prstDash val="solid"/>
          <a:round/>
        </a:ln>
        <a:effectLst/>
      </c:spPr>
      <c:txPr>
        <a:bodyPr rot="0"/>
        <a:lstStyle/>
        <a:p>
          <a:pPr>
            <a:defRPr b="0" i="0" strike="noStrike" sz="999" u="none">
              <a:solidFill>
                <a:srgbClr val="000000"/>
              </a:solidFill>
              <a:latin typeface="Arial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1611" u="none">
                <a:solidFill>
                  <a:srgbClr val="000000"/>
                </a:solidFill>
                <a:latin typeface="Helvetica Neue"/>
              </a:defRPr>
            </a:pPr>
            <a:r>
              <a:rPr b="1" i="0" strike="noStrike" sz="1611" u="none">
                <a:solidFill>
                  <a:srgbClr val="000000"/>
                </a:solidFill>
                <a:latin typeface="Helvetica Neue"/>
              </a:rPr>
              <a:t>Verb Generation</a:t>
            </a:r>
          </a:p>
        </c:rich>
      </c:tx>
      <c:layout>
        <c:manualLayout>
          <c:xMode val="edge"/>
          <c:yMode val="edge"/>
          <c:x val="0.254154"/>
          <c:y val="0"/>
          <c:w val="0.26671"/>
          <c:h val="0.11198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185369"/>
          <c:y val="0.11198"/>
          <c:w val="0.588583"/>
          <c:h val="0.6409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Anterior</c:v>
                </c:pt>
              </c:strCache>
            </c:strRef>
          </c:tx>
          <c:spPr>
            <a:solidFill>
              <a:srgbClr val="AAAD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1139" u="none">
                    <a:solidFill>
                      <a:srgbClr val="000000"/>
                    </a:solidFill>
                    <a:latin typeface="Helvetica Neue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Adults</c:v>
                </c:pt>
                <c:pt idx="1">
                  <c:v>Children</c:v>
                </c:pt>
                <c:pt idx="2">
                  <c:v>L-CI 1</c:v>
                </c:pt>
                <c:pt idx="3">
                  <c:v>L-CI-2</c:v>
                </c:pt>
                <c:pt idx="4">
                  <c:v>L-CI-3</c:v>
                </c:pt>
                <c:pt idx="5">
                  <c:v>L-PVH-1</c:v>
                </c:pt>
                <c:pt idx="6">
                  <c:v>L-PVH-2</c:v>
                </c:pt>
                <c:pt idx="7">
                  <c:v>R-CI</c:v>
                </c:pt>
              </c:strCache>
            </c:strRef>
          </c:cat>
          <c:val>
            <c:numRef>
              <c:f>Sheet1!$B$2:$B$9</c:f>
              <c:numCache>
                <c:ptCount val="8"/>
                <c:pt idx="0">
                  <c:v>0.972851</c:v>
                </c:pt>
                <c:pt idx="1">
                  <c:v>0.815217</c:v>
                </c:pt>
                <c:pt idx="2">
                  <c:v>-0.908108</c:v>
                </c:pt>
                <c:pt idx="3">
                  <c:v>-0.820690</c:v>
                </c:pt>
                <c:pt idx="4">
                  <c:v>-0.883041</c:v>
                </c:pt>
                <c:pt idx="5">
                  <c:v>-0.172414</c:v>
                </c:pt>
                <c:pt idx="6">
                  <c:v>0.000000</c:v>
                </c:pt>
                <c:pt idx="7">
                  <c:v>-0.333333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Posterior</c:v>
                </c:pt>
              </c:strCache>
            </c:strRef>
          </c:tx>
          <c:spPr>
            <a:solidFill>
              <a:srgbClr val="AB497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1139" u="none">
                    <a:solidFill>
                      <a:srgbClr val="000000"/>
                    </a:solidFill>
                    <a:latin typeface="Helvetica Neue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Adults</c:v>
                </c:pt>
                <c:pt idx="1">
                  <c:v>Children</c:v>
                </c:pt>
                <c:pt idx="2">
                  <c:v>L-CI 1</c:v>
                </c:pt>
                <c:pt idx="3">
                  <c:v>L-CI-2</c:v>
                </c:pt>
                <c:pt idx="4">
                  <c:v>L-CI-3</c:v>
                </c:pt>
                <c:pt idx="5">
                  <c:v>L-PVH-1</c:v>
                </c:pt>
                <c:pt idx="6">
                  <c:v>L-PVH-2</c:v>
                </c:pt>
                <c:pt idx="7">
                  <c:v>R-CI</c:v>
                </c:pt>
              </c:strCache>
            </c:strRef>
          </c:cat>
          <c:val>
            <c:numRef>
              <c:f>Sheet1!$C$2:$C$9</c:f>
              <c:numCache>
                <c:ptCount val="8"/>
                <c:pt idx="0">
                  <c:v>0.062389</c:v>
                </c:pt>
                <c:pt idx="1">
                  <c:v>-0.161383</c:v>
                </c:pt>
                <c:pt idx="2">
                  <c:v>-0.972772</c:v>
                </c:pt>
                <c:pt idx="3">
                  <c:v>-0.165154</c:v>
                </c:pt>
                <c:pt idx="4">
                  <c:v>-0.454695</c:v>
                </c:pt>
                <c:pt idx="5">
                  <c:v>0.126023</c:v>
                </c:pt>
                <c:pt idx="6">
                  <c:v>0.037975</c:v>
                </c:pt>
                <c:pt idx="7">
                  <c:v>0.027397</c:v>
                </c:pt>
              </c:numCache>
            </c:numRef>
          </c:val>
        </c:ser>
        <c:gapWidth val="150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1" i="0" strike="noStrike" sz="1139" u="none">
                    <a:solidFill>
                      <a:srgbClr val="000000"/>
                    </a:solidFill>
                    <a:latin typeface="Helvetica Neue"/>
                  </a:defRPr>
                </a:pPr>
                <a:r>
                  <a:rPr b="1" i="0" strike="noStrike" sz="1139" u="none">
                    <a:solidFill>
                      <a:srgbClr val="000000"/>
                    </a:solidFill>
                    <a:latin typeface="Helvetica Neue"/>
                  </a:rPr>
                  <a:t>Subject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-18900000"/>
          <a:lstStyle/>
          <a:p>
            <a:pPr>
              <a:defRPr b="0" i="0" strike="noStrike" sz="1139" u="none">
                <a:solidFill>
                  <a:srgbClr val="000000"/>
                </a:solidFill>
                <a:latin typeface="Arial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1"/>
          <c:min val="-1"/>
        </c:scaling>
        <c:delete val="0"/>
        <c:axPos val="l"/>
        <c:majorGridlines>
          <c:spPr>
            <a:ln w="12700" cap="flat">
              <a:solidFill>
                <a:srgbClr val="000000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1" i="0" strike="noStrike" sz="1139" u="none">
                    <a:solidFill>
                      <a:srgbClr val="000000"/>
                    </a:solidFill>
                    <a:latin typeface="Helvetica Neue"/>
                  </a:defRPr>
                </a:pPr>
                <a:r>
                  <a:rPr b="1" i="0" strike="noStrike" sz="1139" u="none">
                    <a:solidFill>
                      <a:srgbClr val="000000"/>
                    </a:solidFill>
                    <a:latin typeface="Helvetica Neue"/>
                  </a:rPr>
                  <a:t>Laterality Index
</a:t>
                </a:r>
              </a:p>
            </c:rich>
          </c:tx>
          <c:layout/>
          <c:overlay val="1"/>
        </c:title>
        <c:numFmt formatCode="0.0000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139" u="none">
                <a:solidFill>
                  <a:srgbClr val="000000"/>
                </a:solidFill>
                <a:latin typeface="Helvetica Neue"/>
              </a:defRPr>
            </a:pPr>
          </a:p>
        </c:txPr>
        <c:crossAx val="2094734552"/>
        <c:crosses val="min"/>
        <c:crossBetween val="between"/>
        <c:majorUnit val="0.5"/>
        <c:minorUnit val="0.25"/>
      </c:valAx>
      <c:spPr>
        <a:solidFill>
          <a:srgbClr val="CBCBCB"/>
        </a:solidFill>
        <a:ln w="12700" cap="flat">
          <a:solidFill>
            <a:srgbClr val="000000"/>
          </a:solidFill>
          <a:prstDash val="solid"/>
          <a:round/>
        </a:ln>
        <a:effectLst/>
      </c:spPr>
    </c:plotArea>
    <c:legend>
      <c:legendPos val="r"/>
      <c:layout>
        <c:manualLayout>
          <c:xMode val="edge"/>
          <c:yMode val="edge"/>
          <c:x val="0.824381"/>
          <c:y val="0.528209"/>
          <c:w val="0.175619"/>
          <c:h val="0.122879"/>
        </c:manualLayout>
      </c:layout>
      <c:overlay val="1"/>
      <c:spPr>
        <a:solidFill>
          <a:srgbClr val="FFFFFF"/>
        </a:solidFill>
        <a:ln w="12700" cap="flat">
          <a:solidFill>
            <a:srgbClr val="000000"/>
          </a:solidFill>
          <a:prstDash val="solid"/>
          <a:round/>
        </a:ln>
        <a:effectLst/>
      </c:spPr>
      <c:txPr>
        <a:bodyPr rot="0"/>
        <a:lstStyle/>
        <a:p>
          <a:pPr>
            <a:defRPr b="0" i="0" strike="noStrike" sz="1139" u="none">
              <a:solidFill>
                <a:srgbClr val="000000"/>
              </a:solidFill>
              <a:latin typeface="Helvetica Neue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1599" u="none">
                <a:solidFill>
                  <a:srgbClr val="000000"/>
                </a:solidFill>
                <a:latin typeface="Arial"/>
              </a:defRPr>
            </a:pPr>
            <a:r>
              <a:rPr b="1" i="0" strike="noStrike" sz="1599" u="none">
                <a:solidFill>
                  <a:srgbClr val="000000"/>
                </a:solidFill>
                <a:latin typeface="Arial"/>
              </a:rPr>
              <a:t>Anterior activation in Verb Generation</a:t>
            </a:r>
          </a:p>
        </c:rich>
      </c:tx>
      <c:layout>
        <c:manualLayout>
          <c:xMode val="edge"/>
          <c:yMode val="edge"/>
          <c:x val="0.0922838"/>
          <c:y val="0"/>
          <c:w val="0.815432"/>
          <c:h val="0.125191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163157"/>
          <c:y val="0.125191"/>
          <c:w val="0.831843"/>
          <c:h val="0.6173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Anterior</c:v>
                </c:pt>
              </c:strCache>
            </c:strRef>
          </c:tx>
          <c:spPr>
            <a:solidFill>
              <a:srgbClr val="AAAD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899" u="none">
                    <a:solidFill>
                      <a:srgbClr val="000000"/>
                    </a:solidFill>
                    <a:latin typeface="Helvetica Neue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Adults</c:v>
                </c:pt>
                <c:pt idx="1">
                  <c:v>Children</c:v>
                </c:pt>
                <c:pt idx="2">
                  <c:v>L-CI 1</c:v>
                </c:pt>
                <c:pt idx="3">
                  <c:v>L-CI-2</c:v>
                </c:pt>
                <c:pt idx="4">
                  <c:v>L-CI-3</c:v>
                </c:pt>
                <c:pt idx="5">
                  <c:v>L-PVH-1</c:v>
                </c:pt>
                <c:pt idx="6">
                  <c:v>L-PVH-2</c:v>
                </c:pt>
                <c:pt idx="7">
                  <c:v>R-CI</c:v>
                </c:pt>
              </c:strCache>
            </c:strRef>
          </c:cat>
          <c:val>
            <c:numRef>
              <c:f>Sheet1!$B$2:$B$9</c:f>
              <c:numCache>
                <c:ptCount val="8"/>
                <c:pt idx="0">
                  <c:v>0.164557</c:v>
                </c:pt>
                <c:pt idx="1">
                  <c:v>0.117048</c:v>
                </c:pt>
                <c:pt idx="2">
                  <c:v>0.314092</c:v>
                </c:pt>
                <c:pt idx="3">
                  <c:v>0.208333</c:v>
                </c:pt>
                <c:pt idx="4">
                  <c:v>0.219794</c:v>
                </c:pt>
                <c:pt idx="5">
                  <c:v>0.045312</c:v>
                </c:pt>
                <c:pt idx="6">
                  <c:v>0.000000</c:v>
                </c:pt>
                <c:pt idx="7">
                  <c:v>0.020134</c:v>
                </c:pt>
              </c:numCache>
            </c:numRef>
          </c:val>
        </c:ser>
        <c:gapWidth val="150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1" i="0" strike="noStrike" sz="999" u="none">
                    <a:solidFill>
                      <a:srgbClr val="000000"/>
                    </a:solidFill>
                    <a:latin typeface="Arial"/>
                  </a:defRPr>
                </a:pPr>
                <a:r>
                  <a:rPr b="1" i="0" strike="noStrike" sz="999" u="none">
                    <a:solidFill>
                      <a:srgbClr val="000000"/>
                    </a:solidFill>
                    <a:latin typeface="Arial"/>
                  </a:rPr>
                  <a:t>Subjects</a:t>
                </a:r>
              </a:p>
            </c:rich>
          </c:tx>
          <c:layout/>
          <c:overlay val="1"/>
        </c:title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-2700000"/>
          <a:lstStyle/>
          <a:p>
            <a:pPr>
              <a:defRPr b="0" i="0" strike="noStrike" sz="899" u="none">
                <a:solidFill>
                  <a:srgbClr val="000000"/>
                </a:solidFill>
                <a:latin typeface="Helvetica Neue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000000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1" i="0" strike="noStrike" sz="999" u="none">
                    <a:solidFill>
                      <a:srgbClr val="000000"/>
                    </a:solidFill>
                    <a:latin typeface="Arial"/>
                  </a:defRPr>
                </a:pPr>
                <a:r>
                  <a:rPr b="1" i="0" strike="noStrike" sz="999" u="none">
                    <a:solidFill>
                      <a:srgbClr val="000000"/>
                    </a:solidFill>
                    <a:latin typeface="Arial"/>
                  </a:rPr>
                  <a:t>Anterior/Posterior Index</a:t>
                </a:r>
              </a:p>
            </c:rich>
          </c:tx>
          <c:layout/>
          <c:overlay val="1"/>
        </c:title>
        <c:numFmt formatCode="0.0000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899" u="none">
                <a:solidFill>
                  <a:srgbClr val="000000"/>
                </a:solidFill>
                <a:latin typeface="Helvetica Neue"/>
              </a:defRPr>
            </a:pPr>
          </a:p>
        </c:txPr>
        <c:crossAx val="2094734552"/>
        <c:crosses val="autoZero"/>
        <c:crossBetween val="between"/>
        <c:majorUnit val="0.1"/>
        <c:minorUnit val="0.05"/>
      </c:valAx>
      <c:spPr>
        <a:solidFill>
          <a:srgbClr val="CBCBCB"/>
        </a:solidFill>
        <a:ln w="12700" cap="flat">
          <a:solidFill>
            <a:srgbClr val="000000"/>
          </a:solidFill>
          <a:prstDash val="solid"/>
          <a:round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1399" u="none">
                <a:solidFill>
                  <a:srgbClr val="000000"/>
                </a:solidFill>
                <a:latin typeface="Helvetica Neue"/>
              </a:defRPr>
            </a:pPr>
            <a:r>
              <a:rPr b="1" i="0" strike="noStrike" sz="1399" u="none">
                <a:solidFill>
                  <a:srgbClr val="000000"/>
                </a:solidFill>
                <a:latin typeface="Helvetica Neue"/>
              </a:rPr>
              <a:t>Mental Rotation</a:t>
            </a:r>
          </a:p>
        </c:rich>
      </c:tx>
      <c:layout>
        <c:manualLayout>
          <c:xMode val="edge"/>
          <c:yMode val="edge"/>
          <c:x val="0.282462"/>
          <c:y val="0"/>
          <c:w val="0.244773"/>
          <c:h val="0.0974632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153644"/>
          <c:y val="0.0974632"/>
          <c:w val="0.654904"/>
          <c:h val="0.6880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Anterior</c:v>
                </c:pt>
              </c:strCache>
            </c:strRef>
          </c:tx>
          <c:spPr>
            <a:solidFill>
              <a:srgbClr val="AAAD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999" u="none">
                    <a:solidFill>
                      <a:srgbClr val="000000"/>
                    </a:solidFill>
                    <a:latin typeface="Helvetica Neue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Adults</c:v>
                </c:pt>
                <c:pt idx="1">
                  <c:v>Children</c:v>
                </c:pt>
                <c:pt idx="2">
                  <c:v>L-CI-1</c:v>
                </c:pt>
                <c:pt idx="3">
                  <c:v>L-CI-2</c:v>
                </c:pt>
                <c:pt idx="4">
                  <c:v>L-CI-3</c:v>
                </c:pt>
                <c:pt idx="5">
                  <c:v>L-PVH-1</c:v>
                </c:pt>
                <c:pt idx="6">
                  <c:v>L-PVH-2</c:v>
                </c:pt>
                <c:pt idx="7">
                  <c:v>R-CI</c:v>
                </c:pt>
              </c:strCache>
            </c:strRef>
          </c:cat>
          <c:val>
            <c:numRef>
              <c:f>Sheet1!$B$2:$B$9</c:f>
              <c:numCache>
                <c:ptCount val="8"/>
                <c:pt idx="0">
                  <c:v>-0.424051</c:v>
                </c:pt>
                <c:pt idx="1">
                  <c:v>-0.682540</c:v>
                </c:pt>
                <c:pt idx="2">
                  <c:v>-0.927273</c:v>
                </c:pt>
                <c:pt idx="3">
                  <c:v>-0.930275</c:v>
                </c:pt>
                <c:pt idx="4">
                  <c:v>-0.849246</c:v>
                </c:pt>
                <c:pt idx="5">
                  <c:v>-0.448276</c:v>
                </c:pt>
                <c:pt idx="6">
                  <c:v>-0.180000</c:v>
                </c:pt>
                <c:pt idx="7">
                  <c:v>0.485981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Posterior</c:v>
                </c:pt>
              </c:strCache>
            </c:strRef>
          </c:tx>
          <c:spPr>
            <a:solidFill>
              <a:srgbClr val="AB4979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999" u="none">
                    <a:solidFill>
                      <a:srgbClr val="000000"/>
                    </a:solidFill>
                    <a:latin typeface="Helvetica Neue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Adults</c:v>
                </c:pt>
                <c:pt idx="1">
                  <c:v>Children</c:v>
                </c:pt>
                <c:pt idx="2">
                  <c:v>L-CI-1</c:v>
                </c:pt>
                <c:pt idx="3">
                  <c:v>L-CI-2</c:v>
                </c:pt>
                <c:pt idx="4">
                  <c:v>L-CI-3</c:v>
                </c:pt>
                <c:pt idx="5">
                  <c:v>L-PVH-1</c:v>
                </c:pt>
                <c:pt idx="6">
                  <c:v>L-PVH-2</c:v>
                </c:pt>
                <c:pt idx="7">
                  <c:v>R-CI</c:v>
                </c:pt>
              </c:strCache>
            </c:strRef>
          </c:cat>
          <c:val>
            <c:numRef>
              <c:f>Sheet1!$C$2:$C$9</c:f>
              <c:numCache>
                <c:ptCount val="8"/>
                <c:pt idx="0">
                  <c:v>-0.063366</c:v>
                </c:pt>
                <c:pt idx="1">
                  <c:v>0.422719</c:v>
                </c:pt>
                <c:pt idx="2">
                  <c:v>-1.000000</c:v>
                </c:pt>
                <c:pt idx="3">
                  <c:v>-0.859649</c:v>
                </c:pt>
                <c:pt idx="4">
                  <c:v>-0.646104</c:v>
                </c:pt>
                <c:pt idx="5">
                  <c:v>-0.364486</c:v>
                </c:pt>
                <c:pt idx="6">
                  <c:v>-0.633803</c:v>
                </c:pt>
                <c:pt idx="7">
                  <c:v>-0.255061</c:v>
                </c:pt>
              </c:numCache>
            </c:numRef>
          </c:val>
        </c:ser>
        <c:gapWidth val="150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1" i="0" strike="noStrike" sz="999" u="none">
                    <a:solidFill>
                      <a:srgbClr val="000000"/>
                    </a:solidFill>
                    <a:latin typeface="Helvetica Neue"/>
                  </a:defRPr>
                </a:pPr>
                <a:r>
                  <a:rPr b="1" i="0" strike="noStrike" sz="999" u="none">
                    <a:solidFill>
                      <a:srgbClr val="000000"/>
                    </a:solidFill>
                    <a:latin typeface="Helvetica Neue"/>
                  </a:rPr>
                  <a:t>Subjects</a:t>
                </a:r>
              </a:p>
            </c:rich>
          </c:tx>
          <c:layout/>
          <c:overlay val="1"/>
        </c:title>
        <c:numFmt formatCode="General" sourceLinked="0"/>
        <c:majorTickMark val="none"/>
        <c:minorTickMark val="none"/>
        <c:tickLblPos val="low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-2700000"/>
          <a:lstStyle/>
          <a:p>
            <a:pPr>
              <a:defRPr b="0" i="0" strike="noStrike" sz="999" u="none">
                <a:solidFill>
                  <a:srgbClr val="000000"/>
                </a:solidFill>
                <a:latin typeface="Arial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  <c:max val="1"/>
          <c:min val="-1"/>
        </c:scaling>
        <c:delete val="0"/>
        <c:axPos val="l"/>
        <c:majorGridlines>
          <c:spPr>
            <a:ln w="12700" cap="flat">
              <a:solidFill>
                <a:srgbClr val="000000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1" i="0" strike="noStrike" sz="999" u="none">
                    <a:solidFill>
                      <a:srgbClr val="000000"/>
                    </a:solidFill>
                    <a:latin typeface="Helvetica Neue"/>
                  </a:defRPr>
                </a:pPr>
                <a:r>
                  <a:rPr b="1" i="0" strike="noStrike" sz="999" u="none">
                    <a:solidFill>
                      <a:srgbClr val="000000"/>
                    </a:solidFill>
                    <a:latin typeface="Helvetica Neue"/>
                  </a:rPr>
                  <a:t>Laterality Index</a:t>
                </a:r>
              </a:p>
            </c:rich>
          </c:tx>
          <c:layout/>
          <c:overlay val="1"/>
        </c:title>
        <c:numFmt formatCode="0.0000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999" u="none">
                <a:solidFill>
                  <a:srgbClr val="000000"/>
                </a:solidFill>
                <a:latin typeface="Helvetica Neue"/>
              </a:defRPr>
            </a:pPr>
          </a:p>
        </c:txPr>
        <c:crossAx val="2094734552"/>
        <c:crosses val="min"/>
        <c:crossBetween val="between"/>
        <c:majorUnit val="0.5"/>
        <c:minorUnit val="0.25"/>
      </c:valAx>
      <c:spPr>
        <a:solidFill>
          <a:srgbClr val="CBCBCB"/>
        </a:solidFill>
        <a:ln w="12700" cap="flat">
          <a:solidFill>
            <a:srgbClr val="000000"/>
          </a:solidFill>
          <a:prstDash val="solid"/>
          <a:round/>
        </a:ln>
        <a:effectLst/>
      </c:spPr>
    </c:plotArea>
    <c:legend>
      <c:legendPos val="r"/>
      <c:layout>
        <c:manualLayout>
          <c:xMode val="edge"/>
          <c:yMode val="edge"/>
          <c:x val="0.83"/>
          <c:y val="0.505863"/>
          <c:w val="0.17"/>
          <c:h val="0.112359"/>
        </c:manualLayout>
      </c:layout>
      <c:overlay val="1"/>
      <c:spPr>
        <a:solidFill>
          <a:srgbClr val="FFFFFF"/>
        </a:solidFill>
        <a:ln w="12700" cap="flat">
          <a:solidFill>
            <a:srgbClr val="000000"/>
          </a:solidFill>
          <a:prstDash val="solid"/>
          <a:round/>
        </a:ln>
        <a:effectLst/>
      </c:spPr>
      <c:txPr>
        <a:bodyPr rot="0"/>
        <a:lstStyle/>
        <a:p>
          <a:pPr>
            <a:defRPr b="0" i="0" strike="noStrike" sz="999" u="none">
              <a:solidFill>
                <a:srgbClr val="000000"/>
              </a:solidFill>
              <a:latin typeface="Helvetica Neue"/>
            </a:defRPr>
          </a:pPr>
        </a:p>
      </c:txPr>
    </c:legend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title>
      <c:tx>
        <c:rich>
          <a:bodyPr rot="0"/>
          <a:lstStyle/>
          <a:p>
            <a:pPr>
              <a:defRPr b="1" i="0" strike="noStrike" sz="1599" u="none">
                <a:solidFill>
                  <a:srgbClr val="000000"/>
                </a:solidFill>
                <a:latin typeface="Arial"/>
              </a:defRPr>
            </a:pPr>
            <a:r>
              <a:rPr b="1" i="0" strike="noStrike" sz="1599" u="none">
                <a:solidFill>
                  <a:srgbClr val="000000"/>
                </a:solidFill>
                <a:latin typeface="Arial"/>
              </a:rPr>
              <a:t>Mental rotation</a:t>
            </a:r>
          </a:p>
        </c:rich>
      </c:tx>
      <c:layout>
        <c:manualLayout>
          <c:xMode val="edge"/>
          <c:yMode val="edge"/>
          <c:x val="0.373725"/>
          <c:y val="0"/>
          <c:w val="0.252551"/>
          <c:h val="0.107053"/>
        </c:manualLayout>
      </c:layout>
      <c:overlay val="1"/>
      <c:spPr>
        <a:noFill/>
        <a:effectLst/>
      </c:spPr>
    </c:title>
    <c:autoTitleDeleted val="1"/>
    <c:plotArea>
      <c:layout>
        <c:manualLayout>
          <c:layoutTarget val="inner"/>
          <c:xMode val="edge"/>
          <c:yMode val="edge"/>
          <c:x val="0.141995"/>
          <c:y val="0.107053"/>
          <c:w val="0.853005"/>
          <c:h val="0.7481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Anterior/Posterior</c:v>
                </c:pt>
              </c:strCache>
            </c:strRef>
          </c:tx>
          <c:spPr>
            <a:solidFill>
              <a:srgbClr val="AAADFF"/>
            </a:solidFill>
            <a:ln w="12700" cap="flat">
              <a:solidFill>
                <a:srgbClr val="000000"/>
              </a:solidFill>
              <a:prstDash val="solid"/>
              <a:round/>
            </a:ln>
            <a:effectLst/>
          </c:spPr>
          <c:invertIfNegative val="0"/>
          <c:dLbls>
            <c:numFmt formatCode="0" sourceLinked="0"/>
            <c:txPr>
              <a:bodyPr/>
              <a:lstStyle/>
              <a:p>
                <a:pPr>
                  <a:defRPr b="0" i="0" strike="noStrike" sz="1049" u="none">
                    <a:solidFill>
                      <a:srgbClr val="000000"/>
                    </a:solidFill>
                    <a:latin typeface="Arial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Sheet1!$A$2:$A$9</c:f>
              <c:strCache>
                <c:ptCount val="8"/>
                <c:pt idx="0">
                  <c:v>Adults</c:v>
                </c:pt>
                <c:pt idx="1">
                  <c:v>Children</c:v>
                </c:pt>
                <c:pt idx="2">
                  <c:v>L-CI-1</c:v>
                </c:pt>
                <c:pt idx="3">
                  <c:v>L-CI-2</c:v>
                </c:pt>
                <c:pt idx="4">
                  <c:v>L-CI-3</c:v>
                </c:pt>
                <c:pt idx="5">
                  <c:v>L-PVH-1</c:v>
                </c:pt>
                <c:pt idx="6">
                  <c:v>L-PVH-2</c:v>
                </c:pt>
                <c:pt idx="7">
                  <c:v>R-CI</c:v>
                </c:pt>
              </c:strCache>
            </c:strRef>
          </c:cat>
          <c:val>
            <c:numRef>
              <c:f>Sheet1!$B$2:$B$9</c:f>
              <c:numCache>
                <c:ptCount val="8"/>
                <c:pt idx="0">
                  <c:v>0.135274</c:v>
                </c:pt>
                <c:pt idx="1">
                  <c:v>0.319392</c:v>
                </c:pt>
                <c:pt idx="2">
                  <c:v>0.535714</c:v>
                </c:pt>
                <c:pt idx="3">
                  <c:v>0.792727</c:v>
                </c:pt>
                <c:pt idx="4">
                  <c:v>0.392505</c:v>
                </c:pt>
                <c:pt idx="5">
                  <c:v>0.351515</c:v>
                </c:pt>
                <c:pt idx="6">
                  <c:v>0.260417</c:v>
                </c:pt>
                <c:pt idx="7">
                  <c:v>0.302260</c:v>
                </c:pt>
              </c:numCache>
            </c:numRef>
          </c:val>
        </c:ser>
        <c:gapWidth val="150"/>
        <c:overlap val="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title>
          <c:tx>
            <c:rich>
              <a:bodyPr rot="0"/>
              <a:lstStyle/>
              <a:p>
                <a:pPr>
                  <a:defRPr b="1" i="0" strike="noStrike" sz="1049" u="none">
                    <a:solidFill>
                      <a:srgbClr val="000000"/>
                    </a:solidFill>
                    <a:latin typeface="Arial"/>
                  </a:defRPr>
                </a:pPr>
                <a:r>
                  <a:rPr b="1" i="0" strike="noStrike" sz="1049" u="none">
                    <a:solidFill>
                      <a:srgbClr val="000000"/>
                    </a:solidFill>
                    <a:latin typeface="Arial"/>
                  </a:rPr>
                  <a:t>Subjects</a:t>
                </a:r>
              </a:p>
            </c:rich>
          </c:tx>
          <c:layout/>
          <c:overlay val="1"/>
        </c:title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049" u="none">
                <a:solidFill>
                  <a:srgbClr val="000000"/>
                </a:solidFill>
                <a:latin typeface="Arial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000000"/>
              </a:solidFill>
              <a:prstDash val="solid"/>
              <a:round/>
            </a:ln>
          </c:spPr>
        </c:majorGridlines>
        <c:title>
          <c:tx>
            <c:rich>
              <a:bodyPr rot="-5400000"/>
              <a:lstStyle/>
              <a:p>
                <a:pPr>
                  <a:defRPr b="1" i="0" strike="noStrike" sz="1049" u="none">
                    <a:solidFill>
                      <a:srgbClr val="000000"/>
                    </a:solidFill>
                    <a:latin typeface="Arial"/>
                  </a:defRPr>
                </a:pPr>
                <a:r>
                  <a:rPr b="1" i="0" strike="noStrike" sz="1049" u="none">
                    <a:solidFill>
                      <a:srgbClr val="000000"/>
                    </a:solidFill>
                    <a:latin typeface="Arial"/>
                  </a:rPr>
                  <a:t>Proportion anterior activation</a:t>
                </a:r>
              </a:p>
            </c:rich>
          </c:tx>
          <c:layout/>
          <c:overlay val="1"/>
        </c:title>
        <c:numFmt formatCode="0.0000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round/>
          </a:ln>
        </c:spPr>
        <c:txPr>
          <a:bodyPr rot="0"/>
          <a:lstStyle/>
          <a:p>
            <a:pPr>
              <a:defRPr b="0" i="0" strike="noStrike" sz="1049" u="none">
                <a:solidFill>
                  <a:srgbClr val="000000"/>
                </a:solidFill>
                <a:latin typeface="Arial"/>
              </a:defRPr>
            </a:pPr>
          </a:p>
        </c:txPr>
        <c:crossAx val="2094734552"/>
        <c:crosses val="autoZero"/>
        <c:crossBetween val="between"/>
        <c:majorUnit val="0.2"/>
        <c:minorUnit val="0.1"/>
      </c:valAx>
      <c:spPr>
        <a:solidFill>
          <a:srgbClr val="CBCBCB"/>
        </a:solidFill>
        <a:ln w="12700" cap="flat">
          <a:solidFill>
            <a:srgbClr val="000000"/>
          </a:solidFill>
          <a:prstDash val="solid"/>
          <a:round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" name="Shape 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7" name="Shape 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Times New Roman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t>Thanks. Special to come to Chicago.  Reference to Huttenlochers, Reference to Susan G-M.</a:t>
            </a: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Times New Roman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Times New Roman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t>My topic today is language in children with neurological injuries.  The neural basis of language remains an area of intense scientific study in part because language is a uniquely human facility, and therefore the organization of language in the human brain gets at core issues of</a:t>
            </a: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Times New Roman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t>Language function is also of great interest to all who work with children.  Language </a:t>
            </a:r>
          </a:p>
          <a:p>
            <a:pPr marL="40640" marR="40639" defTabSz="914400">
              <a:spcBef>
                <a:spcPts val="400"/>
              </a:spcBef>
              <a:buClr>
                <a:srgbClr val="000000"/>
              </a:buClr>
              <a:buSzPct val="100000"/>
              <a:buFont typeface="Times New Roman"/>
              <a:buChar char="•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t>Greatly expands our capacities</a:t>
            </a:r>
          </a:p>
          <a:p>
            <a:pPr marL="40640" marR="40639" defTabSz="914400">
              <a:spcBef>
                <a:spcPts val="400"/>
              </a:spcBef>
              <a:buClr>
                <a:srgbClr val="000000"/>
              </a:buClr>
              <a:buSzPct val="100000"/>
              <a:buFont typeface="Times New Roman"/>
              <a:buChar char="•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t> Enables communication about present, past or future events and emotions</a:t>
            </a:r>
          </a:p>
          <a:p>
            <a:pPr marL="40640" marR="40639" defTabSz="914400">
              <a:spcBef>
                <a:spcPts val="400"/>
              </a:spcBef>
              <a:buClr>
                <a:srgbClr val="000000"/>
              </a:buClr>
              <a:buSzPct val="100000"/>
              <a:buFont typeface="Times New Roman"/>
              <a:buChar char="•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t>Increases the scope of learning about concepts and ideas</a:t>
            </a:r>
          </a:p>
          <a:p>
            <a:pPr marL="40640" marR="40639" defTabSz="914400">
              <a:spcBef>
                <a:spcPts val="400"/>
              </a:spcBef>
              <a:buClr>
                <a:srgbClr val="000000"/>
              </a:buClr>
              <a:buSzPct val="100000"/>
              <a:buFont typeface="Times New Roman"/>
              <a:buChar char="•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t>Supports cognitive processes, such as memory and categorization</a:t>
            </a:r>
          </a:p>
          <a:p>
            <a:pPr marL="40640" marR="40639" defTabSz="914400">
              <a:spcBef>
                <a:spcPts val="400"/>
              </a:spcBef>
              <a:buClr>
                <a:srgbClr val="000000"/>
              </a:buClr>
              <a:buSzPct val="100000"/>
              <a:buFont typeface="Times New Roman"/>
              <a:buChar char="•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t>Contributes to control of behavior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2" name="Shape 4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Times New Roman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t>Language in the adult brain is localized to two discrete and highly specialized areas of the LH and the connections between those areas.  </a:t>
            </a: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Times New Roman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Times New Roman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t>Here is a schematic of the human brain.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0" name="Shape 5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0639" marR="40639" defTabSz="914400">
              <a:spcBef>
                <a:spcPts val="400"/>
              </a:spcBef>
              <a:buClr>
                <a:srgbClr val="000000"/>
              </a:buClr>
              <a:buFont typeface="Times New Roman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pPr/>
            <a:r>
              <a:t>Highly differentiated instrument, comprised of many discrete and highly specialized tools.  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1" name="Shape 6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marL="40639" marR="40639" defTabSz="914400">
              <a:spcBef>
                <a:spcPts val="400"/>
              </a:spcBef>
              <a:buClr>
                <a:srgbClr val="000000"/>
              </a:buClr>
              <a:buFont typeface="Arial"/>
              <a:defRPr sz="12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New experimental methods that assess the neural substrate of language in awake and processing individuals have revolutionized the classic theory.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5" name="Shape 18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Times New Roman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t>12 / 150 outside range 8%</a:t>
            </a: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Times New Roman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t>10 / 20 or 50%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9" name="Shape 19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Times New Roman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t>7 / 150 outside range = 5%</a:t>
            </a: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Times New Roman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t>5/20 with BD = 25%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96" name="Shape 29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Times New Roman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t>Increases in regional brain activity lead to increased blood flow to the region</a:t>
            </a: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Times New Roman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t>Increase flow of oxygenated blood is greater than oxygen consumption</a:t>
            </a: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Times New Roman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t>In active area greater concentration of oxygenated blood in venous bed</a:t>
            </a: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Times New Roman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t>Oxygenated blood has different magnetic susceptibility than deoxygenated blood</a:t>
            </a:r>
          </a:p>
          <a:p>
            <a:pPr marL="40639" marR="40639" defTabSz="914400">
              <a:spcBef>
                <a:spcPts val="400"/>
              </a:spcBef>
              <a:buClr>
                <a:srgbClr val="000000"/>
              </a:buClr>
              <a:buFont typeface="Times New Roman"/>
              <a:defRPr sz="1200">
                <a:uFill>
                  <a:solidFill>
                    <a:srgbClr val="000000"/>
                  </a:solidFill>
                </a:uFill>
                <a:latin typeface="+mn-lt"/>
                <a:ea typeface="+mn-ea"/>
                <a:cs typeface="+mn-cs"/>
                <a:sym typeface="Times New Roman"/>
              </a:defRPr>
            </a:pPr>
            <a:r>
              <a:t>MR signal intensity increases in areas of increased flow: BOLD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gradFill flip="none" rotWithShape="1">
          <a:gsLst>
            <a:gs pos="0">
              <a:srgbClr val="011689"/>
            </a:gs>
            <a:gs pos="100000">
              <a:srgbClr val="0433FF"/>
            </a:gs>
          </a:gsLst>
          <a:lin ang="162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2pPr marL="783590" indent="-285750">
              <a:spcBef>
                <a:spcPts val="600"/>
              </a:spcBef>
              <a:buChar char="–"/>
              <a:defRPr sz="2800"/>
            </a:lvl2pPr>
            <a:lvl3pPr marL="1183639" indent="-228600">
              <a:spcBef>
                <a:spcPts val="500"/>
              </a:spcBef>
              <a:defRPr sz="2400"/>
            </a:lvl3pPr>
            <a:lvl4pPr marL="1640839" indent="-228600">
              <a:spcBef>
                <a:spcPts val="400"/>
              </a:spcBef>
              <a:buChar char="–"/>
              <a:defRPr sz="2000"/>
            </a:lvl4pPr>
            <a:lvl5pPr marL="2098039" indent="-228600">
              <a:spcBef>
                <a:spcPts val="400"/>
              </a:spcBef>
              <a:buChar char="»"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7359650" y="6248400"/>
            <a:ext cx="292100" cy="29724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0" marR="0" algn="ctr" defTabSz="584200">
              <a:defRPr sz="1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40639" marR="40639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B00"/>
          </a:solidFill>
          <a:uFill>
            <a:solidFill>
              <a:srgbClr val="FFFB00"/>
            </a:solidFill>
          </a:uFill>
          <a:latin typeface="+mn-lt"/>
          <a:ea typeface="+mn-ea"/>
          <a:cs typeface="+mn-cs"/>
          <a:sym typeface="Times New Roman"/>
        </a:defRPr>
      </a:lvl1pPr>
      <a:lvl2pPr marL="40639" marR="40639" indent="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B00"/>
          </a:solidFill>
          <a:uFill>
            <a:solidFill>
              <a:srgbClr val="FFFB00"/>
            </a:solidFill>
          </a:uFill>
          <a:latin typeface="+mn-lt"/>
          <a:ea typeface="+mn-ea"/>
          <a:cs typeface="+mn-cs"/>
          <a:sym typeface="Times New Roman"/>
        </a:defRPr>
      </a:lvl2pPr>
      <a:lvl3pPr marL="40639" marR="40639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B00"/>
          </a:solidFill>
          <a:uFill>
            <a:solidFill>
              <a:srgbClr val="FFFB00"/>
            </a:solidFill>
          </a:uFill>
          <a:latin typeface="+mn-lt"/>
          <a:ea typeface="+mn-ea"/>
          <a:cs typeface="+mn-cs"/>
          <a:sym typeface="Times New Roman"/>
        </a:defRPr>
      </a:lvl3pPr>
      <a:lvl4pPr marL="40639" marR="40639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B00"/>
          </a:solidFill>
          <a:uFill>
            <a:solidFill>
              <a:srgbClr val="FFFB00"/>
            </a:solidFill>
          </a:uFill>
          <a:latin typeface="+mn-lt"/>
          <a:ea typeface="+mn-ea"/>
          <a:cs typeface="+mn-cs"/>
          <a:sym typeface="Times New Roman"/>
        </a:defRPr>
      </a:lvl4pPr>
      <a:lvl5pPr marL="40639" marR="40639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B00"/>
          </a:solidFill>
          <a:uFill>
            <a:solidFill>
              <a:srgbClr val="FFFB00"/>
            </a:solidFill>
          </a:uFill>
          <a:latin typeface="+mn-lt"/>
          <a:ea typeface="+mn-ea"/>
          <a:cs typeface="+mn-cs"/>
          <a:sym typeface="Times New Roman"/>
        </a:defRPr>
      </a:lvl5pPr>
      <a:lvl6pPr marL="40639" marR="40639" indent="1143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B00"/>
          </a:solidFill>
          <a:uFill>
            <a:solidFill>
              <a:srgbClr val="FFFB00"/>
            </a:solidFill>
          </a:uFill>
          <a:latin typeface="+mn-lt"/>
          <a:ea typeface="+mn-ea"/>
          <a:cs typeface="+mn-cs"/>
          <a:sym typeface="Times New Roman"/>
        </a:defRPr>
      </a:lvl6pPr>
      <a:lvl7pPr marL="40639" marR="40639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B00"/>
          </a:solidFill>
          <a:uFill>
            <a:solidFill>
              <a:srgbClr val="FFFB00"/>
            </a:solidFill>
          </a:uFill>
          <a:latin typeface="+mn-lt"/>
          <a:ea typeface="+mn-ea"/>
          <a:cs typeface="+mn-cs"/>
          <a:sym typeface="Times New Roman"/>
        </a:defRPr>
      </a:lvl7pPr>
      <a:lvl8pPr marL="40639" marR="40639" indent="1600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B00"/>
          </a:solidFill>
          <a:uFill>
            <a:solidFill>
              <a:srgbClr val="FFFB00"/>
            </a:solidFill>
          </a:uFill>
          <a:latin typeface="+mn-lt"/>
          <a:ea typeface="+mn-ea"/>
          <a:cs typeface="+mn-cs"/>
          <a:sym typeface="Times New Roman"/>
        </a:defRPr>
      </a:lvl8pPr>
      <a:lvl9pPr marL="40639" marR="40639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FFFB00"/>
          </a:solidFill>
          <a:uFill>
            <a:solidFill>
              <a:srgbClr val="FFFB00"/>
            </a:solidFill>
          </a:uFill>
          <a:latin typeface="+mn-lt"/>
          <a:ea typeface="+mn-ea"/>
          <a:cs typeface="+mn-cs"/>
          <a:sym typeface="Times New Roman"/>
        </a:defRPr>
      </a:lvl9pPr>
    </p:titleStyle>
    <p:bodyStyle>
      <a:lvl1pPr marL="383540" marR="40639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1pPr>
      <a:lvl2pPr marL="824411" marR="40639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2pPr>
      <a:lvl3pPr marL="1259839" marR="40639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3pPr>
      <a:lvl4pPr marL="17780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4pPr>
      <a:lvl5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5pPr>
      <a:lvl6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6pPr>
      <a:lvl7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7pPr>
      <a:lvl8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8pPr>
      <a:lvl9pPr marL="2235200" marR="40639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200" u="none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3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4.xml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5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Relationship Id="rId3" Type="http://schemas.openxmlformats.org/officeDocument/2006/relationships/image" Target="../media/image37.png"/></Relationships>
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6.xml"/></Relationships>
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7.xml"/></Relationships>
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7" Type="http://schemas.openxmlformats.org/officeDocument/2006/relationships/image" Target="../media/image44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/Relationships>
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7.png"/></Relationships>
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8.xml"/></Relationships>
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9.xml"/></Relationships>
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9.png"/></Relationships>
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0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anguage in children with  early brain injuries: behavioral and imaging evidence of plasticity"/>
          <p:cNvSpPr txBox="1"/>
          <p:nvPr>
            <p:ph type="title"/>
          </p:nvPr>
        </p:nvSpPr>
        <p:spPr>
          <a:xfrm>
            <a:off x="228600" y="1428750"/>
            <a:ext cx="8763000" cy="2857500"/>
          </a:xfrm>
          <a:prstGeom prst="rect">
            <a:avLst/>
          </a:prstGeom>
        </p:spPr>
        <p:txBody>
          <a:bodyPr/>
          <a:lstStyle/>
          <a:p>
            <a:pPr/>
            <a:r>
              <a:t>Language in children with </a:t>
            </a:r>
            <a:br/>
            <a:r>
              <a:t>early brain injuries: behavioral and imaging evidence of plasticity</a:t>
            </a:r>
            <a:br/>
          </a:p>
        </p:txBody>
      </p:sp>
      <p:sp>
        <p:nvSpPr>
          <p:cNvPr id="23" name="Brian MacWhinney, CMU…"/>
          <p:cNvSpPr txBox="1"/>
          <p:nvPr>
            <p:ph type="body" sz="half" idx="1"/>
          </p:nvPr>
        </p:nvSpPr>
        <p:spPr>
          <a:xfrm>
            <a:off x="1371600" y="4495800"/>
            <a:ext cx="6553200" cy="2362200"/>
          </a:xfrm>
          <a:prstGeom prst="rect">
            <a:avLst/>
          </a:prstGeom>
        </p:spPr>
        <p:txBody>
          <a:bodyPr/>
          <a:lstStyle/>
          <a:p>
            <a:pPr marL="40639" indent="0" algn="ctr">
              <a:buClr>
                <a:srgbClr val="FFFFFF"/>
              </a:buClr>
              <a:buSzTx/>
              <a:buFont typeface="Times New Roman"/>
              <a:buNone/>
            </a:pPr>
            <a:r>
              <a:t>Brian MacWhinney, CMU</a:t>
            </a:r>
          </a:p>
          <a:p>
            <a:pPr marL="40639" indent="0" algn="ctr">
              <a:buClr>
                <a:srgbClr val="FFFFFF"/>
              </a:buClr>
              <a:buSzTx/>
              <a:buFont typeface="Times New Roman"/>
              <a:buNone/>
            </a:pPr>
            <a:r>
              <a:t>Heidi Feldman, Pitt</a:t>
            </a:r>
          </a:p>
          <a:p>
            <a:pPr marL="40639" indent="0" algn="ctr">
              <a:buClr>
                <a:srgbClr val="FFFFFF"/>
              </a:buClr>
              <a:buSzTx/>
              <a:buFont typeface="Times New Roman"/>
              <a:buNone/>
            </a:pPr>
            <a:r>
              <a:t>Kelley Sacco, CMU</a:t>
            </a:r>
          </a:p>
        </p:txBody>
      </p:sp>
      <p:pic>
        <p:nvPicPr>
          <p:cNvPr id="24" name="image.pdf" descr="image.pd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3400" y="457200"/>
            <a:ext cx="1050925" cy="1143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image.png" descr="imag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62800" y="4572000"/>
            <a:ext cx="1600200" cy="1600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What happens if early damag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 happens if early damage?</a:t>
            </a:r>
          </a:p>
        </p:txBody>
      </p:sp>
      <p:graphicFrame>
        <p:nvGraphicFramePr>
          <p:cNvPr id="67" name="Hypothetical Results"/>
          <p:cNvGraphicFramePr/>
          <p:nvPr/>
        </p:nvGraphicFramePr>
        <p:xfrm>
          <a:off x="1395228" y="2028595"/>
          <a:ext cx="6456542" cy="3372070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hildren with early brain injury"/>
          <p:cNvSpPr txBox="1"/>
          <p:nvPr>
            <p:ph type="title"/>
          </p:nvPr>
        </p:nvSpPr>
        <p:spPr>
          <a:xfrm>
            <a:off x="685800" y="393700"/>
            <a:ext cx="7772400" cy="1600200"/>
          </a:xfrm>
          <a:prstGeom prst="rect">
            <a:avLst/>
          </a:prstGeom>
        </p:spPr>
        <p:txBody>
          <a:bodyPr/>
          <a:lstStyle/>
          <a:p>
            <a:pPr/>
            <a:r>
              <a:t>Children with early brain injury</a:t>
            </a:r>
          </a:p>
        </p:txBody>
      </p:sp>
      <p:pic>
        <p:nvPicPr>
          <p:cNvPr id="70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2667000"/>
            <a:ext cx="2317750" cy="281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1" name="image.png" descr="image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52800" y="2667000"/>
            <a:ext cx="2362200" cy="2819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image.png" descr="image.png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477000" y="2667000"/>
            <a:ext cx="2349500" cy="2743200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L"/>
          <p:cNvSpPr txBox="1"/>
          <p:nvPr/>
        </p:nvSpPr>
        <p:spPr>
          <a:xfrm>
            <a:off x="2514600" y="2667000"/>
            <a:ext cx="341124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FFFFFF"/>
              </a:buClr>
              <a:buFont typeface="Times New Roman"/>
            </a:lvl1pPr>
          </a:lstStyle>
          <a:p>
            <a:pPr/>
            <a:r>
              <a:t>L</a:t>
            </a:r>
          </a:p>
        </p:txBody>
      </p:sp>
      <p:sp>
        <p:nvSpPr>
          <p:cNvPr id="74" name="R"/>
          <p:cNvSpPr txBox="1"/>
          <p:nvPr/>
        </p:nvSpPr>
        <p:spPr>
          <a:xfrm>
            <a:off x="609600" y="2667000"/>
            <a:ext cx="35824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FFFFFF"/>
              </a:buClr>
              <a:buFont typeface="Times New Roman"/>
            </a:lvl1pPr>
          </a:lstStyle>
          <a:p>
            <a:pPr/>
            <a:r>
              <a:t>R</a:t>
            </a:r>
          </a:p>
        </p:txBody>
      </p:sp>
      <p:sp>
        <p:nvSpPr>
          <p:cNvPr id="75" name="L"/>
          <p:cNvSpPr txBox="1"/>
          <p:nvPr/>
        </p:nvSpPr>
        <p:spPr>
          <a:xfrm>
            <a:off x="5334000" y="2667000"/>
            <a:ext cx="341124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FFFFFF"/>
              </a:buClr>
              <a:buFont typeface="Times New Roman"/>
            </a:lvl1pPr>
          </a:lstStyle>
          <a:p>
            <a:pPr/>
            <a:r>
              <a:t>L</a:t>
            </a:r>
          </a:p>
        </p:txBody>
      </p:sp>
      <p:sp>
        <p:nvSpPr>
          <p:cNvPr id="76" name="R"/>
          <p:cNvSpPr txBox="1"/>
          <p:nvPr/>
        </p:nvSpPr>
        <p:spPr>
          <a:xfrm>
            <a:off x="3352800" y="2667000"/>
            <a:ext cx="35824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FFFFFF"/>
              </a:buClr>
              <a:buFont typeface="Times New Roman"/>
            </a:lvl1pPr>
          </a:lstStyle>
          <a:p>
            <a:pPr/>
            <a:r>
              <a:t>R</a:t>
            </a:r>
          </a:p>
        </p:txBody>
      </p:sp>
      <p:sp>
        <p:nvSpPr>
          <p:cNvPr id="77" name="L"/>
          <p:cNvSpPr txBox="1"/>
          <p:nvPr/>
        </p:nvSpPr>
        <p:spPr>
          <a:xfrm>
            <a:off x="8458200" y="2667000"/>
            <a:ext cx="341124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FFFFFF"/>
              </a:buClr>
              <a:buFont typeface="Times New Roman"/>
            </a:lvl1pPr>
          </a:lstStyle>
          <a:p>
            <a:pPr/>
            <a:r>
              <a:t>L</a:t>
            </a:r>
          </a:p>
        </p:txBody>
      </p:sp>
      <p:sp>
        <p:nvSpPr>
          <p:cNvPr id="78" name="R"/>
          <p:cNvSpPr txBox="1"/>
          <p:nvPr/>
        </p:nvSpPr>
        <p:spPr>
          <a:xfrm>
            <a:off x="6477000" y="2667000"/>
            <a:ext cx="35824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FFFFFF"/>
              </a:buClr>
              <a:buFont typeface="Times New Roman"/>
            </a:lvl1pPr>
          </a:lstStyle>
          <a:p>
            <a:pPr/>
            <a:r>
              <a:t>R</a:t>
            </a:r>
          </a:p>
        </p:txBody>
      </p:sp>
      <p:sp>
        <p:nvSpPr>
          <p:cNvPr id="79" name="Front"/>
          <p:cNvSpPr txBox="1"/>
          <p:nvPr/>
        </p:nvSpPr>
        <p:spPr>
          <a:xfrm>
            <a:off x="4114800" y="2209800"/>
            <a:ext cx="92710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300"/>
              </a:spcBef>
              <a:buClr>
                <a:srgbClr val="FFFFFF"/>
              </a:buClr>
              <a:buFont typeface="Times New Roman"/>
            </a:lvl1pPr>
          </a:lstStyle>
          <a:p>
            <a:pPr/>
            <a:r>
              <a:t>Front</a:t>
            </a:r>
          </a:p>
        </p:txBody>
      </p:sp>
      <p:sp>
        <p:nvSpPr>
          <p:cNvPr id="80" name="Back"/>
          <p:cNvSpPr txBox="1"/>
          <p:nvPr/>
        </p:nvSpPr>
        <p:spPr>
          <a:xfrm>
            <a:off x="4191000" y="5486400"/>
            <a:ext cx="781209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FFFFFF"/>
              </a:buClr>
              <a:buFont typeface="Times New Roman"/>
            </a:lvl1pPr>
          </a:lstStyle>
          <a:p>
            <a:pPr/>
            <a:r>
              <a:t>Back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MRI scans of PV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MRI scans of PVH</a:t>
            </a:r>
          </a:p>
        </p:txBody>
      </p:sp>
      <p:pic>
        <p:nvPicPr>
          <p:cNvPr id="83" name="2155_struc.png" descr="2155_struc.png"/>
          <p:cNvPicPr>
            <a:picLocks noChangeAspect="0"/>
          </p:cNvPicPr>
          <p:nvPr/>
        </p:nvPicPr>
        <p:blipFill>
          <a:blip r:embed="rId2">
            <a:extLst/>
          </a:blip>
          <a:srcRect l="5303" t="26068" r="51228" b="44387"/>
          <a:stretch>
            <a:fillRect/>
          </a:stretch>
        </p:blipFill>
        <p:spPr>
          <a:xfrm>
            <a:off x="3200400" y="2373312"/>
            <a:ext cx="3048000" cy="2960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hild with early brain inju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Child with early brain injury</a:t>
            </a:r>
          </a:p>
        </p:txBody>
      </p:sp>
      <p:pic>
        <p:nvPicPr>
          <p:cNvPr id="86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0" y="2286000"/>
            <a:ext cx="5410200" cy="3690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8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even observed patterns"/>
          <p:cNvSpPr txBox="1"/>
          <p:nvPr>
            <p:ph type="title"/>
          </p:nvPr>
        </p:nvSpPr>
        <p:spPr>
          <a:xfrm>
            <a:off x="685800" y="152400"/>
            <a:ext cx="7715250" cy="1600200"/>
          </a:xfrm>
          <a:prstGeom prst="rect">
            <a:avLst/>
          </a:prstGeom>
          <a:effectLst>
            <a:outerShdw sx="100000" sy="100000" kx="0" ky="0" algn="b" rotWithShape="0" blurRad="63500" dist="38100" dir="2700000">
              <a:srgbClr val="000000"/>
            </a:outerShdw>
          </a:effectLst>
        </p:spPr>
        <p:txBody>
          <a:bodyPr/>
          <a:lstStyle>
            <a:lvl1pPr marL="39686" marR="39686">
              <a:defRPr sz="4000"/>
            </a:lvl1pPr>
          </a:lstStyle>
          <a:p>
            <a:pPr/>
            <a:r>
              <a:t>Seven observed patterns</a:t>
            </a:r>
          </a:p>
        </p:txBody>
      </p:sp>
      <p:sp>
        <p:nvSpPr>
          <p:cNvPr id="89" name="1.  Preferential language sparing…"/>
          <p:cNvSpPr txBox="1"/>
          <p:nvPr>
            <p:ph type="body" idx="1"/>
          </p:nvPr>
        </p:nvSpPr>
        <p:spPr>
          <a:xfrm>
            <a:off x="762000" y="1752600"/>
            <a:ext cx="7848600" cy="5105400"/>
          </a:xfrm>
          <a:prstGeom prst="rect">
            <a:avLst/>
          </a:prstGeom>
        </p:spPr>
        <p:txBody>
          <a:bodyPr/>
          <a:lstStyle/>
          <a:p>
            <a:pPr marL="382586" marR="39686">
              <a:buClr>
                <a:srgbClr val="FFFFFF"/>
              </a:buClr>
              <a:buSzTx/>
              <a:buFont typeface="Monotype Sorts"/>
              <a:buNone/>
            </a:pPr>
            <a:r>
              <a:t>1.  Preferential language sparing</a:t>
            </a:r>
          </a:p>
          <a:p>
            <a:pPr marL="382586" marR="39686">
              <a:buClr>
                <a:srgbClr val="FFFFFF"/>
              </a:buClr>
              <a:buSzTx/>
              <a:buFont typeface="Monotype Sorts"/>
              <a:buNone/>
            </a:pPr>
          </a:p>
          <a:p>
            <a:pPr marL="382586" marR="39686">
              <a:buClr>
                <a:srgbClr val="FFFFFF"/>
              </a:buClr>
              <a:buSzTx/>
              <a:buFont typeface="Monotype Sorts"/>
              <a:buNone/>
            </a:pPr>
            <a:r>
              <a:t>2.	  Cognitive crowding</a:t>
            </a:r>
          </a:p>
          <a:p>
            <a:pPr marL="382586" marR="39686">
              <a:buClr>
                <a:srgbClr val="FFFFFF"/>
              </a:buClr>
              <a:buSzTx/>
              <a:buFont typeface="Monotype Sorts"/>
              <a:buNone/>
            </a:pPr>
          </a:p>
          <a:p>
            <a:pPr marL="382586" marR="39686">
              <a:buClr>
                <a:srgbClr val="FFFFFF"/>
              </a:buClr>
              <a:buSzTx/>
              <a:buFont typeface="Times New Roman"/>
              <a:buNone/>
            </a:pPr>
            <a:r>
              <a:t>3.  Hemispheric equipotentiality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4.  Contralateral recruitment…"/>
          <p:cNvSpPr txBox="1"/>
          <p:nvPr>
            <p:ph type="body" idx="1"/>
          </p:nvPr>
        </p:nvSpPr>
        <p:spPr>
          <a:xfrm>
            <a:off x="685800" y="990600"/>
            <a:ext cx="7467600" cy="4267200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FFFFFF"/>
              </a:buClr>
              <a:buSzTx/>
              <a:buFont typeface="Monotype Sorts"/>
              <a:buNone/>
            </a:pPr>
            <a:r>
              <a:t>4.  Contralateral recruitment</a:t>
            </a:r>
          </a:p>
          <a:p>
            <a:pPr>
              <a:buClr>
                <a:srgbClr val="FFFFFF"/>
              </a:buClr>
              <a:buSzTx/>
              <a:buFont typeface="Monotype Sorts"/>
              <a:buNone/>
            </a:pPr>
          </a:p>
          <a:p>
            <a:pPr>
              <a:buClr>
                <a:srgbClr val="FFFFFF"/>
              </a:buClr>
              <a:buSzTx/>
              <a:buFont typeface="Monotype Sorts"/>
              <a:buNone/>
            </a:pPr>
            <a:r>
              <a:t>5.  Local recruitment</a:t>
            </a:r>
          </a:p>
          <a:p>
            <a:pPr>
              <a:buClr>
                <a:srgbClr val="FFFFFF"/>
              </a:buClr>
              <a:buSzTx/>
              <a:buFont typeface="Monotype Sorts"/>
              <a:buNone/>
            </a:pPr>
          </a:p>
          <a:p>
            <a:pPr>
              <a:buClr>
                <a:srgbClr val="FFFFFF"/>
              </a:buClr>
              <a:buSzTx/>
              <a:buFont typeface="Monotype Sorts"/>
              <a:buNone/>
            </a:pPr>
            <a:r>
              <a:t>6.  White matter commitment </a:t>
            </a:r>
          </a:p>
          <a:p>
            <a:pPr>
              <a:buClr>
                <a:srgbClr val="FFFFFF"/>
              </a:buClr>
              <a:buSzTx/>
              <a:buFont typeface="Monotype Sorts"/>
              <a:buNone/>
            </a:pPr>
          </a:p>
          <a:p>
            <a:pPr>
              <a:buClr>
                <a:srgbClr val="FFFFFF"/>
              </a:buClr>
              <a:buSzTx/>
              <a:buFont typeface="Monotype Sorts"/>
              <a:buNone/>
            </a:pPr>
            <a:r>
              <a:t>7.  Late rigidity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Lack of direct eviden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Lack of direct evidence</a:t>
            </a:r>
          </a:p>
        </p:txBody>
      </p:sp>
      <p:sp>
        <p:nvSpPr>
          <p:cNvPr id="94" name="No direct evidence of crowdin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 direct evidence of crowding</a:t>
            </a:r>
          </a:p>
          <a:p>
            <a:pPr/>
            <a:r>
              <a:t>No direct evidence of use of contralateral homologs</a:t>
            </a:r>
          </a:p>
          <a:p>
            <a:pPr/>
            <a:r>
              <a:t>Unclear evidence on equipotentiality</a:t>
            </a:r>
          </a:p>
          <a:p>
            <a:pPr/>
            <a:r>
              <a:t>No direct evidence of local recruitment</a:t>
            </a:r>
          </a:p>
          <a:p>
            <a:pPr/>
            <a:r>
              <a:t>No direct evidence on actual organization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Open Developmental Questions"/>
          <p:cNvSpPr txBox="1"/>
          <p:nvPr>
            <p:ph type="title"/>
          </p:nvPr>
        </p:nvSpPr>
        <p:spPr>
          <a:prstGeom prst="rect">
            <a:avLst/>
          </a:prstGeom>
          <a:effectLst>
            <a:outerShdw sx="100000" sy="100000" kx="0" ky="0" algn="b" rotWithShape="0" blurRad="63500" dist="38100" dir="2700000">
              <a:srgbClr val="000000"/>
            </a:outerShdw>
          </a:effectLst>
        </p:spPr>
        <p:txBody>
          <a:bodyPr/>
          <a:lstStyle>
            <a:lvl1pPr marL="39686" marR="39686"/>
          </a:lstStyle>
          <a:p>
            <a:pPr/>
            <a:r>
              <a:t>Open Developmental Questions</a:t>
            </a:r>
          </a:p>
        </p:txBody>
      </p:sp>
      <p:sp>
        <p:nvSpPr>
          <p:cNvPr id="97" name="Initial delay -&gt; catchup -&gt; final parity?   OR…"/>
          <p:cNvSpPr txBox="1"/>
          <p:nvPr>
            <p:ph type="body" idx="1"/>
          </p:nvPr>
        </p:nvSpPr>
        <p:spPr>
          <a:xfrm>
            <a:off x="762000" y="1981200"/>
            <a:ext cx="7772400" cy="4876800"/>
          </a:xfrm>
          <a:prstGeom prst="rect">
            <a:avLst/>
          </a:prstGeom>
        </p:spPr>
        <p:txBody>
          <a:bodyPr/>
          <a:lstStyle/>
          <a:p>
            <a:pPr marL="382586" marR="39686">
              <a:buClr>
                <a:srgbClr val="FFFFFF"/>
              </a:buClr>
              <a:buFont typeface="Times New Roman"/>
            </a:pPr>
            <a:r>
              <a:t>Initial delay -&gt; catchup -&gt; final parity? 		OR</a:t>
            </a:r>
          </a:p>
          <a:p>
            <a:pPr marL="382586" marR="39686">
              <a:buClr>
                <a:srgbClr val="FFFFFF"/>
              </a:buClr>
              <a:buFont typeface="Times New Roman"/>
            </a:pPr>
            <a:r>
              <a:t>Sparing -&gt; cognitive crowding -&gt; decline in late acquisitions (math, reading)						</a:t>
            </a:r>
          </a:p>
          <a:p>
            <a:pPr marL="382586" marR="39686">
              <a:buClr>
                <a:srgbClr val="FFFFFF"/>
              </a:buClr>
              <a:buFont typeface="Times New Roman"/>
            </a:pPr>
            <a:r>
              <a:t>Exactly how does brain reorganize?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Language development in children with early brain injuries (Feldman, Holland, Kemp, Janosky, 1992)"/>
          <p:cNvSpPr txBox="1"/>
          <p:nvPr>
            <p:ph type="title"/>
          </p:nvPr>
        </p:nvSpPr>
        <p:spPr>
          <a:xfrm>
            <a:off x="685800" y="0"/>
            <a:ext cx="7772400" cy="2362200"/>
          </a:xfrm>
          <a:prstGeom prst="rect">
            <a:avLst/>
          </a:prstGeom>
        </p:spPr>
        <p:txBody>
          <a:bodyPr/>
          <a:lstStyle/>
          <a:p>
            <a:pPr/>
            <a:r>
              <a:t>Language development in children with early brain injuries</a:t>
            </a:r>
            <a:br/>
            <a:r>
              <a:rPr sz="2000"/>
              <a:t>(Feldman, Holland, Kemp, Janosky, 1992)</a:t>
            </a:r>
          </a:p>
        </p:txBody>
      </p:sp>
      <p:sp>
        <p:nvSpPr>
          <p:cNvPr id="100" name="To describe the changes over time in language skills of young children learning language…"/>
          <p:cNvSpPr txBox="1"/>
          <p:nvPr>
            <p:ph type="body" idx="1"/>
          </p:nvPr>
        </p:nvSpPr>
        <p:spPr>
          <a:xfrm>
            <a:off x="685800" y="2362200"/>
            <a:ext cx="7772400" cy="4495800"/>
          </a:xfrm>
          <a:prstGeom prst="rect">
            <a:avLst/>
          </a:prstGeom>
        </p:spPr>
        <p:txBody>
          <a:bodyPr/>
          <a:lstStyle/>
          <a:p>
            <a:pPr marL="340677" indent="-300037">
              <a:defRPr sz="2800"/>
            </a:pPr>
            <a:r>
              <a:t>To describe the changes over time in language skills of young children learning language</a:t>
            </a:r>
          </a:p>
          <a:p>
            <a:pPr marL="340677" indent="-300037">
              <a:defRPr sz="2800"/>
            </a:pPr>
            <a:r>
              <a:t>Multiple observations of parent-child communication </a:t>
            </a:r>
          </a:p>
          <a:p>
            <a:pPr lvl="1" marL="742768" indent="-244928">
              <a:defRPr sz="2400"/>
            </a:pPr>
            <a:r>
              <a:t>Lexicon—Number of words</a:t>
            </a:r>
          </a:p>
          <a:p>
            <a:pPr lvl="1" marL="742768" indent="-244928">
              <a:defRPr sz="2400"/>
            </a:pPr>
            <a:r>
              <a:t>Syntax—MLU and IPSYN</a:t>
            </a:r>
          </a:p>
          <a:p>
            <a:pPr marL="340677" indent="-300037">
              <a:defRPr sz="2800"/>
            </a:pPr>
            <a:r>
              <a:t>Compare children with unilateral LH and RH damage to children developing typically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ocabulary grow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Vocabulary growth</a:t>
            </a:r>
          </a:p>
        </p:txBody>
      </p:sp>
      <p:pic>
        <p:nvPicPr>
          <p:cNvPr id="103" name="AUT0004.png" descr="AUT0004.png"/>
          <p:cNvPicPr>
            <a:picLocks noChangeAspect="0"/>
          </p:cNvPicPr>
          <p:nvPr/>
        </p:nvPicPr>
        <p:blipFill>
          <a:blip r:embed="rId2">
            <a:extLst/>
          </a:blip>
          <a:srcRect l="4476" t="0" r="0" b="0"/>
          <a:stretch>
            <a:fillRect/>
          </a:stretch>
        </p:blipFill>
        <p:spPr>
          <a:xfrm>
            <a:off x="76200" y="2362200"/>
            <a:ext cx="4495800" cy="3355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AUT0005.png" descr="AUT0005.png"/>
          <p:cNvPicPr>
            <a:picLocks noChangeAspect="0"/>
          </p:cNvPicPr>
          <p:nvPr/>
        </p:nvPicPr>
        <p:blipFill>
          <a:blip r:embed="rId3">
            <a:extLst/>
          </a:blip>
          <a:srcRect l="6153" t="0" r="0" b="2127"/>
          <a:stretch>
            <a:fillRect/>
          </a:stretch>
        </p:blipFill>
        <p:spPr>
          <a:xfrm>
            <a:off x="4648200" y="2362200"/>
            <a:ext cx="4419600" cy="3352800"/>
          </a:xfrm>
          <a:prstGeom prst="rect">
            <a:avLst/>
          </a:prstGeom>
          <a:ln w="12700">
            <a:miter lim="400000"/>
          </a:ln>
        </p:spPr>
      </p:pic>
      <p:sp>
        <p:nvSpPr>
          <p:cNvPr id="105" name="LH injury"/>
          <p:cNvSpPr txBox="1"/>
          <p:nvPr/>
        </p:nvSpPr>
        <p:spPr>
          <a:xfrm>
            <a:off x="1447800" y="1905000"/>
            <a:ext cx="1365508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spcBef>
                <a:spcPts val="1300"/>
              </a:spcBef>
              <a:buClr>
                <a:srgbClr val="FFFFFF"/>
              </a:buClr>
              <a:buFont typeface="Times New Roman"/>
            </a:lvl1pPr>
          </a:lstStyle>
          <a:p>
            <a:pPr/>
            <a:r>
              <a:t>LH injury</a:t>
            </a:r>
          </a:p>
        </p:txBody>
      </p:sp>
      <p:sp>
        <p:nvSpPr>
          <p:cNvPr id="106" name="RH injury"/>
          <p:cNvSpPr txBox="1"/>
          <p:nvPr/>
        </p:nvSpPr>
        <p:spPr>
          <a:xfrm>
            <a:off x="5943600" y="1905000"/>
            <a:ext cx="1382624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spcBef>
                <a:spcPts val="1300"/>
              </a:spcBef>
              <a:buClr>
                <a:srgbClr val="FFFFFF"/>
              </a:buClr>
              <a:buFont typeface="Times New Roman"/>
            </a:lvl1pPr>
          </a:lstStyle>
          <a:p>
            <a:pPr/>
            <a:r>
              <a:t>RH injury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utlin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Outline</a:t>
            </a:r>
          </a:p>
        </p:txBody>
      </p:sp>
      <p:sp>
        <p:nvSpPr>
          <p:cNvPr id="30" name="Preformation/Emergentism -- Seven theor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0677" indent="-300037">
              <a:lnSpc>
                <a:spcPct val="90000"/>
              </a:lnSpc>
              <a:defRPr sz="2800"/>
            </a:pPr>
            <a:r>
              <a:t>Preformation/Emergentism -- Seven theories</a:t>
            </a:r>
          </a:p>
          <a:p>
            <a:pPr marL="340677" indent="-300037">
              <a:lnSpc>
                <a:spcPct val="90000"/>
              </a:lnSpc>
              <a:defRPr sz="2800"/>
            </a:pPr>
            <a:r>
              <a:t>Development of language in preschool children with early unilateral brain injuries</a:t>
            </a:r>
          </a:p>
          <a:p>
            <a:pPr marL="340677" indent="-300037">
              <a:lnSpc>
                <a:spcPct val="90000"/>
              </a:lnSpc>
              <a:defRPr sz="2800"/>
            </a:pPr>
            <a:r>
              <a:t>Performance at school age </a:t>
            </a:r>
          </a:p>
          <a:p>
            <a:pPr lvl="1" marL="742768" indent="-244928">
              <a:lnSpc>
                <a:spcPct val="90000"/>
              </a:lnSpc>
              <a:defRPr sz="2400"/>
            </a:pPr>
            <a:r>
              <a:t>Formal measures</a:t>
            </a:r>
          </a:p>
          <a:p>
            <a:pPr lvl="1" marL="742768" indent="-244928">
              <a:lnSpc>
                <a:spcPct val="90000"/>
              </a:lnSpc>
              <a:defRPr sz="2400"/>
            </a:pPr>
            <a:r>
              <a:t>Sentence comprehension strategies</a:t>
            </a:r>
          </a:p>
          <a:p>
            <a:pPr lvl="1" marL="742768" indent="-244928">
              <a:lnSpc>
                <a:spcPct val="90000"/>
              </a:lnSpc>
              <a:defRPr sz="2400"/>
            </a:pPr>
            <a:r>
              <a:t>Information processing tasks</a:t>
            </a:r>
          </a:p>
          <a:p>
            <a:pPr marL="340677" indent="-300037">
              <a:lnSpc>
                <a:spcPct val="90000"/>
              </a:lnSpc>
              <a:defRPr sz="2800"/>
            </a:pPr>
            <a:r>
              <a:t>fMRI to uncover patterns of reorganization of language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verage sentence leng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Average sentence length </a:t>
            </a:r>
            <a:br/>
          </a:p>
        </p:txBody>
      </p:sp>
      <p:pic>
        <p:nvPicPr>
          <p:cNvPr id="109" name="AUT0006.png" descr="AUT0006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600" y="2514600"/>
            <a:ext cx="4572001" cy="31781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AUT0007.png" descr="AUT0007.png"/>
          <p:cNvPicPr>
            <a:picLocks noChangeAspect="0"/>
          </p:cNvPicPr>
          <p:nvPr/>
        </p:nvPicPr>
        <p:blipFill>
          <a:blip r:embed="rId3">
            <a:extLst/>
          </a:blip>
          <a:srcRect l="6896" t="0" r="0" b="0"/>
          <a:stretch>
            <a:fillRect/>
          </a:stretch>
        </p:blipFill>
        <p:spPr>
          <a:xfrm>
            <a:off x="4876800" y="2514600"/>
            <a:ext cx="4114800" cy="3200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LH injury"/>
          <p:cNvSpPr txBox="1"/>
          <p:nvPr/>
        </p:nvSpPr>
        <p:spPr>
          <a:xfrm>
            <a:off x="1524000" y="2057400"/>
            <a:ext cx="153670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300"/>
              </a:spcBef>
              <a:buClr>
                <a:srgbClr val="FFFFFF"/>
              </a:buClr>
              <a:buFont typeface="Times New Roman"/>
            </a:lvl1pPr>
          </a:lstStyle>
          <a:p>
            <a:pPr/>
            <a:r>
              <a:t>LH injury</a:t>
            </a:r>
          </a:p>
        </p:txBody>
      </p:sp>
      <p:sp>
        <p:nvSpPr>
          <p:cNvPr id="112" name="RH injury"/>
          <p:cNvSpPr txBox="1"/>
          <p:nvPr/>
        </p:nvSpPr>
        <p:spPr>
          <a:xfrm>
            <a:off x="6096000" y="2057400"/>
            <a:ext cx="1382624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FFFFFF"/>
              </a:buClr>
              <a:buFont typeface="Times New Roman"/>
            </a:lvl1pPr>
          </a:lstStyle>
          <a:p>
            <a:pPr/>
            <a:r>
              <a:t>RH injury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rammatical complex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Grammatical complexity</a:t>
            </a:r>
          </a:p>
        </p:txBody>
      </p:sp>
      <p:pic>
        <p:nvPicPr>
          <p:cNvPr id="115" name="AUT0003.png" descr="AUT0003.png"/>
          <p:cNvPicPr>
            <a:picLocks noChangeAspect="0"/>
          </p:cNvPicPr>
          <p:nvPr/>
        </p:nvPicPr>
        <p:blipFill>
          <a:blip r:embed="rId2">
            <a:extLst/>
          </a:blip>
          <a:srcRect l="5970" t="0" r="0" b="0"/>
          <a:stretch>
            <a:fillRect/>
          </a:stretch>
        </p:blipFill>
        <p:spPr>
          <a:xfrm>
            <a:off x="4724400" y="2133600"/>
            <a:ext cx="4191000" cy="3327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AUT0002.png" descr="AUT0002.png"/>
          <p:cNvPicPr>
            <a:picLocks noChangeAspect="0"/>
          </p:cNvPicPr>
          <p:nvPr/>
        </p:nvPicPr>
        <p:blipFill>
          <a:blip r:embed="rId3">
            <a:extLst/>
          </a:blip>
          <a:srcRect l="0" t="0" r="1603" b="0"/>
          <a:stretch>
            <a:fillRect/>
          </a:stretch>
        </p:blipFill>
        <p:spPr>
          <a:xfrm>
            <a:off x="152400" y="2133600"/>
            <a:ext cx="4419600" cy="33528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LH injury"/>
          <p:cNvSpPr txBox="1"/>
          <p:nvPr/>
        </p:nvSpPr>
        <p:spPr>
          <a:xfrm>
            <a:off x="1524000" y="1676400"/>
            <a:ext cx="153670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300"/>
              </a:spcBef>
              <a:buClr>
                <a:srgbClr val="FFFFFF"/>
              </a:buClr>
              <a:buFont typeface="Times New Roman"/>
            </a:lvl1pPr>
          </a:lstStyle>
          <a:p>
            <a:pPr/>
            <a:r>
              <a:t>LH injury</a:t>
            </a:r>
          </a:p>
        </p:txBody>
      </p:sp>
      <p:sp>
        <p:nvSpPr>
          <p:cNvPr id="118" name="RH injury"/>
          <p:cNvSpPr txBox="1"/>
          <p:nvPr/>
        </p:nvSpPr>
        <p:spPr>
          <a:xfrm>
            <a:off x="5943600" y="1676400"/>
            <a:ext cx="1382624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spcBef>
                <a:spcPts val="1300"/>
              </a:spcBef>
              <a:buClr>
                <a:srgbClr val="FFFFFF"/>
              </a:buClr>
              <a:buFont typeface="Times New Roman"/>
            </a:lvl1pPr>
          </a:lstStyle>
          <a:p>
            <a:pPr/>
            <a:r>
              <a:t>RH injury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ummary and Ques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 and Questions</a:t>
            </a:r>
          </a:p>
        </p:txBody>
      </p:sp>
      <p:sp>
        <p:nvSpPr>
          <p:cNvPr id="121" name="Children with early brain injuries may show initial delays and then near normal rates of developme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0677" indent="-300037">
              <a:lnSpc>
                <a:spcPct val="90000"/>
              </a:lnSpc>
              <a:defRPr sz="2800"/>
            </a:pPr>
            <a:r>
              <a:t>Children with early brain injuries may show initial delays and then near normal rates of development</a:t>
            </a:r>
          </a:p>
          <a:p>
            <a:pPr marL="340677" indent="-300037">
              <a:lnSpc>
                <a:spcPct val="90000"/>
              </a:lnSpc>
              <a:defRPr sz="2800"/>
            </a:pPr>
            <a:r>
              <a:t>Suggests takes longer to organize the damaged system</a:t>
            </a:r>
          </a:p>
          <a:p>
            <a:pPr marL="340677" indent="-300037">
              <a:lnSpc>
                <a:spcPct val="90000"/>
              </a:lnSpc>
              <a:defRPr sz="2800"/>
            </a:pPr>
            <a:r>
              <a:t>Issues</a:t>
            </a:r>
          </a:p>
          <a:p>
            <a:pPr lvl="1" marL="742768" indent="-244928">
              <a:lnSpc>
                <a:spcPct val="90000"/>
              </a:lnSpc>
              <a:defRPr sz="2400"/>
            </a:pPr>
            <a:r>
              <a:t>What are the best measures to assess early language in these children? Types versus tokens, competence versus performance</a:t>
            </a:r>
          </a:p>
          <a:p>
            <a:pPr lvl="1" marL="742768" indent="-244928">
              <a:lnSpc>
                <a:spcPct val="90000"/>
              </a:lnSpc>
              <a:defRPr sz="2400"/>
            </a:pPr>
            <a:r>
              <a:t>Would larger sample reveal greater difference?</a:t>
            </a:r>
          </a:p>
          <a:p>
            <a:pPr lvl="1" marL="742768" indent="-244928">
              <a:lnSpc>
                <a:spcPct val="90000"/>
              </a:lnSpc>
              <a:defRPr sz="2400"/>
            </a:pPr>
            <a:r>
              <a:t>What happens as the children reach school age?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ormal testing at school age (MacWhinney, Feldman, Sacco, Valdez-Perez, 2000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Formal testing at school age</a:t>
            </a:r>
            <a:br/>
            <a:r>
              <a:rPr sz="2000"/>
              <a:t>(MacWhinney, Feldman, Sacco, Valdez-Perez, 2000)</a:t>
            </a:r>
          </a:p>
        </p:txBody>
      </p:sp>
      <p:sp>
        <p:nvSpPr>
          <p:cNvPr id="124" name="Goal: to determine how children with early brain injuries perform on formal measures at ages 6 to 10 yea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Goal: to determine how children with early brain injuries perform on formal measures at ages 6 to 10 years</a:t>
            </a:r>
          </a:p>
          <a:p>
            <a:pPr/>
            <a:r>
              <a:t>Measures</a:t>
            </a:r>
          </a:p>
          <a:p>
            <a:pPr lvl="1"/>
            <a:r>
              <a:t>Non-verbal intelligence test (Leiter International Performance Scales)</a:t>
            </a:r>
          </a:p>
          <a:p>
            <a:pPr lvl="1"/>
            <a:r>
              <a:t>Receptive vocabulary (PPVT-R)</a:t>
            </a:r>
          </a:p>
          <a:p>
            <a:pPr lvl="1"/>
            <a:r>
              <a:t>Language Functions (CELF-R)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Formal Testing 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Formal Testing Results</a:t>
            </a:r>
          </a:p>
        </p:txBody>
      </p:sp>
      <p:graphicFrame>
        <p:nvGraphicFramePr>
          <p:cNvPr id="127" name="Non-verbal intelligence and Receptive language"/>
          <p:cNvGraphicFramePr/>
          <p:nvPr/>
        </p:nvGraphicFramePr>
        <p:xfrm>
          <a:off x="1254190" y="1907147"/>
          <a:ext cx="6914010" cy="3251281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131" name="Group"/>
          <p:cNvGrpSpPr/>
          <p:nvPr/>
        </p:nvGrpSpPr>
        <p:grpSpPr>
          <a:xfrm>
            <a:off x="2148564" y="3204924"/>
            <a:ext cx="4290031" cy="1278773"/>
            <a:chOff x="0" y="0"/>
            <a:chExt cx="4290030" cy="1278771"/>
          </a:xfrm>
        </p:grpSpPr>
        <p:sp>
          <p:nvSpPr>
            <p:cNvPr id="128" name="Line"/>
            <p:cNvSpPr/>
            <p:nvPr/>
          </p:nvSpPr>
          <p:spPr>
            <a:xfrm>
              <a:off x="0" y="1276823"/>
              <a:ext cx="4290031" cy="1949"/>
            </a:xfrm>
            <a:prstGeom prst="line">
              <a:avLst/>
            </a:prstGeom>
            <a:noFill/>
            <a:ln w="19050" cap="flat">
              <a:solidFill>
                <a:srgbClr val="032ADD"/>
              </a:solidFill>
              <a:prstDash val="sysDot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0" y="0"/>
              <a:ext cx="4290031" cy="2922"/>
            </a:xfrm>
            <a:prstGeom prst="line">
              <a:avLst/>
            </a:prstGeom>
            <a:noFill/>
            <a:ln w="19050" cap="flat">
              <a:solidFill>
                <a:srgbClr val="032ADD"/>
              </a:solidFill>
              <a:prstDash val="sysDot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0" y="643768"/>
              <a:ext cx="4290031" cy="1"/>
            </a:xfrm>
            <a:prstGeom prst="line">
              <a:avLst/>
            </a:prstGeom>
            <a:noFill/>
            <a:ln w="19050" cap="flat">
              <a:solidFill>
                <a:srgbClr val="032ADD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ormal Language Measu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Formal Language Measures</a:t>
            </a:r>
          </a:p>
        </p:txBody>
      </p:sp>
      <p:graphicFrame>
        <p:nvGraphicFramePr>
          <p:cNvPr id="134" name="Language Measures"/>
          <p:cNvGraphicFramePr/>
          <p:nvPr/>
        </p:nvGraphicFramePr>
        <p:xfrm>
          <a:off x="1253355" y="2071960"/>
          <a:ext cx="6810050" cy="2995723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138" name="Group"/>
          <p:cNvGrpSpPr/>
          <p:nvPr/>
        </p:nvGrpSpPr>
        <p:grpSpPr>
          <a:xfrm>
            <a:off x="2057400" y="3200400"/>
            <a:ext cx="4343400" cy="839788"/>
            <a:chOff x="0" y="0"/>
            <a:chExt cx="4343400" cy="839787"/>
          </a:xfrm>
        </p:grpSpPr>
        <p:sp>
          <p:nvSpPr>
            <p:cNvPr id="135" name="Line"/>
            <p:cNvSpPr/>
            <p:nvPr/>
          </p:nvSpPr>
          <p:spPr>
            <a:xfrm flipV="1">
              <a:off x="76200" y="838200"/>
              <a:ext cx="4267200" cy="1588"/>
            </a:xfrm>
            <a:prstGeom prst="line">
              <a:avLst/>
            </a:prstGeom>
            <a:noFill/>
            <a:ln w="38100" cap="flat">
              <a:solidFill>
                <a:srgbClr val="021EAA"/>
              </a:solidFill>
              <a:prstDash val="sysDot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 flipV="1">
              <a:off x="76200" y="0"/>
              <a:ext cx="4267200" cy="1588"/>
            </a:xfrm>
            <a:prstGeom prst="line">
              <a:avLst/>
            </a:prstGeom>
            <a:noFill/>
            <a:ln w="38100" cap="flat">
              <a:solidFill>
                <a:srgbClr val="021EAA"/>
              </a:solidFill>
              <a:prstDash val="sysDot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0" y="381000"/>
              <a:ext cx="4343400" cy="1588"/>
            </a:xfrm>
            <a:prstGeom prst="line">
              <a:avLst/>
            </a:prstGeom>
            <a:noFill/>
            <a:ln w="38100" cap="flat">
              <a:solidFill>
                <a:srgbClr val="0433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entence comprehension study (Feldman, MacWhinney, Sacco, in press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Sentence comprehension study</a:t>
            </a:r>
            <a:br/>
            <a:r>
              <a:rPr sz="2000"/>
              <a:t>(Feldman, MacWhinney, Sacco, in press)</a:t>
            </a:r>
          </a:p>
        </p:txBody>
      </p:sp>
      <p:sp>
        <p:nvSpPr>
          <p:cNvPr id="141" name="Goal: to determine the cues children use to determine the agent of the action in sentence-comprehens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0677" indent="-300037">
              <a:lnSpc>
                <a:spcPct val="90000"/>
              </a:lnSpc>
            </a:pPr>
            <a:r>
              <a:rPr sz="2800"/>
              <a:t>Goal: to determine the cues children use to determine the agent of the action in sentence-comprehension</a:t>
            </a:r>
            <a:endParaRPr sz="2800"/>
          </a:p>
          <a:p>
            <a:pPr lvl="1" marL="742768" indent="-244928">
              <a:lnSpc>
                <a:spcPct val="90000"/>
              </a:lnSpc>
              <a:defRPr sz="2400"/>
            </a:pPr>
            <a:r>
              <a:t>Syntax is area of alleged weakness in many studies of children with acquired injuries</a:t>
            </a:r>
          </a:p>
          <a:p>
            <a:pPr lvl="1" marL="742768" indent="-244928">
              <a:lnSpc>
                <a:spcPct val="90000"/>
              </a:lnSpc>
              <a:defRPr sz="2400"/>
            </a:pPr>
            <a:r>
              <a:t>Functional tasks better than judgments</a:t>
            </a:r>
          </a:p>
          <a:p>
            <a:pPr lvl="1" marL="742768" indent="-244928">
              <a:lnSpc>
                <a:spcPct val="90000"/>
              </a:lnSpc>
              <a:defRPr sz="2400"/>
            </a:pPr>
            <a:r>
              <a:t>To isolate sentence comprehension strategies, need task with minimal other processing demands: simple input, no memory load, and non-verbal (pointing response)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ask"/>
          <p:cNvSpPr txBox="1"/>
          <p:nvPr>
            <p:ph type="title"/>
          </p:nvPr>
        </p:nvSpPr>
        <p:spPr>
          <a:xfrm>
            <a:off x="0" y="76200"/>
            <a:ext cx="8991600" cy="1447800"/>
          </a:xfrm>
          <a:prstGeom prst="rect">
            <a:avLst/>
          </a:prstGeom>
        </p:spPr>
        <p:txBody>
          <a:bodyPr/>
          <a:lstStyle/>
          <a:p>
            <a:pPr/>
            <a:r>
              <a:t>Task</a:t>
            </a:r>
          </a:p>
        </p:txBody>
      </p:sp>
      <p:sp>
        <p:nvSpPr>
          <p:cNvPr id="144" name="On-line “who done it?” task…"/>
          <p:cNvSpPr txBox="1"/>
          <p:nvPr>
            <p:ph type="body" idx="1"/>
          </p:nvPr>
        </p:nvSpPr>
        <p:spPr>
          <a:xfrm>
            <a:off x="609600" y="1524000"/>
            <a:ext cx="8077200" cy="5334000"/>
          </a:xfrm>
          <a:prstGeom prst="rect">
            <a:avLst/>
          </a:prstGeom>
        </p:spPr>
        <p:txBody>
          <a:bodyPr/>
          <a:lstStyle/>
          <a:p>
            <a:pPr/>
            <a:r>
              <a:t>On-line “who done it?” task</a:t>
            </a:r>
          </a:p>
          <a:p>
            <a:pPr lvl="1"/>
            <a:r>
              <a:t>Sentences were simple </a:t>
            </a:r>
          </a:p>
          <a:p>
            <a:pPr lvl="2"/>
            <a:r>
              <a:t>Varied by word order: NVN, VNN, and NNV </a:t>
            </a:r>
          </a:p>
          <a:p>
            <a:pPr lvl="2"/>
            <a:r>
              <a:t>Nouns were animate or inanimate</a:t>
            </a:r>
          </a:p>
          <a:p>
            <a:pPr lvl="2"/>
            <a:r>
              <a:t>No intonation cues</a:t>
            </a:r>
          </a:p>
          <a:p>
            <a:pPr lvl="1"/>
            <a:r>
              <a:t>Words and picture stimuli presented simultaneously on computer screen</a:t>
            </a:r>
          </a:p>
          <a:p>
            <a:pPr lvl="1"/>
            <a:r>
              <a:t>Child indicates the agent by pointing to the appropriate picture</a:t>
            </a:r>
          </a:p>
          <a:p>
            <a:pPr lvl="1"/>
            <a:r>
              <a:t>Yields accuracy and reaction time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timul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Stimuli</a:t>
            </a:r>
          </a:p>
        </p:txBody>
      </p:sp>
      <p:sp>
        <p:nvSpPr>
          <p:cNvPr id="147" name="NVN-AA     The cat kissed the bear.…"/>
          <p:cNvSpPr txBox="1"/>
          <p:nvPr>
            <p:ph type="body" idx="1"/>
          </p:nvPr>
        </p:nvSpPr>
        <p:spPr>
          <a:xfrm>
            <a:off x="609600" y="1981200"/>
            <a:ext cx="8305800" cy="4876800"/>
          </a:xfrm>
          <a:prstGeom prst="rect">
            <a:avLst/>
          </a:prstGeom>
        </p:spPr>
        <p:txBody>
          <a:bodyPr/>
          <a:lstStyle/>
          <a:p>
            <a:pPr/>
            <a:r>
              <a:t>NVN-AA	    The cat kissed the bear.</a:t>
            </a:r>
          </a:p>
          <a:p>
            <a:pPr/>
            <a:r>
              <a:t>NNV-AI		    The lion the pencil watched.</a:t>
            </a:r>
          </a:p>
          <a:p>
            <a:pPr/>
            <a:r>
              <a:t>VNN-IA	    	     Hugged the block the camel.</a:t>
            </a:r>
          </a:p>
          <a:p>
            <a:pPr>
              <a:buClr>
                <a:srgbClr val="FFFFFF"/>
              </a:buClr>
              <a:buSzTx/>
              <a:buFont typeface="Times New Roman"/>
              <a:buNone/>
            </a:pPr>
            <a:r>
              <a:t>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ypical development 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Typical development results</a:t>
            </a:r>
          </a:p>
        </p:txBody>
      </p:sp>
      <p:sp>
        <p:nvSpPr>
          <p:cNvPr id="150" name="3-4 year olds decide on the basis of animacy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3-4 year olds decide on the basis of animacy</a:t>
            </a:r>
          </a:p>
          <a:p>
            <a:pPr/>
            <a:r>
              <a:t>5-6 year olds choose first noun in NVN</a:t>
            </a:r>
          </a:p>
          <a:p>
            <a:pPr/>
            <a:r>
              <a:t>7-8 year olds choose first noun in NVN and second noun in VNN</a:t>
            </a:r>
          </a:p>
          <a:p>
            <a:pPr/>
            <a:r>
              <a:t>9-10 year olds choose second noun in NNV, adult pattern</a:t>
            </a:r>
          </a:p>
          <a:p>
            <a:pPr algn="r">
              <a:buClr>
                <a:srgbClr val="FFFFFF"/>
              </a:buClr>
              <a:buSzTx/>
              <a:buFont typeface="Times New Roman"/>
              <a:buNone/>
            </a:pPr>
            <a:r>
              <a:t>				</a:t>
            </a:r>
            <a:r>
              <a:rPr sz="2000"/>
              <a:t>(Von Bergen et al, 1996)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.png" descr="image.png"/>
          <p:cNvPicPr>
            <a:picLocks noChangeAspect="0"/>
          </p:cNvPicPr>
          <p:nvPr/>
        </p:nvPicPr>
        <p:blipFill>
          <a:blip r:embed="rId3">
            <a:extLst/>
          </a:blip>
          <a:srcRect l="0" t="0" r="0" b="47586"/>
          <a:stretch>
            <a:fillRect/>
          </a:stretch>
        </p:blipFill>
        <p:spPr>
          <a:xfrm>
            <a:off x="1295400" y="2590800"/>
            <a:ext cx="6629400" cy="33528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Classic theory:…"/>
          <p:cNvSpPr txBox="1"/>
          <p:nvPr/>
        </p:nvSpPr>
        <p:spPr>
          <a:xfrm>
            <a:off x="782632" y="381000"/>
            <a:ext cx="7510474" cy="13732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ctr">
              <a:buClr>
                <a:srgbClr val="FFFB00"/>
              </a:buClr>
              <a:buFont typeface="Times New Roman"/>
              <a:defRPr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defRPr>
            </a:pPr>
            <a:r>
              <a:t>Classic theory: </a:t>
            </a:r>
          </a:p>
          <a:p>
            <a:pPr algn="ctr">
              <a:buClr>
                <a:srgbClr val="FFFB00"/>
              </a:buClr>
              <a:buFont typeface="Times New Roman"/>
              <a:defRPr sz="4400">
                <a:solidFill>
                  <a:srgbClr val="FFFB00"/>
                </a:solidFill>
                <a:uFill>
                  <a:solidFill>
                    <a:srgbClr val="FFFB00"/>
                  </a:solidFill>
                </a:uFill>
              </a:defRPr>
            </a:pPr>
            <a:r>
              <a:t>Language modules in adult brain</a:t>
            </a:r>
          </a:p>
        </p:txBody>
      </p:sp>
      <p:sp>
        <p:nvSpPr>
          <p:cNvPr id="34" name="Front"/>
          <p:cNvSpPr txBox="1"/>
          <p:nvPr/>
        </p:nvSpPr>
        <p:spPr>
          <a:xfrm>
            <a:off x="533399" y="3657600"/>
            <a:ext cx="1155701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300"/>
              </a:spcBef>
              <a:buClr>
                <a:srgbClr val="FFFFFF"/>
              </a:buClr>
              <a:buFont typeface="Times New Roman"/>
            </a:lvl1pPr>
          </a:lstStyle>
          <a:p>
            <a:pPr/>
            <a:r>
              <a:t>Front</a:t>
            </a:r>
          </a:p>
        </p:txBody>
      </p:sp>
      <p:sp>
        <p:nvSpPr>
          <p:cNvPr id="35" name="Back"/>
          <p:cNvSpPr txBox="1"/>
          <p:nvPr/>
        </p:nvSpPr>
        <p:spPr>
          <a:xfrm>
            <a:off x="3886200" y="4724400"/>
            <a:ext cx="92710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300"/>
              </a:spcBef>
              <a:buClr>
                <a:srgbClr val="FFFFFF"/>
              </a:buClr>
              <a:buFont typeface="Times New Roman"/>
            </a:lvl1pPr>
          </a:lstStyle>
          <a:p>
            <a:pPr/>
            <a:r>
              <a:t>Back</a:t>
            </a:r>
          </a:p>
        </p:txBody>
      </p:sp>
      <p:sp>
        <p:nvSpPr>
          <p:cNvPr id="36" name="Front"/>
          <p:cNvSpPr txBox="1"/>
          <p:nvPr/>
        </p:nvSpPr>
        <p:spPr>
          <a:xfrm>
            <a:off x="4724400" y="2133600"/>
            <a:ext cx="123190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300"/>
              </a:spcBef>
              <a:buClr>
                <a:srgbClr val="FFFFFF"/>
              </a:buClr>
              <a:buFont typeface="Times New Roman"/>
            </a:lvl1pPr>
          </a:lstStyle>
          <a:p>
            <a:pPr/>
            <a:r>
              <a:t>Front</a:t>
            </a:r>
          </a:p>
        </p:txBody>
      </p:sp>
      <p:sp>
        <p:nvSpPr>
          <p:cNvPr id="37" name="Back"/>
          <p:cNvSpPr txBox="1"/>
          <p:nvPr/>
        </p:nvSpPr>
        <p:spPr>
          <a:xfrm>
            <a:off x="7848600" y="4724400"/>
            <a:ext cx="100330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300"/>
              </a:spcBef>
              <a:buClr>
                <a:srgbClr val="FFFFFF"/>
              </a:buClr>
              <a:buFont typeface="Times New Roman"/>
            </a:lvl1pPr>
          </a:lstStyle>
          <a:p>
            <a:pPr/>
            <a:r>
              <a:t>Back</a:t>
            </a:r>
          </a:p>
        </p:txBody>
      </p:sp>
      <p:sp>
        <p:nvSpPr>
          <p:cNvPr id="38" name="L"/>
          <p:cNvSpPr txBox="1"/>
          <p:nvPr/>
        </p:nvSpPr>
        <p:spPr>
          <a:xfrm>
            <a:off x="5029200" y="4191000"/>
            <a:ext cx="31750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300"/>
              </a:spcBef>
              <a:buClr>
                <a:srgbClr val="FFFFFF"/>
              </a:buClr>
              <a:buFont typeface="Times New Roman"/>
            </a:lvl1pPr>
          </a:lstStyle>
          <a:p>
            <a:pPr/>
            <a:r>
              <a:t>L</a:t>
            </a:r>
          </a:p>
        </p:txBody>
      </p:sp>
      <p:sp>
        <p:nvSpPr>
          <p:cNvPr id="39" name="R"/>
          <p:cNvSpPr txBox="1"/>
          <p:nvPr/>
        </p:nvSpPr>
        <p:spPr>
          <a:xfrm>
            <a:off x="7696200" y="2209800"/>
            <a:ext cx="62230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300"/>
              </a:spcBef>
              <a:buClr>
                <a:srgbClr val="FFFFFF"/>
              </a:buClr>
              <a:buFont typeface="Times New Roman"/>
            </a:lvl1pPr>
          </a:lstStyle>
          <a:p>
            <a:pPr/>
            <a:r>
              <a:t>R</a:t>
            </a:r>
          </a:p>
        </p:txBody>
      </p:sp>
      <p:sp>
        <p:nvSpPr>
          <p:cNvPr id="40" name="L"/>
          <p:cNvSpPr txBox="1"/>
          <p:nvPr/>
        </p:nvSpPr>
        <p:spPr>
          <a:xfrm>
            <a:off x="1905000" y="4114800"/>
            <a:ext cx="341124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FFFFFF"/>
              </a:buClr>
              <a:buFont typeface="Times New Roman"/>
            </a:lvl1pPr>
          </a:lstStyle>
          <a:p>
            <a:pPr/>
            <a:r>
              <a:t>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First noun choice"/>
          <p:cNvSpPr txBox="1"/>
          <p:nvPr>
            <p:ph type="title"/>
          </p:nvPr>
        </p:nvSpPr>
        <p:spPr>
          <a:xfrm>
            <a:off x="685800" y="76200"/>
            <a:ext cx="7772400" cy="1905000"/>
          </a:xfrm>
          <a:prstGeom prst="rect">
            <a:avLst/>
          </a:prstGeom>
        </p:spPr>
        <p:txBody>
          <a:bodyPr/>
          <a:lstStyle/>
          <a:p>
            <a:pPr/>
            <a:r>
              <a:t>First noun choice</a:t>
            </a:r>
          </a:p>
        </p:txBody>
      </p:sp>
      <p:grpSp>
        <p:nvGrpSpPr>
          <p:cNvPr id="155" name="Group"/>
          <p:cNvGrpSpPr/>
          <p:nvPr/>
        </p:nvGrpSpPr>
        <p:grpSpPr>
          <a:xfrm>
            <a:off x="1447800" y="1981200"/>
            <a:ext cx="6724650" cy="3314700"/>
            <a:chOff x="0" y="0"/>
            <a:chExt cx="6724650" cy="3314700"/>
          </a:xfrm>
        </p:grpSpPr>
        <p:pic>
          <p:nvPicPr>
            <p:cNvPr id="153" name="image.png" descr="image.png"/>
            <p:cNvPicPr>
              <a:picLocks noChangeAspect="0"/>
            </p:cNvPicPr>
            <p:nvPr/>
          </p:nvPicPr>
          <p:blipFill>
            <a:blip r:embed="rId2">
              <a:extLst/>
            </a:blip>
            <a:srcRect l="0" t="0" r="1670" b="0"/>
            <a:stretch>
              <a:fillRect/>
            </a:stretch>
          </p:blipFill>
          <p:spPr>
            <a:xfrm>
              <a:off x="0" y="0"/>
              <a:ext cx="6724650" cy="25558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4" name="image.png" descr="image.png"/>
            <p:cNvPicPr>
              <a:picLocks noChangeAspect="0"/>
            </p:cNvPicPr>
            <p:nvPr/>
          </p:nvPicPr>
          <p:blipFill>
            <a:blip r:embed="rId3">
              <a:extLst/>
            </a:blip>
            <a:srcRect l="0" t="0" r="1670" b="0"/>
            <a:stretch>
              <a:fillRect/>
            </a:stretch>
          </p:blipFill>
          <p:spPr>
            <a:xfrm>
              <a:off x="0" y="2555875"/>
              <a:ext cx="6724650" cy="7588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56" name="Main effect of word order p&lt;.001…"/>
          <p:cNvSpPr txBox="1"/>
          <p:nvPr/>
        </p:nvSpPr>
        <p:spPr>
          <a:xfrm>
            <a:off x="4038600" y="5562600"/>
            <a:ext cx="4584700" cy="967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buClr>
                <a:srgbClr val="FFFFFF"/>
              </a:buClr>
              <a:buFont typeface="Times New Roman"/>
              <a:defRPr sz="2000"/>
            </a:pPr>
            <a:r>
              <a:t>Main effect of word order p&lt;.001</a:t>
            </a:r>
          </a:p>
          <a:p>
            <a:pPr>
              <a:buClr>
                <a:srgbClr val="FFFFFF"/>
              </a:buClr>
              <a:buFont typeface="Times New Roman"/>
              <a:defRPr sz="2000"/>
            </a:pPr>
            <a:r>
              <a:t>Main effect of group p=.058</a:t>
            </a:r>
          </a:p>
          <a:p>
            <a:pPr>
              <a:buClr>
                <a:srgbClr val="FFFFFF"/>
              </a:buClr>
              <a:buFont typeface="Times New Roman"/>
              <a:defRPr sz="2000"/>
            </a:pPr>
            <a:r>
              <a:t>Interaction of word order X group p = .027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action Tim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Reaction Time</a:t>
            </a:r>
            <a:br/>
          </a:p>
        </p:txBody>
      </p:sp>
      <p:grpSp>
        <p:nvGrpSpPr>
          <p:cNvPr id="161" name="Group"/>
          <p:cNvGrpSpPr/>
          <p:nvPr/>
        </p:nvGrpSpPr>
        <p:grpSpPr>
          <a:xfrm>
            <a:off x="1447800" y="2209800"/>
            <a:ext cx="6453188" cy="3387725"/>
            <a:chOff x="0" y="0"/>
            <a:chExt cx="6453187" cy="3387725"/>
          </a:xfrm>
        </p:grpSpPr>
        <p:pic>
          <p:nvPicPr>
            <p:cNvPr id="159" name="image.png" descr="image.png"/>
            <p:cNvPicPr>
              <a:picLocks noChangeAspect="0"/>
            </p:cNvPicPr>
            <p:nvPr/>
          </p:nvPicPr>
          <p:blipFill>
            <a:blip r:embed="rId2">
              <a:extLst/>
            </a:blip>
            <a:srcRect l="0" t="0" r="1702" b="0"/>
            <a:stretch>
              <a:fillRect/>
            </a:stretch>
          </p:blipFill>
          <p:spPr>
            <a:xfrm>
              <a:off x="0" y="0"/>
              <a:ext cx="6453188" cy="24765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60" name="image.png" descr="image.png"/>
            <p:cNvPicPr>
              <a:picLocks noChangeAspect="0"/>
            </p:cNvPicPr>
            <p:nvPr/>
          </p:nvPicPr>
          <p:blipFill>
            <a:blip r:embed="rId3">
              <a:extLst/>
            </a:blip>
            <a:srcRect l="0" t="0" r="1702" b="0"/>
            <a:stretch>
              <a:fillRect/>
            </a:stretch>
          </p:blipFill>
          <p:spPr>
            <a:xfrm>
              <a:off x="0" y="2476500"/>
              <a:ext cx="6453188" cy="91122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2" name="Main effect of word order p &lt; .001…"/>
          <p:cNvSpPr txBox="1"/>
          <p:nvPr/>
        </p:nvSpPr>
        <p:spPr>
          <a:xfrm>
            <a:off x="4114800" y="5791200"/>
            <a:ext cx="3693205" cy="67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buClr>
                <a:srgbClr val="FFFFFF"/>
              </a:buClr>
              <a:buFont typeface="Times New Roman"/>
              <a:defRPr sz="2000"/>
            </a:pPr>
            <a:r>
              <a:t>Main effect of word order p &lt; .001</a:t>
            </a:r>
          </a:p>
          <a:p>
            <a:pPr>
              <a:buClr>
                <a:srgbClr val="FFFFFF"/>
              </a:buClr>
              <a:buFont typeface="Times New Roman"/>
              <a:defRPr sz="2000"/>
            </a:pPr>
            <a:r>
              <a:t>Main effect of age p=.037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arameter estimat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Parameter estimates</a:t>
            </a:r>
          </a:p>
        </p:txBody>
      </p:sp>
      <p:graphicFrame>
        <p:nvGraphicFramePr>
          <p:cNvPr id="165" name="Table 1"/>
          <p:cNvGraphicFramePr/>
          <p:nvPr/>
        </p:nvGraphicFramePr>
        <p:xfrm>
          <a:off x="685800" y="1981200"/>
          <a:ext cx="7537450" cy="445928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1554162"/>
                <a:gridCol w="1384300"/>
                <a:gridCol w="1490662"/>
                <a:gridCol w="1554162"/>
                <a:gridCol w="1554162"/>
              </a:tblGrid>
              <a:tr h="685800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2800"/>
                      </a:pP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2800"/>
                      </a:pPr>
                      <a:r>
                        <a:t>Controls</a:t>
                      </a: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2800"/>
                      </a:pP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Subjects   </a:t>
                      </a: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2800"/>
                      </a:pP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1030287">
                <a:tc>
                  <a:txBody>
                    <a:bodyPr/>
                    <a:lstStyle/>
                    <a:p>
                      <a:pPr algn="l" defTabSz="914400">
                        <a:spcBef>
                          <a:spcPts val="600"/>
                        </a:spcBef>
                        <a:defRPr sz="2800"/>
                      </a:pP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Younger
(n=82)</a:t>
                      </a: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Older
(n=59)</a:t>
                      </a: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Younger
(n=7)</a:t>
                      </a: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Older
(n=5)</a:t>
                      </a: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Animacy</a:t>
                      </a: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.5891</a:t>
                      </a: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.5782</a:t>
                      </a: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.5598</a:t>
                      </a: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.5374</a:t>
                      </a: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B w="0">
                      <a:miter lim="400000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NVN</a:t>
                      </a: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.9242</a:t>
                      </a: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.9720</a:t>
                      </a: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.8131</a:t>
                      </a: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1.000</a:t>
                      </a: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VNN</a:t>
                      </a: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.1955</a:t>
                      </a: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.0967</a:t>
                      </a: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.2460</a:t>
                      </a: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.1891</a:t>
                      </a: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NNV</a:t>
                      </a: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.4746</a:t>
                      </a: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.4428</a:t>
                      </a: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.6428</a:t>
                      </a: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600"/>
                        </a:spcBef>
                        <a:defRPr sz="1800">
                          <a:solidFill>
                            <a:srgbClr val="000000"/>
                          </a:solidFill>
                          <a:uFillTx/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</a:rPr>
                        <a:t>.6684</a:t>
                      </a:r>
                    </a:p>
                  </a:txBody>
                  <a:tcPr marL="0" marR="0" marT="0" marB="0" anchor="t" anchorCtr="0" horzOverflow="overflow">
                    <a:lnL w="0">
                      <a:miter lim="400000"/>
                    </a:lnL>
                    <a:lnR w="0">
                      <a:miter lim="400000"/>
                    </a:lnR>
                    <a:lnT w="0">
                      <a:miter lim="400000"/>
                    </a:lnT>
                    <a:lnB w="0"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hildren with RH damage"/>
          <p:cNvSpPr txBox="1"/>
          <p:nvPr>
            <p:ph type="title"/>
          </p:nvPr>
        </p:nvSpPr>
        <p:spPr>
          <a:xfrm>
            <a:off x="685800" y="381000"/>
            <a:ext cx="8001000" cy="1600200"/>
          </a:xfrm>
          <a:prstGeom prst="rect">
            <a:avLst/>
          </a:prstGeom>
        </p:spPr>
        <p:txBody>
          <a:bodyPr/>
          <a:lstStyle/>
          <a:p>
            <a:pPr/>
            <a:r>
              <a:t>Children with RH damage</a:t>
            </a:r>
          </a:p>
        </p:txBody>
      </p:sp>
      <p:sp>
        <p:nvSpPr>
          <p:cNvPr id="168" name="N = 3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 = 3</a:t>
            </a:r>
          </a:p>
          <a:p>
            <a:pPr/>
            <a:r>
              <a:t>2 children were delayed</a:t>
            </a:r>
          </a:p>
          <a:p>
            <a:pPr/>
            <a:r>
              <a:t>The only child of the 15 subjects to show mature strategy on the NNV was one with RH PVH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um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171" name="Unexpected developmental delays in children with LH and RH brain injuries in sentence comprehension strategie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Unexpected developmental delays in children with LH and RH brain injuries in sentence comprehension strategies</a:t>
            </a:r>
          </a:p>
          <a:p>
            <a:pPr/>
            <a:r>
              <a:t>Variability in performance across the group</a:t>
            </a:r>
          </a:p>
          <a:p>
            <a:pPr/>
            <a:r>
              <a:t>Would be useful to assess children &gt; age 12 years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Developmental course after early brain inju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Developmental course after early brain injury </a:t>
            </a:r>
          </a:p>
        </p:txBody>
      </p:sp>
      <p:graphicFrame>
        <p:nvGraphicFramePr>
          <p:cNvPr id="174" name="Hypothetical Results"/>
          <p:cNvGraphicFramePr/>
          <p:nvPr/>
        </p:nvGraphicFramePr>
        <p:xfrm>
          <a:off x="1471353" y="2218309"/>
          <a:ext cx="6005468" cy="3397615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Information processing tasks  (Feldman, MacWhinney, Sacco, Valdez-Perez, 2000)"/>
          <p:cNvSpPr txBox="1"/>
          <p:nvPr>
            <p:ph type="title"/>
          </p:nvPr>
        </p:nvSpPr>
        <p:spPr>
          <a:xfrm>
            <a:off x="685800" y="381000"/>
            <a:ext cx="8077200" cy="1600200"/>
          </a:xfrm>
          <a:prstGeom prst="rect">
            <a:avLst/>
          </a:prstGeom>
        </p:spPr>
        <p:txBody>
          <a:bodyPr/>
          <a:lstStyle/>
          <a:p>
            <a:pPr/>
            <a:r>
              <a:t>Information processing tasks </a:t>
            </a:r>
            <a:br/>
            <a:r>
              <a:rPr sz="2000"/>
              <a:t>(Feldman, MacWhinney, Sacco, Valdez-Perez, 2000)</a:t>
            </a:r>
          </a:p>
        </p:txBody>
      </p:sp>
      <p:sp>
        <p:nvSpPr>
          <p:cNvPr id="177" name="Goal: to identify specific patterns of impairment as a function of lesion location as source of language and sentence comprehension profiles…"/>
          <p:cNvSpPr txBox="1"/>
          <p:nvPr>
            <p:ph type="body" idx="1"/>
          </p:nvPr>
        </p:nvSpPr>
        <p:spPr>
          <a:xfrm>
            <a:off x="685800" y="1981200"/>
            <a:ext cx="8153400" cy="4876800"/>
          </a:xfrm>
          <a:prstGeom prst="rect">
            <a:avLst/>
          </a:prstGeom>
        </p:spPr>
        <p:txBody>
          <a:bodyPr/>
          <a:lstStyle/>
          <a:p>
            <a:pPr marL="340677" indent="-300037">
              <a:lnSpc>
                <a:spcPct val="90000"/>
              </a:lnSpc>
              <a:defRPr sz="2800"/>
            </a:pPr>
            <a:r>
              <a:t>Goal: to identify specific patterns of impairment as a function of lesion location as source of language and sentence comprehension profiles</a:t>
            </a:r>
          </a:p>
          <a:p>
            <a:pPr marL="340677" indent="-300037">
              <a:lnSpc>
                <a:spcPct val="90000"/>
              </a:lnSpc>
              <a:defRPr sz="2800"/>
            </a:pPr>
            <a:r>
              <a:t>Tasks—computerized tasks </a:t>
            </a:r>
          </a:p>
          <a:p>
            <a:pPr lvl="1" marL="742768" indent="-244928">
              <a:lnSpc>
                <a:spcPct val="90000"/>
              </a:lnSpc>
              <a:defRPr sz="2400"/>
            </a:pPr>
            <a:r>
              <a:t>Picture naming, number naming, word repetition</a:t>
            </a:r>
          </a:p>
          <a:p>
            <a:pPr lvl="1" marL="742768" indent="-244928">
              <a:lnSpc>
                <a:spcPct val="90000"/>
              </a:lnSpc>
              <a:defRPr sz="2400"/>
            </a:pPr>
            <a:r>
              <a:t>Also, digit span task</a:t>
            </a:r>
          </a:p>
          <a:p>
            <a:pPr marL="340677" indent="-300037">
              <a:lnSpc>
                <a:spcPct val="90000"/>
              </a:lnSpc>
              <a:defRPr sz="2800"/>
            </a:pPr>
            <a:r>
              <a:t>Measures—accuracy and reaction time</a:t>
            </a:r>
          </a:p>
          <a:p>
            <a:pPr marL="340677" indent="-300037">
              <a:lnSpc>
                <a:spcPct val="90000"/>
              </a:lnSpc>
              <a:defRPr sz="2800"/>
            </a:pPr>
            <a:r>
              <a:t>Data analysis—profiled subjects’ scores  in comparison to scores to 150 children at appropriate grade for age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Results</a:t>
            </a:r>
          </a:p>
        </p:txBody>
      </p:sp>
      <p:pic>
        <p:nvPicPr>
          <p:cNvPr id="180" name="10.png" descr="10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8800" y="1600200"/>
            <a:ext cx="5486401" cy="4676775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Line"/>
          <p:cNvSpPr/>
          <p:nvPr/>
        </p:nvSpPr>
        <p:spPr>
          <a:xfrm>
            <a:off x="2514600" y="4267200"/>
            <a:ext cx="4648200" cy="990600"/>
          </a:xfrm>
          <a:prstGeom prst="line">
            <a:avLst/>
          </a:prstGeom>
          <a:ln w="38100">
            <a:solidFill>
              <a:srgbClr val="021EAA"/>
            </a:solidFill>
            <a:prstDash val="sysDot"/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2" name="Line"/>
          <p:cNvSpPr/>
          <p:nvPr/>
        </p:nvSpPr>
        <p:spPr>
          <a:xfrm>
            <a:off x="2438400" y="3429000"/>
            <a:ext cx="4724400" cy="1752600"/>
          </a:xfrm>
          <a:prstGeom prst="line">
            <a:avLst/>
          </a:prstGeom>
          <a:ln w="28575">
            <a:solidFill>
              <a:srgbClr val="FF2600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3" name="Out of range:…"/>
          <p:cNvSpPr txBox="1"/>
          <p:nvPr/>
        </p:nvSpPr>
        <p:spPr>
          <a:xfrm>
            <a:off x="7351712" y="4940300"/>
            <a:ext cx="1803401" cy="1460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buClr>
                <a:srgbClr val="FFFFFF"/>
              </a:buClr>
              <a:buFont typeface="Times New Roman"/>
            </a:pPr>
            <a:r>
              <a:t>Out of range:</a:t>
            </a:r>
          </a:p>
          <a:p>
            <a:pPr>
              <a:buClr>
                <a:srgbClr val="FFFFFF"/>
              </a:buClr>
              <a:buFont typeface="Times New Roman"/>
            </a:pPr>
            <a:r>
              <a:t>Ss 10/20</a:t>
            </a:r>
          </a:p>
          <a:p>
            <a:pPr>
              <a:buClr>
                <a:srgbClr val="FFFFFF"/>
              </a:buClr>
              <a:buFont typeface="Times New Roman"/>
            </a:pPr>
            <a:r>
              <a:t>Cs 12/150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Results</a:t>
            </a:r>
          </a:p>
        </p:txBody>
      </p:sp>
      <p:pic>
        <p:nvPicPr>
          <p:cNvPr id="188" name="11.png" descr="11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0200" y="1600200"/>
            <a:ext cx="5486400" cy="4572000"/>
          </a:xfrm>
          <a:prstGeom prst="rect">
            <a:avLst/>
          </a:prstGeom>
          <a:ln w="28575">
            <a:solidFill>
              <a:srgbClr val="021EAA"/>
            </a:solidFill>
            <a:miter lim="400000"/>
          </a:ln>
        </p:spPr>
      </p:pic>
      <p:sp>
        <p:nvSpPr>
          <p:cNvPr id="189" name="Line"/>
          <p:cNvSpPr/>
          <p:nvPr/>
        </p:nvSpPr>
        <p:spPr>
          <a:xfrm>
            <a:off x="2209799" y="3657600"/>
            <a:ext cx="4648201" cy="1295400"/>
          </a:xfrm>
          <a:prstGeom prst="line">
            <a:avLst/>
          </a:prstGeom>
          <a:ln w="28575">
            <a:solidFill>
              <a:srgbClr val="021EAA"/>
            </a:solidFill>
            <a:prstDash val="sysDot"/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0" name="Line"/>
          <p:cNvSpPr/>
          <p:nvPr/>
        </p:nvSpPr>
        <p:spPr>
          <a:xfrm>
            <a:off x="2286000" y="3124200"/>
            <a:ext cx="4572001" cy="1447800"/>
          </a:xfrm>
          <a:prstGeom prst="line">
            <a:avLst/>
          </a:prstGeom>
          <a:ln w="28575">
            <a:solidFill>
              <a:srgbClr val="FF2600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1" name="Out of range…"/>
          <p:cNvSpPr txBox="1"/>
          <p:nvPr/>
        </p:nvSpPr>
        <p:spPr>
          <a:xfrm>
            <a:off x="7299325" y="4689475"/>
            <a:ext cx="1695312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buClr>
                <a:srgbClr val="FFFFFF"/>
              </a:buClr>
              <a:buFont typeface="Times New Roman"/>
            </a:pPr>
            <a:r>
              <a:t>Out of range</a:t>
            </a:r>
          </a:p>
          <a:p>
            <a:pPr>
              <a:buClr>
                <a:srgbClr val="FFFFFF"/>
              </a:buClr>
              <a:buFont typeface="Times New Roman"/>
            </a:pPr>
            <a:r>
              <a:t>Ss 7/20</a:t>
            </a:r>
          </a:p>
          <a:p>
            <a:pPr>
              <a:buClr>
                <a:srgbClr val="FFFFFF"/>
              </a:buClr>
              <a:buFont typeface="Times New Roman"/>
            </a:pPr>
            <a:r>
              <a:t>Cs 10/150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sults"/>
          <p:cNvSpPr txBox="1"/>
          <p:nvPr>
            <p:ph type="title"/>
          </p:nvPr>
        </p:nvSpPr>
        <p:spPr>
          <a:xfrm>
            <a:off x="685800" y="381000"/>
            <a:ext cx="8077200" cy="1600200"/>
          </a:xfrm>
          <a:prstGeom prst="rect">
            <a:avLst/>
          </a:prstGeom>
        </p:spPr>
        <p:txBody>
          <a:bodyPr/>
          <a:lstStyle/>
          <a:p>
            <a:pPr/>
            <a:r>
              <a:t>Results</a:t>
            </a:r>
          </a:p>
        </p:txBody>
      </p:sp>
      <p:pic>
        <p:nvPicPr>
          <p:cNvPr id="194" name="9.png" descr="9.pn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05000" y="1600200"/>
            <a:ext cx="5486401" cy="464820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Line"/>
          <p:cNvSpPr/>
          <p:nvPr/>
        </p:nvSpPr>
        <p:spPr>
          <a:xfrm>
            <a:off x="2438400" y="3505200"/>
            <a:ext cx="4800600" cy="990600"/>
          </a:xfrm>
          <a:prstGeom prst="line">
            <a:avLst/>
          </a:prstGeom>
          <a:ln w="38100">
            <a:solidFill>
              <a:srgbClr val="021EAA"/>
            </a:solidFill>
            <a:prstDash val="sysDot"/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6" name="Line"/>
          <p:cNvSpPr/>
          <p:nvPr/>
        </p:nvSpPr>
        <p:spPr>
          <a:xfrm>
            <a:off x="2438400" y="3352800"/>
            <a:ext cx="4800600" cy="914400"/>
          </a:xfrm>
          <a:prstGeom prst="line">
            <a:avLst/>
          </a:prstGeom>
          <a:ln w="28575">
            <a:solidFill>
              <a:srgbClr val="FF2600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7" name="Out of range:…"/>
          <p:cNvSpPr txBox="1"/>
          <p:nvPr/>
        </p:nvSpPr>
        <p:spPr>
          <a:xfrm>
            <a:off x="7391400" y="5146675"/>
            <a:ext cx="1779995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buClr>
                <a:srgbClr val="FFFFFF"/>
              </a:buClr>
              <a:buFont typeface="Times New Roman"/>
            </a:pPr>
            <a:r>
              <a:t>Out of range:</a:t>
            </a:r>
          </a:p>
          <a:p>
            <a:pPr>
              <a:buClr>
                <a:srgbClr val="FFFFFF"/>
              </a:buClr>
              <a:buFont typeface="Times New Roman"/>
            </a:pPr>
            <a:r>
              <a:t>Ss 5/20</a:t>
            </a:r>
          </a:p>
          <a:p>
            <a:pPr>
              <a:buClr>
                <a:srgbClr val="FFFFFF"/>
              </a:buClr>
              <a:buFont typeface="Times New Roman"/>
            </a:pPr>
            <a:r>
              <a:t>Cs 7/150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Modules  from  birth?"/>
          <p:cNvSpPr txBox="1"/>
          <p:nvPr>
            <p:ph type="title"/>
          </p:nvPr>
        </p:nvSpPr>
        <p:spPr>
          <a:xfrm>
            <a:off x="381000" y="533400"/>
            <a:ext cx="2971800" cy="3124200"/>
          </a:xfrm>
          <a:prstGeom prst="rect">
            <a:avLst/>
          </a:prstGeom>
        </p:spPr>
        <p:txBody>
          <a:bodyPr/>
          <a:lstStyle/>
          <a:p>
            <a:pPr/>
            <a:r>
              <a:t>Modules </a:t>
            </a:r>
            <a:br/>
            <a:r>
              <a:t>from </a:t>
            </a:r>
            <a:br/>
            <a:r>
              <a:t>birth?</a:t>
            </a:r>
          </a:p>
        </p:txBody>
      </p:sp>
      <p:pic>
        <p:nvPicPr>
          <p:cNvPr id="45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24200" y="0"/>
            <a:ext cx="511175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s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Results</a:t>
            </a:r>
          </a:p>
        </p:txBody>
      </p:sp>
      <p:pic>
        <p:nvPicPr>
          <p:cNvPr id="202" name="12.png" descr="1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800" y="1676400"/>
            <a:ext cx="5476875" cy="4552950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Line"/>
          <p:cNvSpPr/>
          <p:nvPr/>
        </p:nvSpPr>
        <p:spPr>
          <a:xfrm flipV="1">
            <a:off x="2362200" y="3352800"/>
            <a:ext cx="4648200" cy="1219200"/>
          </a:xfrm>
          <a:prstGeom prst="line">
            <a:avLst/>
          </a:prstGeom>
          <a:ln w="38100">
            <a:solidFill>
              <a:srgbClr val="021EAA"/>
            </a:solidFill>
            <a:prstDash val="sysDot"/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4" name="Line"/>
          <p:cNvSpPr/>
          <p:nvPr/>
        </p:nvSpPr>
        <p:spPr>
          <a:xfrm flipV="1">
            <a:off x="2362200" y="4038600"/>
            <a:ext cx="4724400" cy="990600"/>
          </a:xfrm>
          <a:prstGeom prst="line">
            <a:avLst/>
          </a:prstGeom>
          <a:ln w="28575">
            <a:solidFill>
              <a:srgbClr val="FF2600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05" name="Out of range…"/>
          <p:cNvSpPr txBox="1"/>
          <p:nvPr/>
        </p:nvSpPr>
        <p:spPr>
          <a:xfrm>
            <a:off x="7375525" y="4765675"/>
            <a:ext cx="1695312" cy="1117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buClr>
                <a:srgbClr val="FFFFFF"/>
              </a:buClr>
              <a:buFont typeface="Times New Roman"/>
            </a:pPr>
            <a:r>
              <a:t>Out of range</a:t>
            </a:r>
          </a:p>
          <a:p>
            <a:pPr>
              <a:buClr>
                <a:srgbClr val="FFFFFF"/>
              </a:buClr>
              <a:buFont typeface="Times New Roman"/>
            </a:pPr>
            <a:r>
              <a:t>Ss 5/20</a:t>
            </a:r>
          </a:p>
          <a:p>
            <a:pPr>
              <a:buClr>
                <a:srgbClr val="FFFFFF"/>
              </a:buClr>
              <a:buFont typeface="Times New Roman"/>
            </a:pPr>
            <a:r>
              <a:t>Cs 7/150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Children’s net outlier scor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Children’s net outlier scores</a:t>
            </a:r>
          </a:p>
        </p:txBody>
      </p:sp>
      <p:graphicFrame>
        <p:nvGraphicFramePr>
          <p:cNvPr id="208" name="Outlier Scores"/>
          <p:cNvGraphicFramePr/>
          <p:nvPr/>
        </p:nvGraphicFramePr>
        <p:xfrm>
          <a:off x="1400720" y="1917609"/>
          <a:ext cx="6591958" cy="3408363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09" name="-8+     -7      -6      -5      -4      -3      -2      -1      0      1       2       3       4       5       6"/>
          <p:cNvSpPr txBox="1"/>
          <p:nvPr/>
        </p:nvSpPr>
        <p:spPr>
          <a:xfrm>
            <a:off x="1935887" y="5495977"/>
            <a:ext cx="4919897" cy="16541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" tIns="12700" rIns="12700" bIns="12700"/>
          <a:lstStyle>
            <a:lvl1pPr marL="0">
              <a:defRPr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-8+     -7      -6      -5      -4      -3      -2      -1      0      1       2       3       4       5       6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Language Sparing"/>
          <p:cNvSpPr txBox="1"/>
          <p:nvPr>
            <p:ph type="title"/>
          </p:nvPr>
        </p:nvSpPr>
        <p:spPr>
          <a:prstGeom prst="rect">
            <a:avLst/>
          </a:prstGeom>
          <a:effectLst>
            <a:outerShdw sx="100000" sy="100000" kx="0" ky="0" algn="b" rotWithShape="0" blurRad="63500" dist="38100" dir="2700000">
              <a:srgbClr val="000000"/>
            </a:outerShdw>
          </a:effectLst>
        </p:spPr>
        <p:txBody>
          <a:bodyPr/>
          <a:lstStyle>
            <a:lvl1pPr marL="39686" marR="39686"/>
          </a:lstStyle>
          <a:p>
            <a:pPr/>
            <a:r>
              <a:t>Language Sparing</a:t>
            </a:r>
          </a:p>
        </p:txBody>
      </p:sp>
      <p:sp>
        <p:nvSpPr>
          <p:cNvPr id="212" name="Focal lesions kids didn’t do poorly overall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2586" marR="39686">
              <a:buClr>
                <a:srgbClr val="FFFFFF"/>
              </a:buClr>
              <a:buFont typeface="Times New Roman"/>
            </a:pPr>
            <a:r>
              <a:t>Focal lesions kids didn’t do poorly overall </a:t>
            </a:r>
          </a:p>
          <a:p>
            <a:pPr marL="382586" marR="39686">
              <a:buClr>
                <a:srgbClr val="FFFFFF"/>
              </a:buClr>
              <a:buFont typeface="Times New Roman"/>
            </a:pPr>
            <a:r>
              <a:t>All scored within 95% confidence interval from the normal mean on at least half of the tests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Language Deficit"/>
          <p:cNvSpPr txBox="1"/>
          <p:nvPr>
            <p:ph type="title"/>
          </p:nvPr>
        </p:nvSpPr>
        <p:spPr>
          <a:prstGeom prst="rect">
            <a:avLst/>
          </a:prstGeom>
          <a:effectLst>
            <a:outerShdw sx="100000" sy="100000" kx="0" ky="0" algn="b" rotWithShape="0" blurRad="63500" dist="38100" dir="2700000">
              <a:srgbClr val="000000"/>
            </a:outerShdw>
          </a:effectLst>
        </p:spPr>
        <p:txBody>
          <a:bodyPr/>
          <a:lstStyle>
            <a:lvl1pPr marL="39686" marR="39686"/>
          </a:lstStyle>
          <a:p>
            <a:pPr/>
            <a:r>
              <a:t>Language Deficit</a:t>
            </a:r>
          </a:p>
        </p:txBody>
      </p:sp>
      <p:sp>
        <p:nvSpPr>
          <p:cNvPr id="215" name="Children with the lowest scores were usually the focal lesion kid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82586" marR="39686">
              <a:buClr>
                <a:srgbClr val="FFFFFF"/>
              </a:buClr>
              <a:buFont typeface="Times New Roman"/>
            </a:pPr>
            <a:r>
              <a:t>Children with the lowest scores were usually the focal lesion kids</a:t>
            </a:r>
          </a:p>
          <a:p>
            <a:pPr marL="382586" marR="39686">
              <a:buClr>
                <a:srgbClr val="FFFFFF"/>
              </a:buClr>
              <a:buFont typeface="Times New Roman"/>
            </a:pPr>
            <a:r>
              <a:t>Each focal lesion child had at least one test for which they scored significantly below normal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um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218" name="No highly specific pattern associated with lesion locatio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0677" indent="-300037">
              <a:lnSpc>
                <a:spcPct val="90000"/>
              </a:lnSpc>
              <a:defRPr sz="2800"/>
            </a:pPr>
            <a:r>
              <a:t>No highly specific pattern associated with lesion location</a:t>
            </a:r>
          </a:p>
          <a:p>
            <a:pPr marL="340677" indent="-300037">
              <a:lnSpc>
                <a:spcPct val="90000"/>
              </a:lnSpc>
              <a:defRPr sz="2800"/>
            </a:pPr>
            <a:r>
              <a:t>In general, children with brain injury perform simple information processing tasks more slowly than peers</a:t>
            </a:r>
          </a:p>
          <a:p>
            <a:pPr marL="340677" indent="-300037">
              <a:lnSpc>
                <a:spcPct val="90000"/>
              </a:lnSpc>
              <a:defRPr sz="2800"/>
            </a:pPr>
            <a:r>
              <a:t>Suggestion that children with LHD have selective difficulty in naming</a:t>
            </a:r>
          </a:p>
          <a:p>
            <a:pPr marL="340677" indent="-300037">
              <a:lnSpc>
                <a:spcPct val="90000"/>
              </a:lnSpc>
              <a:defRPr sz="2800"/>
            </a:pPr>
            <a:r>
              <a:t>Need for larger sample and more language-related tasks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How is the brain organized to serve language in children?"/>
          <p:cNvSpPr txBox="1"/>
          <p:nvPr>
            <p:ph type="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How is the brain organized to serve language in children?</a:t>
            </a:r>
          </a:p>
        </p:txBody>
      </p:sp>
      <p:pic>
        <p:nvPicPr>
          <p:cNvPr id="221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48400" y="4191000"/>
            <a:ext cx="2019300" cy="1646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fMRI: assesses function through hemodynamic consequences"/>
          <p:cNvSpPr txBox="1"/>
          <p:nvPr>
            <p:ph type="title"/>
          </p:nvPr>
        </p:nvSpPr>
        <p:spPr>
          <a:xfrm>
            <a:off x="685800" y="685800"/>
            <a:ext cx="7772400" cy="1295400"/>
          </a:xfrm>
          <a:prstGeom prst="rect">
            <a:avLst/>
          </a:prstGeom>
        </p:spPr>
        <p:txBody>
          <a:bodyPr/>
          <a:lstStyle/>
          <a:p>
            <a:pPr/>
            <a:r>
              <a:t>fMRI: assesses function through hemodynamic consequences</a:t>
            </a:r>
            <a:br/>
          </a:p>
        </p:txBody>
      </p:sp>
      <p:pic>
        <p:nvPicPr>
          <p:cNvPr id="224" name="image.png" descr="image.png"/>
          <p:cNvPicPr>
            <a:picLocks noChangeAspect="0"/>
          </p:cNvPicPr>
          <p:nvPr/>
        </p:nvPicPr>
        <p:blipFill>
          <a:blip r:embed="rId3">
            <a:extLst/>
          </a:blip>
          <a:srcRect l="0" t="0" r="84483" b="59498"/>
          <a:stretch>
            <a:fillRect/>
          </a:stretch>
        </p:blipFill>
        <p:spPr>
          <a:xfrm>
            <a:off x="6934200" y="3810000"/>
            <a:ext cx="685800" cy="121920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Line"/>
          <p:cNvSpPr/>
          <p:nvPr/>
        </p:nvSpPr>
        <p:spPr>
          <a:xfrm flipV="1">
            <a:off x="4876800" y="2286000"/>
            <a:ext cx="2209800" cy="137160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6" name="Line"/>
          <p:cNvSpPr/>
          <p:nvPr/>
        </p:nvSpPr>
        <p:spPr>
          <a:xfrm flipV="1">
            <a:off x="5105400" y="2667000"/>
            <a:ext cx="2514600" cy="167640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7" name="Circle"/>
          <p:cNvSpPr/>
          <p:nvPr/>
        </p:nvSpPr>
        <p:spPr>
          <a:xfrm>
            <a:off x="5257800" y="37338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8" name="Circle"/>
          <p:cNvSpPr/>
          <p:nvPr/>
        </p:nvSpPr>
        <p:spPr>
          <a:xfrm>
            <a:off x="5562600" y="36576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29" name="Circle"/>
          <p:cNvSpPr/>
          <p:nvPr/>
        </p:nvSpPr>
        <p:spPr>
          <a:xfrm>
            <a:off x="5029200" y="41148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0" name="Circle"/>
          <p:cNvSpPr/>
          <p:nvPr/>
        </p:nvSpPr>
        <p:spPr>
          <a:xfrm>
            <a:off x="5029200" y="35814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1" name="Circle"/>
          <p:cNvSpPr/>
          <p:nvPr/>
        </p:nvSpPr>
        <p:spPr>
          <a:xfrm>
            <a:off x="5410200" y="34290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2" name="Circle"/>
          <p:cNvSpPr/>
          <p:nvPr/>
        </p:nvSpPr>
        <p:spPr>
          <a:xfrm>
            <a:off x="6934200" y="40386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3" name="Circle"/>
          <p:cNvSpPr/>
          <p:nvPr/>
        </p:nvSpPr>
        <p:spPr>
          <a:xfrm>
            <a:off x="5867400" y="35052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4" name="Circle"/>
          <p:cNvSpPr/>
          <p:nvPr/>
        </p:nvSpPr>
        <p:spPr>
          <a:xfrm>
            <a:off x="5791200" y="31242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5" name="Circle"/>
          <p:cNvSpPr/>
          <p:nvPr/>
        </p:nvSpPr>
        <p:spPr>
          <a:xfrm>
            <a:off x="6705600" y="35814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6" name="Circle"/>
          <p:cNvSpPr/>
          <p:nvPr/>
        </p:nvSpPr>
        <p:spPr>
          <a:xfrm>
            <a:off x="6400800" y="27432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7" name="Circle"/>
          <p:cNvSpPr/>
          <p:nvPr/>
        </p:nvSpPr>
        <p:spPr>
          <a:xfrm>
            <a:off x="6629400" y="30480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8" name="Circle"/>
          <p:cNvSpPr/>
          <p:nvPr/>
        </p:nvSpPr>
        <p:spPr>
          <a:xfrm>
            <a:off x="6477000" y="3200400"/>
            <a:ext cx="152400" cy="152400"/>
          </a:xfrm>
          <a:prstGeom prst="ellipse">
            <a:avLst/>
          </a:prstGeom>
          <a:solidFill>
            <a:srgbClr val="00FDFF"/>
          </a:solidFill>
          <a:ln>
            <a:solidFill>
              <a:srgbClr val="0433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39" name="Circle"/>
          <p:cNvSpPr/>
          <p:nvPr/>
        </p:nvSpPr>
        <p:spPr>
          <a:xfrm>
            <a:off x="6629400" y="2819400"/>
            <a:ext cx="152400" cy="152400"/>
          </a:xfrm>
          <a:prstGeom prst="ellipse">
            <a:avLst/>
          </a:prstGeom>
          <a:solidFill>
            <a:srgbClr val="00FDFF"/>
          </a:solidFill>
          <a:ln>
            <a:solidFill>
              <a:srgbClr val="0433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0" name="Circle"/>
          <p:cNvSpPr/>
          <p:nvPr/>
        </p:nvSpPr>
        <p:spPr>
          <a:xfrm>
            <a:off x="6400800" y="2971800"/>
            <a:ext cx="152400" cy="152400"/>
          </a:xfrm>
          <a:prstGeom prst="ellipse">
            <a:avLst/>
          </a:prstGeom>
          <a:solidFill>
            <a:srgbClr val="00FDFF"/>
          </a:solidFill>
          <a:ln>
            <a:solidFill>
              <a:srgbClr val="0433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1" name="Circle"/>
          <p:cNvSpPr/>
          <p:nvPr/>
        </p:nvSpPr>
        <p:spPr>
          <a:xfrm>
            <a:off x="6781800" y="2438400"/>
            <a:ext cx="152400" cy="152400"/>
          </a:xfrm>
          <a:prstGeom prst="ellipse">
            <a:avLst/>
          </a:prstGeom>
          <a:solidFill>
            <a:srgbClr val="00FDFF"/>
          </a:solidFill>
          <a:ln>
            <a:solidFill>
              <a:srgbClr val="0433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2" name="Circle"/>
          <p:cNvSpPr/>
          <p:nvPr/>
        </p:nvSpPr>
        <p:spPr>
          <a:xfrm>
            <a:off x="7086600" y="2743200"/>
            <a:ext cx="152400" cy="152400"/>
          </a:xfrm>
          <a:prstGeom prst="ellipse">
            <a:avLst/>
          </a:prstGeom>
          <a:solidFill>
            <a:srgbClr val="00FDFF"/>
          </a:solidFill>
          <a:ln>
            <a:solidFill>
              <a:srgbClr val="0433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3" name="Circle"/>
          <p:cNvSpPr/>
          <p:nvPr/>
        </p:nvSpPr>
        <p:spPr>
          <a:xfrm>
            <a:off x="7162800" y="2514600"/>
            <a:ext cx="152400" cy="152400"/>
          </a:xfrm>
          <a:prstGeom prst="ellipse">
            <a:avLst/>
          </a:prstGeom>
          <a:solidFill>
            <a:srgbClr val="00FDFF"/>
          </a:solidFill>
          <a:ln>
            <a:solidFill>
              <a:srgbClr val="0433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4" name="Circle"/>
          <p:cNvSpPr/>
          <p:nvPr/>
        </p:nvSpPr>
        <p:spPr>
          <a:xfrm>
            <a:off x="7315200" y="2133600"/>
            <a:ext cx="152400" cy="152400"/>
          </a:xfrm>
          <a:prstGeom prst="ellipse">
            <a:avLst/>
          </a:prstGeom>
          <a:solidFill>
            <a:srgbClr val="00FDFF"/>
          </a:solidFill>
          <a:ln>
            <a:solidFill>
              <a:srgbClr val="0433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5" name="Inactive state"/>
          <p:cNvSpPr txBox="1"/>
          <p:nvPr/>
        </p:nvSpPr>
        <p:spPr>
          <a:xfrm>
            <a:off x="1447800" y="4953000"/>
            <a:ext cx="1771214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FFFFFF"/>
              </a:buClr>
              <a:buFont typeface="Times New Roman"/>
            </a:lvl1pPr>
          </a:lstStyle>
          <a:p>
            <a:pPr/>
            <a:r>
              <a:t>Inactive state</a:t>
            </a:r>
          </a:p>
        </p:txBody>
      </p:sp>
      <p:sp>
        <p:nvSpPr>
          <p:cNvPr id="246" name="Line"/>
          <p:cNvSpPr/>
          <p:nvPr/>
        </p:nvSpPr>
        <p:spPr>
          <a:xfrm flipV="1">
            <a:off x="1295400" y="2362200"/>
            <a:ext cx="2286000" cy="144780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7" name="Line"/>
          <p:cNvSpPr/>
          <p:nvPr/>
        </p:nvSpPr>
        <p:spPr>
          <a:xfrm flipV="1">
            <a:off x="1524000" y="2895600"/>
            <a:ext cx="2438400" cy="1600200"/>
          </a:xfrm>
          <a:prstGeom prst="line">
            <a:avLst/>
          </a:prstGeom>
          <a:ln>
            <a:solidFill>
              <a:srgbClr val="FFFFFF"/>
            </a:solidFill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8" name="Circle"/>
          <p:cNvSpPr/>
          <p:nvPr/>
        </p:nvSpPr>
        <p:spPr>
          <a:xfrm>
            <a:off x="1676400" y="38862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49" name="Circle"/>
          <p:cNvSpPr/>
          <p:nvPr/>
        </p:nvSpPr>
        <p:spPr>
          <a:xfrm>
            <a:off x="1981200" y="38862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0" name="Circle"/>
          <p:cNvSpPr/>
          <p:nvPr/>
        </p:nvSpPr>
        <p:spPr>
          <a:xfrm>
            <a:off x="1447800" y="42672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1" name="Circle"/>
          <p:cNvSpPr/>
          <p:nvPr/>
        </p:nvSpPr>
        <p:spPr>
          <a:xfrm>
            <a:off x="1447800" y="37338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2" name="Circle"/>
          <p:cNvSpPr/>
          <p:nvPr/>
        </p:nvSpPr>
        <p:spPr>
          <a:xfrm>
            <a:off x="1752600" y="35052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3" name="Circle"/>
          <p:cNvSpPr/>
          <p:nvPr/>
        </p:nvSpPr>
        <p:spPr>
          <a:xfrm>
            <a:off x="2286000" y="36576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4" name="Circle"/>
          <p:cNvSpPr/>
          <p:nvPr/>
        </p:nvSpPr>
        <p:spPr>
          <a:xfrm>
            <a:off x="2057400" y="35052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5" name="Circle"/>
          <p:cNvSpPr/>
          <p:nvPr/>
        </p:nvSpPr>
        <p:spPr>
          <a:xfrm>
            <a:off x="2209800" y="32766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6" name="Circle"/>
          <p:cNvSpPr/>
          <p:nvPr/>
        </p:nvSpPr>
        <p:spPr>
          <a:xfrm>
            <a:off x="2590800" y="34290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7" name="Circle"/>
          <p:cNvSpPr/>
          <p:nvPr/>
        </p:nvSpPr>
        <p:spPr>
          <a:xfrm>
            <a:off x="2590800" y="31242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8" name="Circle"/>
          <p:cNvSpPr/>
          <p:nvPr/>
        </p:nvSpPr>
        <p:spPr>
          <a:xfrm>
            <a:off x="3048000" y="32004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59" name="Circle"/>
          <p:cNvSpPr/>
          <p:nvPr/>
        </p:nvSpPr>
        <p:spPr>
          <a:xfrm>
            <a:off x="2895600" y="3352800"/>
            <a:ext cx="152400" cy="152400"/>
          </a:xfrm>
          <a:prstGeom prst="ellipse">
            <a:avLst/>
          </a:prstGeom>
          <a:solidFill>
            <a:srgbClr val="00FDFF"/>
          </a:solidFill>
          <a:ln>
            <a:solidFill>
              <a:srgbClr val="0433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0" name="Circle"/>
          <p:cNvSpPr/>
          <p:nvPr/>
        </p:nvSpPr>
        <p:spPr>
          <a:xfrm>
            <a:off x="3048000" y="2971800"/>
            <a:ext cx="152400" cy="152400"/>
          </a:xfrm>
          <a:prstGeom prst="ellipse">
            <a:avLst/>
          </a:prstGeom>
          <a:solidFill>
            <a:srgbClr val="00FDFF"/>
          </a:solidFill>
          <a:ln>
            <a:solidFill>
              <a:srgbClr val="0433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1" name="Circle"/>
          <p:cNvSpPr/>
          <p:nvPr/>
        </p:nvSpPr>
        <p:spPr>
          <a:xfrm>
            <a:off x="2743200" y="2895600"/>
            <a:ext cx="152400" cy="152400"/>
          </a:xfrm>
          <a:prstGeom prst="ellipse">
            <a:avLst/>
          </a:prstGeom>
          <a:solidFill>
            <a:srgbClr val="00FDFF"/>
          </a:solidFill>
          <a:ln>
            <a:solidFill>
              <a:srgbClr val="0433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2" name="Circle"/>
          <p:cNvSpPr/>
          <p:nvPr/>
        </p:nvSpPr>
        <p:spPr>
          <a:xfrm>
            <a:off x="3200400" y="2667000"/>
            <a:ext cx="152400" cy="152400"/>
          </a:xfrm>
          <a:prstGeom prst="ellipse">
            <a:avLst/>
          </a:prstGeom>
          <a:solidFill>
            <a:srgbClr val="00FDFF"/>
          </a:solidFill>
          <a:ln>
            <a:solidFill>
              <a:srgbClr val="0433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3" name="Circle"/>
          <p:cNvSpPr/>
          <p:nvPr/>
        </p:nvSpPr>
        <p:spPr>
          <a:xfrm>
            <a:off x="3429000" y="3048000"/>
            <a:ext cx="152400" cy="152400"/>
          </a:xfrm>
          <a:prstGeom prst="ellipse">
            <a:avLst/>
          </a:prstGeom>
          <a:solidFill>
            <a:srgbClr val="00FDFF"/>
          </a:solidFill>
          <a:ln>
            <a:solidFill>
              <a:srgbClr val="0433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4" name="Circle"/>
          <p:cNvSpPr/>
          <p:nvPr/>
        </p:nvSpPr>
        <p:spPr>
          <a:xfrm>
            <a:off x="3505200" y="2743200"/>
            <a:ext cx="152400" cy="152400"/>
          </a:xfrm>
          <a:prstGeom prst="ellipse">
            <a:avLst/>
          </a:prstGeom>
          <a:solidFill>
            <a:srgbClr val="00FDFF"/>
          </a:solidFill>
          <a:ln>
            <a:solidFill>
              <a:srgbClr val="0433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5" name="Circle"/>
          <p:cNvSpPr/>
          <p:nvPr/>
        </p:nvSpPr>
        <p:spPr>
          <a:xfrm>
            <a:off x="3810000" y="2667000"/>
            <a:ext cx="152400" cy="152400"/>
          </a:xfrm>
          <a:prstGeom prst="ellipse">
            <a:avLst/>
          </a:prstGeom>
          <a:solidFill>
            <a:srgbClr val="00FDFF"/>
          </a:solidFill>
          <a:ln>
            <a:solidFill>
              <a:srgbClr val="0433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6" name="Circle"/>
          <p:cNvSpPr/>
          <p:nvPr/>
        </p:nvSpPr>
        <p:spPr>
          <a:xfrm>
            <a:off x="5638800" y="33528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7" name="Circle"/>
          <p:cNvSpPr/>
          <p:nvPr/>
        </p:nvSpPr>
        <p:spPr>
          <a:xfrm>
            <a:off x="6934200" y="38100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8" name="Circle"/>
          <p:cNvSpPr/>
          <p:nvPr/>
        </p:nvSpPr>
        <p:spPr>
          <a:xfrm>
            <a:off x="6248400" y="32004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69" name="Circle"/>
          <p:cNvSpPr/>
          <p:nvPr/>
        </p:nvSpPr>
        <p:spPr>
          <a:xfrm>
            <a:off x="6096000" y="29718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0" name="Circle"/>
          <p:cNvSpPr/>
          <p:nvPr/>
        </p:nvSpPr>
        <p:spPr>
          <a:xfrm>
            <a:off x="6858000" y="28956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1" name="Circle"/>
          <p:cNvSpPr/>
          <p:nvPr/>
        </p:nvSpPr>
        <p:spPr>
          <a:xfrm>
            <a:off x="7086600" y="22860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2" name="Circle"/>
          <p:cNvSpPr/>
          <p:nvPr/>
        </p:nvSpPr>
        <p:spPr>
          <a:xfrm>
            <a:off x="6629400" y="25908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3" name="Circle"/>
          <p:cNvSpPr/>
          <p:nvPr/>
        </p:nvSpPr>
        <p:spPr>
          <a:xfrm>
            <a:off x="7391400" y="25908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4" name="Circle"/>
          <p:cNvSpPr/>
          <p:nvPr/>
        </p:nvSpPr>
        <p:spPr>
          <a:xfrm>
            <a:off x="6934200" y="25908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5" name="Circle"/>
          <p:cNvSpPr/>
          <p:nvPr/>
        </p:nvSpPr>
        <p:spPr>
          <a:xfrm>
            <a:off x="7467600" y="23622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pic>
        <p:nvPicPr>
          <p:cNvPr id="276" name="image.png" descr="image.png"/>
          <p:cNvPicPr>
            <a:picLocks noChangeAspect="0"/>
          </p:cNvPicPr>
          <p:nvPr/>
        </p:nvPicPr>
        <p:blipFill>
          <a:blip r:embed="rId3">
            <a:extLst/>
          </a:blip>
          <a:srcRect l="0" t="0" r="84483" b="59498"/>
          <a:stretch>
            <a:fillRect/>
          </a:stretch>
        </p:blipFill>
        <p:spPr>
          <a:xfrm>
            <a:off x="3276600" y="3810000"/>
            <a:ext cx="609600" cy="1143000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Active state"/>
          <p:cNvSpPr txBox="1"/>
          <p:nvPr/>
        </p:nvSpPr>
        <p:spPr>
          <a:xfrm>
            <a:off x="5638800" y="4953000"/>
            <a:ext cx="1602145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FFFFFF"/>
              </a:buClr>
              <a:buFont typeface="Times New Roman"/>
            </a:lvl1pPr>
          </a:lstStyle>
          <a:p>
            <a:pPr/>
            <a:r>
              <a:t>Active state</a:t>
            </a:r>
          </a:p>
        </p:txBody>
      </p:sp>
      <p:sp>
        <p:nvSpPr>
          <p:cNvPr id="278" name="Circle"/>
          <p:cNvSpPr/>
          <p:nvPr/>
        </p:nvSpPr>
        <p:spPr>
          <a:xfrm>
            <a:off x="5334000" y="39624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79" name="Circle"/>
          <p:cNvSpPr/>
          <p:nvPr/>
        </p:nvSpPr>
        <p:spPr>
          <a:xfrm>
            <a:off x="3581400" y="2438400"/>
            <a:ext cx="152400" cy="152400"/>
          </a:xfrm>
          <a:prstGeom prst="ellipse">
            <a:avLst/>
          </a:prstGeom>
          <a:solidFill>
            <a:srgbClr val="00FDFF"/>
          </a:solidFill>
          <a:ln>
            <a:solidFill>
              <a:srgbClr val="0433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0" name="Circle"/>
          <p:cNvSpPr/>
          <p:nvPr/>
        </p:nvSpPr>
        <p:spPr>
          <a:xfrm>
            <a:off x="6019800" y="32766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1" name="Circle"/>
          <p:cNvSpPr/>
          <p:nvPr/>
        </p:nvSpPr>
        <p:spPr>
          <a:xfrm>
            <a:off x="3048000" y="37338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2" name="Circle"/>
          <p:cNvSpPr/>
          <p:nvPr/>
        </p:nvSpPr>
        <p:spPr>
          <a:xfrm>
            <a:off x="7162800" y="38862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3" name="Circle"/>
          <p:cNvSpPr/>
          <p:nvPr/>
        </p:nvSpPr>
        <p:spPr>
          <a:xfrm>
            <a:off x="6934200" y="35052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4" name="Shape"/>
          <p:cNvSpPr/>
          <p:nvPr/>
        </p:nvSpPr>
        <p:spPr>
          <a:xfrm>
            <a:off x="2666995" y="3505171"/>
            <a:ext cx="762040" cy="8382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3" h="21160" fill="norm" stroke="1" extrusionOk="0">
                <a:moveTo>
                  <a:pt x="10313" y="21160"/>
                </a:moveTo>
                <a:lnTo>
                  <a:pt x="9187" y="15830"/>
                </a:lnTo>
                <a:cubicBezTo>
                  <a:pt x="14865" y="16321"/>
                  <a:pt x="19987" y="13187"/>
                  <a:pt x="20627" y="8830"/>
                </a:cubicBezTo>
                <a:cubicBezTo>
                  <a:pt x="21267" y="4473"/>
                  <a:pt x="17183" y="542"/>
                  <a:pt x="11505" y="51"/>
                </a:cubicBezTo>
                <a:cubicBezTo>
                  <a:pt x="5827" y="-440"/>
                  <a:pt x="705" y="2694"/>
                  <a:pt x="65" y="7051"/>
                </a:cubicBezTo>
                <a:cubicBezTo>
                  <a:pt x="-333" y="9762"/>
                  <a:pt x="1110" y="12440"/>
                  <a:pt x="3887" y="14143"/>
                </a:cubicBezTo>
                <a:close/>
              </a:path>
            </a:pathLst>
          </a:custGeom>
          <a:solidFill>
            <a:srgbClr val="D6D7FF"/>
          </a:solidFill>
          <a:ln>
            <a:solidFill>
              <a:srgbClr val="000000"/>
            </a:solidFill>
          </a:ln>
          <a:effectLst>
            <a:outerShdw sx="100000" sy="100000" kx="0" ky="0" algn="b" rotWithShape="0" blurRad="63500" dist="101600" dir="2700000">
              <a:srgbClr val="929292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5" name="zzz"/>
          <p:cNvSpPr txBox="1"/>
          <p:nvPr/>
        </p:nvSpPr>
        <p:spPr>
          <a:xfrm>
            <a:off x="2743200" y="3581400"/>
            <a:ext cx="69850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300"/>
              </a:spcBef>
              <a:buClr>
                <a:srgbClr val="0433FF"/>
              </a:buClr>
              <a:buFont typeface="Times New Roman"/>
              <a:defRPr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lvl1pPr>
          </a:lstStyle>
          <a:p>
            <a:pPr/>
            <a:r>
              <a:t>zzz</a:t>
            </a:r>
          </a:p>
        </p:txBody>
      </p:sp>
      <p:sp>
        <p:nvSpPr>
          <p:cNvPr id="286" name="Circle"/>
          <p:cNvSpPr/>
          <p:nvPr/>
        </p:nvSpPr>
        <p:spPr>
          <a:xfrm>
            <a:off x="3352800" y="37338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7" name="Shape"/>
          <p:cNvSpPr/>
          <p:nvPr/>
        </p:nvSpPr>
        <p:spPr>
          <a:xfrm>
            <a:off x="5943593" y="3428963"/>
            <a:ext cx="1219263" cy="1066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93" h="21160" fill="norm" stroke="1" extrusionOk="0">
                <a:moveTo>
                  <a:pt x="10313" y="21160"/>
                </a:moveTo>
                <a:lnTo>
                  <a:pt x="9187" y="15830"/>
                </a:lnTo>
                <a:cubicBezTo>
                  <a:pt x="14865" y="16321"/>
                  <a:pt x="19987" y="13187"/>
                  <a:pt x="20627" y="8830"/>
                </a:cubicBezTo>
                <a:cubicBezTo>
                  <a:pt x="21267" y="4473"/>
                  <a:pt x="17183" y="542"/>
                  <a:pt x="11505" y="51"/>
                </a:cubicBezTo>
                <a:cubicBezTo>
                  <a:pt x="5827" y="-440"/>
                  <a:pt x="705" y="2694"/>
                  <a:pt x="65" y="7051"/>
                </a:cubicBezTo>
                <a:cubicBezTo>
                  <a:pt x="-333" y="9762"/>
                  <a:pt x="1110" y="12440"/>
                  <a:pt x="3887" y="14143"/>
                </a:cubicBezTo>
                <a:close/>
              </a:path>
            </a:pathLst>
          </a:custGeom>
          <a:solidFill>
            <a:srgbClr val="D6D7FF"/>
          </a:solidFill>
          <a:ln>
            <a:solidFill>
              <a:srgbClr val="000000"/>
            </a:solidFill>
          </a:ln>
          <a:effectLst>
            <a:outerShdw sx="100000" sy="100000" kx="0" ky="0" algn="b" rotWithShape="0" blurRad="63500" dist="101600" dir="2700000">
              <a:srgbClr val="929292">
                <a:alpha val="75000"/>
              </a:srgbClr>
            </a:outerShdw>
          </a:effectLst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88" name="I’m up!!"/>
          <p:cNvSpPr txBox="1"/>
          <p:nvPr/>
        </p:nvSpPr>
        <p:spPr>
          <a:xfrm>
            <a:off x="5943600" y="3581400"/>
            <a:ext cx="130810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300"/>
              </a:spcBef>
              <a:buClr>
                <a:srgbClr val="0433FF"/>
              </a:buClr>
              <a:buFont typeface="Times New Roman"/>
              <a:defRPr>
                <a:solidFill>
                  <a:srgbClr val="0433FF"/>
                </a:solidFill>
                <a:uFill>
                  <a:solidFill>
                    <a:srgbClr val="0433FF"/>
                  </a:solidFill>
                </a:uFill>
              </a:defRPr>
            </a:lvl1pPr>
          </a:lstStyle>
          <a:p>
            <a:pPr/>
            <a:r>
              <a:t>I’m up!!</a:t>
            </a:r>
          </a:p>
        </p:txBody>
      </p:sp>
      <p:sp>
        <p:nvSpPr>
          <p:cNvPr id="289" name="Circle"/>
          <p:cNvSpPr/>
          <p:nvPr/>
        </p:nvSpPr>
        <p:spPr>
          <a:xfrm>
            <a:off x="6781800" y="32004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0" name="Circle"/>
          <p:cNvSpPr/>
          <p:nvPr/>
        </p:nvSpPr>
        <p:spPr>
          <a:xfrm>
            <a:off x="6781800" y="35814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1" name="Circle"/>
          <p:cNvSpPr/>
          <p:nvPr/>
        </p:nvSpPr>
        <p:spPr>
          <a:xfrm>
            <a:off x="7010400" y="33528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2" name="Circle"/>
          <p:cNvSpPr/>
          <p:nvPr/>
        </p:nvSpPr>
        <p:spPr>
          <a:xfrm>
            <a:off x="7086600" y="36576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3" name="Circle"/>
          <p:cNvSpPr/>
          <p:nvPr/>
        </p:nvSpPr>
        <p:spPr>
          <a:xfrm>
            <a:off x="6705600" y="33528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294" name="Circle"/>
          <p:cNvSpPr/>
          <p:nvPr/>
        </p:nvSpPr>
        <p:spPr>
          <a:xfrm>
            <a:off x="7162800" y="4114800"/>
            <a:ext cx="152400" cy="152400"/>
          </a:xfrm>
          <a:prstGeom prst="ellipse">
            <a:avLst/>
          </a:prstGeom>
          <a:solidFill>
            <a:srgbClr val="FF2600"/>
          </a:solidFill>
          <a:ln>
            <a:solidFill>
              <a:srgbClr val="FFFFFF"/>
            </a:solidFill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Uses of fMR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Uses of fMRI</a:t>
            </a:r>
          </a:p>
        </p:txBody>
      </p:sp>
      <p:sp>
        <p:nvSpPr>
          <p:cNvPr id="299" name="Basic question: Where is a specific operation performed in the brain?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Basic question: Where is a specific operation performed in the brain?</a:t>
            </a:r>
          </a:p>
          <a:p>
            <a:pPr>
              <a:lnSpc>
                <a:spcPct val="90000"/>
              </a:lnSpc>
            </a:pPr>
            <a:r>
              <a:t>Measures</a:t>
            </a:r>
          </a:p>
          <a:p>
            <a:pPr lvl="1">
              <a:lnSpc>
                <a:spcPct val="90000"/>
              </a:lnSpc>
            </a:pPr>
            <a:r>
              <a:t>Identity of brain regions involved: Region of interest</a:t>
            </a:r>
          </a:p>
          <a:p>
            <a:pPr lvl="1">
              <a:lnSpc>
                <a:spcPct val="90000"/>
              </a:lnSpc>
            </a:pPr>
            <a:r>
              <a:t>Magnitude of activity in those regions</a:t>
            </a:r>
          </a:p>
          <a:p>
            <a:pPr lvl="1">
              <a:lnSpc>
                <a:spcPct val="90000"/>
              </a:lnSpc>
            </a:pPr>
            <a:r>
              <a:t>Spatial extent of activation</a:t>
            </a:r>
          </a:p>
          <a:p>
            <a:pPr lvl="1">
              <a:lnSpc>
                <a:spcPct val="90000"/>
              </a:lnSpc>
            </a:pPr>
            <a:r>
              <a:t>Correlations among activity in brain regions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Brain activation during sentence comprehension (Booth, MacWhinney, Thulborn, Sacco, Voyvodic, Feldman, 2000)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Brain activation during sentence comprehension</a:t>
            </a:r>
            <a:br/>
            <a:r>
              <a:rPr sz="2000"/>
              <a:t>(Booth, MacWhinney, Thulborn, Sacco, Voyvodic, Feldman, 2000)</a:t>
            </a:r>
          </a:p>
        </p:txBody>
      </p:sp>
      <p:sp>
        <p:nvSpPr>
          <p:cNvPr id="302" name="Goals:…"/>
          <p:cNvSpPr txBox="1"/>
          <p:nvPr>
            <p:ph type="body" idx="1"/>
          </p:nvPr>
        </p:nvSpPr>
        <p:spPr>
          <a:xfrm>
            <a:off x="685800" y="1981200"/>
            <a:ext cx="8458200" cy="4876800"/>
          </a:xfrm>
          <a:prstGeom prst="rect">
            <a:avLst/>
          </a:prstGeom>
        </p:spPr>
        <p:txBody>
          <a:bodyPr/>
          <a:lstStyle/>
          <a:p>
            <a:pPr/>
            <a:r>
              <a:t>Goals:</a:t>
            </a:r>
          </a:p>
          <a:p>
            <a:pPr lvl="1"/>
            <a:r>
              <a:t>Describe developmental differences in brain activation during sentence comprehension </a:t>
            </a:r>
          </a:p>
          <a:p>
            <a:pPr lvl="1"/>
            <a:r>
              <a:t>Describe functional organization of sentence processing in children with early brain injury</a:t>
            </a:r>
          </a:p>
          <a:p>
            <a:pPr/>
            <a:r>
              <a:t>Hypotheses:</a:t>
            </a:r>
          </a:p>
          <a:p>
            <a:pPr lvl="1"/>
            <a:r>
              <a:t>LH activation in adults and children</a:t>
            </a:r>
          </a:p>
          <a:p>
            <a:pPr lvl="1"/>
            <a:r>
              <a:t>RH activation in children with LHD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Method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Methods</a:t>
            </a:r>
          </a:p>
        </p:txBody>
      </p:sp>
      <p:sp>
        <p:nvSpPr>
          <p:cNvPr id="305" name="Subject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Subjects</a:t>
            </a:r>
          </a:p>
          <a:p>
            <a:pPr lvl="1"/>
            <a:r>
              <a:t>A: 20-28 year old right handed (n=5)</a:t>
            </a:r>
          </a:p>
          <a:p>
            <a:pPr lvl="1"/>
            <a:r>
              <a:t>C-NN: 9-12 year old right-handed (n=7)</a:t>
            </a:r>
          </a:p>
          <a:p>
            <a:pPr lvl="1"/>
            <a:r>
              <a:t>C-BI: 9-12 year old (n=6)</a:t>
            </a:r>
          </a:p>
          <a:p>
            <a:pPr lvl="2"/>
            <a:r>
              <a:t>3 LH stroke</a:t>
            </a:r>
          </a:p>
          <a:p>
            <a:pPr lvl="2"/>
            <a:r>
              <a:t>2 LH periventricular hemorrhage</a:t>
            </a:r>
          </a:p>
          <a:p>
            <a:pPr lvl="2"/>
            <a:r>
              <a:t>1 RH stroke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A toolki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toolkit</a:t>
            </a:r>
          </a:p>
        </p:txBody>
      </p:sp>
      <p:pic>
        <p:nvPicPr>
          <p:cNvPr id="48" name="complex_9.jpg" descr="complex_9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33600" y="1905000"/>
            <a:ext cx="5075238" cy="3611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entence comprehension tas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Sentence comprehension task</a:t>
            </a:r>
          </a:p>
        </p:txBody>
      </p:sp>
      <p:sp>
        <p:nvSpPr>
          <p:cNvPr id="308" name="Auditory presentation of 3 sentence types…"/>
          <p:cNvSpPr txBox="1"/>
          <p:nvPr>
            <p:ph type="body" idx="1"/>
          </p:nvPr>
        </p:nvSpPr>
        <p:spPr>
          <a:xfrm>
            <a:off x="685800" y="1981200"/>
            <a:ext cx="8305800" cy="48768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Auditory presentation of 3 sentence types</a:t>
            </a:r>
          </a:p>
          <a:p>
            <a:pPr lvl="1">
              <a:lnSpc>
                <a:spcPct val="90000"/>
              </a:lnSpc>
            </a:pPr>
            <a:r>
              <a:t>CVP: </a:t>
            </a:r>
            <a:r>
              <a:rPr sz="2400"/>
              <a:t>The cat chased the rabbit and enjoyed the hunt.</a:t>
            </a:r>
            <a:endParaRPr sz="2400"/>
          </a:p>
          <a:p>
            <a:pPr lvl="1">
              <a:lnSpc>
                <a:spcPct val="90000"/>
              </a:lnSpc>
            </a:pPr>
            <a:r>
              <a:t>SR: </a:t>
            </a:r>
            <a:r>
              <a:rPr sz="2400"/>
              <a:t>The principal that tripped the janitor used the phone to call home.</a:t>
            </a:r>
            <a:endParaRPr sz="2400"/>
          </a:p>
          <a:p>
            <a:pPr lvl="1">
              <a:lnSpc>
                <a:spcPct val="90000"/>
              </a:lnSpc>
            </a:pPr>
            <a:r>
              <a:t>OR: </a:t>
            </a:r>
            <a:r>
              <a:rPr sz="2400"/>
              <a:t>The pig that the dog followed ate the trash in the street.</a:t>
            </a:r>
            <a:endParaRPr sz="2400"/>
          </a:p>
          <a:p>
            <a:pPr>
              <a:lnSpc>
                <a:spcPct val="90000"/>
              </a:lnSpc>
            </a:pPr>
            <a:r>
              <a:t>Comprehension test after each presentation </a:t>
            </a:r>
          </a:p>
          <a:p>
            <a:pPr lvl="1">
              <a:lnSpc>
                <a:spcPct val="90000"/>
              </a:lnSpc>
            </a:pPr>
            <a:r>
              <a:t>T/F: The principal used the phone to call home. (T)</a:t>
            </a:r>
          </a:p>
          <a:p>
            <a:pPr lvl="1">
              <a:lnSpc>
                <a:spcPct val="90000"/>
              </a:lnSpc>
            </a:pPr>
            <a:r>
              <a:t>T/F: The dog ate the trash in the street. (F)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Analysis: 17 RO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Analysis: 17 ROI</a:t>
            </a:r>
          </a:p>
        </p:txBody>
      </p:sp>
      <p:pic>
        <p:nvPicPr>
          <p:cNvPr id="311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2600" y="2057400"/>
            <a:ext cx="5334000" cy="4183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Results: Percent erro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Results: Percent errors </a:t>
            </a:r>
          </a:p>
        </p:txBody>
      </p:sp>
      <p:grpSp>
        <p:nvGrpSpPr>
          <p:cNvPr id="370" name="Group"/>
          <p:cNvGrpSpPr/>
          <p:nvPr/>
        </p:nvGrpSpPr>
        <p:grpSpPr>
          <a:xfrm>
            <a:off x="762000" y="2209800"/>
            <a:ext cx="7545388" cy="4121150"/>
            <a:chOff x="0" y="0"/>
            <a:chExt cx="7545387" cy="4121150"/>
          </a:xfrm>
        </p:grpSpPr>
        <p:grpSp>
          <p:nvGrpSpPr>
            <p:cNvPr id="368" name="Group"/>
            <p:cNvGrpSpPr/>
            <p:nvPr/>
          </p:nvGrpSpPr>
          <p:grpSpPr>
            <a:xfrm>
              <a:off x="3175" y="3175"/>
              <a:ext cx="7539038" cy="4114800"/>
              <a:chOff x="0" y="0"/>
              <a:chExt cx="7539037" cy="4114800"/>
            </a:xfrm>
          </p:grpSpPr>
          <p:grpSp>
            <p:nvGrpSpPr>
              <p:cNvPr id="316" name="Group"/>
              <p:cNvGrpSpPr/>
              <p:nvPr/>
            </p:nvGrpSpPr>
            <p:grpSpPr>
              <a:xfrm>
                <a:off x="0" y="0"/>
                <a:ext cx="2262188" cy="762000"/>
                <a:chOff x="0" y="0"/>
                <a:chExt cx="2262187" cy="762000"/>
              </a:xfrm>
            </p:grpSpPr>
            <p:sp>
              <p:nvSpPr>
                <p:cNvPr id="314" name="Text"/>
                <p:cNvSpPr txBox="1"/>
                <p:nvPr/>
              </p:nvSpPr>
              <p:spPr>
                <a:xfrm>
                  <a:off x="68262" y="0"/>
                  <a:ext cx="2133601" cy="469900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spAutoFit/>
                </a:bodyPr>
                <a:lstStyle>
                  <a:lvl1pPr>
                    <a:buClr>
                      <a:srgbClr val="FFFFFF"/>
                    </a:buClr>
                    <a:buFont typeface="Courier"/>
                    <a:defRPr>
                      <a:latin typeface="Courier"/>
                      <a:ea typeface="Courier"/>
                      <a:cs typeface="Courier"/>
                      <a:sym typeface="Courier"/>
                    </a:defRPr>
                  </a:lvl1pPr>
                </a:lstStyle>
                <a:p>
                  <a:pPr/>
                  <a:r>
                    <a:t> </a:t>
                  </a:r>
                </a:p>
              </p:txBody>
            </p:sp>
            <p:sp>
              <p:nvSpPr>
                <p:cNvPr id="315" name="Rectangle"/>
                <p:cNvSpPr/>
                <p:nvPr/>
              </p:nvSpPr>
              <p:spPr>
                <a:xfrm>
                  <a:off x="0" y="0"/>
                  <a:ext cx="2262188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B0B0B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19" name="Group"/>
              <p:cNvGrpSpPr/>
              <p:nvPr/>
            </p:nvGrpSpPr>
            <p:grpSpPr>
              <a:xfrm>
                <a:off x="2262187" y="0"/>
                <a:ext cx="5276851" cy="762000"/>
                <a:chOff x="0" y="0"/>
                <a:chExt cx="5276850" cy="762000"/>
              </a:xfrm>
            </p:grpSpPr>
            <p:sp>
              <p:nvSpPr>
                <p:cNvPr id="317" name="Sentence Types"/>
                <p:cNvSpPr txBox="1"/>
                <p:nvPr/>
              </p:nvSpPr>
              <p:spPr>
                <a:xfrm>
                  <a:off x="66675" y="0"/>
                  <a:ext cx="5156200" cy="43155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spAutoFit/>
                </a:bodyPr>
                <a:lstStyle>
                  <a:lvl1pPr algn="ctr">
                    <a:buClr>
                      <a:srgbClr val="FFFFFF"/>
                    </a:buClr>
                    <a:buFont typeface="Times New Roman"/>
                    <a:defRPr b="1"/>
                  </a:lvl1pPr>
                </a:lstStyle>
                <a:p>
                  <a:pPr/>
                  <a:r>
                    <a:t>Sentence Types</a:t>
                  </a:r>
                </a:p>
              </p:txBody>
            </p:sp>
            <p:sp>
              <p:nvSpPr>
                <p:cNvPr id="318" name="Rectangle"/>
                <p:cNvSpPr/>
                <p:nvPr/>
              </p:nvSpPr>
              <p:spPr>
                <a:xfrm>
                  <a:off x="0" y="0"/>
                  <a:ext cx="5276850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B0B0B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22" name="Group"/>
              <p:cNvGrpSpPr/>
              <p:nvPr/>
            </p:nvGrpSpPr>
            <p:grpSpPr>
              <a:xfrm>
                <a:off x="0" y="762000"/>
                <a:ext cx="2262188" cy="762000"/>
                <a:chOff x="0" y="0"/>
                <a:chExt cx="2262187" cy="762000"/>
              </a:xfrm>
            </p:grpSpPr>
            <p:sp>
              <p:nvSpPr>
                <p:cNvPr id="320" name="Participants"/>
                <p:cNvSpPr txBox="1"/>
                <p:nvPr/>
              </p:nvSpPr>
              <p:spPr>
                <a:xfrm>
                  <a:off x="68262" y="0"/>
                  <a:ext cx="2133601" cy="43155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spAutoFit/>
                </a:bodyPr>
                <a:lstStyle>
                  <a:lvl1pPr>
                    <a:buClr>
                      <a:srgbClr val="FFFFFF"/>
                    </a:buClr>
                    <a:buFont typeface="Times New Roman"/>
                    <a:defRPr b="1"/>
                  </a:lvl1pPr>
                </a:lstStyle>
                <a:p>
                  <a:pPr/>
                  <a:r>
                    <a:t>Participants</a:t>
                  </a:r>
                </a:p>
              </p:txBody>
            </p:sp>
            <p:sp>
              <p:nvSpPr>
                <p:cNvPr id="321" name="Rectangle"/>
                <p:cNvSpPr/>
                <p:nvPr/>
              </p:nvSpPr>
              <p:spPr>
                <a:xfrm>
                  <a:off x="0" y="0"/>
                  <a:ext cx="2262188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B0B0B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25" name="Group"/>
              <p:cNvGrpSpPr/>
              <p:nvPr/>
            </p:nvGrpSpPr>
            <p:grpSpPr>
              <a:xfrm>
                <a:off x="2262187" y="762000"/>
                <a:ext cx="1758951" cy="762000"/>
                <a:chOff x="0" y="0"/>
                <a:chExt cx="1758950" cy="762000"/>
              </a:xfrm>
            </p:grpSpPr>
            <p:sp>
              <p:nvSpPr>
                <p:cNvPr id="323" name="CVP"/>
                <p:cNvSpPr txBox="1"/>
                <p:nvPr/>
              </p:nvSpPr>
              <p:spPr>
                <a:xfrm>
                  <a:off x="66675" y="0"/>
                  <a:ext cx="1638300" cy="43155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spAutoFit/>
                </a:bodyPr>
                <a:lstStyle>
                  <a:lvl1pPr algn="ctr">
                    <a:buClr>
                      <a:srgbClr val="FFFFFF"/>
                    </a:buClr>
                    <a:buFont typeface="Times New Roman"/>
                  </a:lvl1pPr>
                </a:lstStyle>
                <a:p>
                  <a:pPr/>
                  <a:r>
                    <a:t>CVP</a:t>
                  </a:r>
                </a:p>
              </p:txBody>
            </p:sp>
            <p:sp>
              <p:nvSpPr>
                <p:cNvPr id="324" name="Rectangle"/>
                <p:cNvSpPr/>
                <p:nvPr/>
              </p:nvSpPr>
              <p:spPr>
                <a:xfrm>
                  <a:off x="0" y="0"/>
                  <a:ext cx="1758950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B0B0B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28" name="Group"/>
              <p:cNvGrpSpPr/>
              <p:nvPr/>
            </p:nvGrpSpPr>
            <p:grpSpPr>
              <a:xfrm>
                <a:off x="4021137" y="762000"/>
                <a:ext cx="1758951" cy="762000"/>
                <a:chOff x="0" y="0"/>
                <a:chExt cx="1758950" cy="762000"/>
              </a:xfrm>
            </p:grpSpPr>
            <p:sp>
              <p:nvSpPr>
                <p:cNvPr id="326" name="SR"/>
                <p:cNvSpPr txBox="1"/>
                <p:nvPr/>
              </p:nvSpPr>
              <p:spPr>
                <a:xfrm>
                  <a:off x="66675" y="0"/>
                  <a:ext cx="1638300" cy="43155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spAutoFit/>
                </a:bodyPr>
                <a:lstStyle>
                  <a:lvl1pPr algn="ctr">
                    <a:buClr>
                      <a:srgbClr val="FFFFFF"/>
                    </a:buClr>
                    <a:buFont typeface="Times New Roman"/>
                  </a:lvl1pPr>
                </a:lstStyle>
                <a:p>
                  <a:pPr/>
                  <a:r>
                    <a:t>SR</a:t>
                  </a:r>
                </a:p>
              </p:txBody>
            </p:sp>
            <p:sp>
              <p:nvSpPr>
                <p:cNvPr id="327" name="Rectangle"/>
                <p:cNvSpPr/>
                <p:nvPr/>
              </p:nvSpPr>
              <p:spPr>
                <a:xfrm>
                  <a:off x="0" y="0"/>
                  <a:ext cx="1758950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B0B0B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31" name="Group"/>
              <p:cNvGrpSpPr/>
              <p:nvPr/>
            </p:nvGrpSpPr>
            <p:grpSpPr>
              <a:xfrm>
                <a:off x="5780087" y="762000"/>
                <a:ext cx="1758951" cy="762000"/>
                <a:chOff x="0" y="0"/>
                <a:chExt cx="1758950" cy="762000"/>
              </a:xfrm>
            </p:grpSpPr>
            <p:sp>
              <p:nvSpPr>
                <p:cNvPr id="329" name="OR"/>
                <p:cNvSpPr txBox="1"/>
                <p:nvPr/>
              </p:nvSpPr>
              <p:spPr>
                <a:xfrm>
                  <a:off x="66675" y="0"/>
                  <a:ext cx="1638300" cy="43155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spAutoFit/>
                </a:bodyPr>
                <a:lstStyle>
                  <a:lvl1pPr algn="ctr">
                    <a:buClr>
                      <a:srgbClr val="FFFFFF"/>
                    </a:buClr>
                    <a:buFont typeface="Times New Roman"/>
                  </a:lvl1pPr>
                </a:lstStyle>
                <a:p>
                  <a:pPr/>
                  <a:r>
                    <a:t>OR</a:t>
                  </a:r>
                </a:p>
              </p:txBody>
            </p:sp>
            <p:sp>
              <p:nvSpPr>
                <p:cNvPr id="330" name="Rectangle"/>
                <p:cNvSpPr/>
                <p:nvPr/>
              </p:nvSpPr>
              <p:spPr>
                <a:xfrm>
                  <a:off x="0" y="0"/>
                  <a:ext cx="1758950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B0B0B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34" name="Group"/>
              <p:cNvGrpSpPr/>
              <p:nvPr/>
            </p:nvGrpSpPr>
            <p:grpSpPr>
              <a:xfrm>
                <a:off x="0" y="1524000"/>
                <a:ext cx="2262188" cy="762000"/>
                <a:chOff x="0" y="0"/>
                <a:chExt cx="2262187" cy="762000"/>
              </a:xfrm>
            </p:grpSpPr>
            <p:sp>
              <p:nvSpPr>
                <p:cNvPr id="332" name="Adults"/>
                <p:cNvSpPr txBox="1"/>
                <p:nvPr/>
              </p:nvSpPr>
              <p:spPr>
                <a:xfrm>
                  <a:off x="68262" y="0"/>
                  <a:ext cx="2133601" cy="43155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spAutoFit/>
                </a:bodyPr>
                <a:lstStyle>
                  <a:lvl1pPr>
                    <a:buClr>
                      <a:srgbClr val="FFFFFF"/>
                    </a:buClr>
                    <a:buFont typeface="Times New Roman"/>
                  </a:lvl1pPr>
                </a:lstStyle>
                <a:p>
                  <a:pPr/>
                  <a:r>
                    <a:t>Adults</a:t>
                  </a:r>
                </a:p>
              </p:txBody>
            </p:sp>
            <p:sp>
              <p:nvSpPr>
                <p:cNvPr id="333" name="Rectangle"/>
                <p:cNvSpPr/>
                <p:nvPr/>
              </p:nvSpPr>
              <p:spPr>
                <a:xfrm>
                  <a:off x="0" y="0"/>
                  <a:ext cx="2262188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B0B0B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37" name="Group"/>
              <p:cNvGrpSpPr/>
              <p:nvPr/>
            </p:nvGrpSpPr>
            <p:grpSpPr>
              <a:xfrm>
                <a:off x="2262187" y="1524000"/>
                <a:ext cx="1758951" cy="762000"/>
                <a:chOff x="0" y="0"/>
                <a:chExt cx="1758950" cy="762000"/>
              </a:xfrm>
            </p:grpSpPr>
            <p:sp>
              <p:nvSpPr>
                <p:cNvPr id="335" name="11%"/>
                <p:cNvSpPr txBox="1"/>
                <p:nvPr/>
              </p:nvSpPr>
              <p:spPr>
                <a:xfrm>
                  <a:off x="66675" y="0"/>
                  <a:ext cx="1638300" cy="43155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spAutoFit/>
                </a:bodyPr>
                <a:lstStyle>
                  <a:lvl1pPr algn="ctr">
                    <a:buClr>
                      <a:srgbClr val="FFFFFF"/>
                    </a:buClr>
                    <a:buFont typeface="Times New Roman"/>
                  </a:lvl1pPr>
                </a:lstStyle>
                <a:p>
                  <a:pPr/>
                  <a:r>
                    <a:t>11%</a:t>
                  </a:r>
                </a:p>
              </p:txBody>
            </p:sp>
            <p:sp>
              <p:nvSpPr>
                <p:cNvPr id="336" name="Rectangle"/>
                <p:cNvSpPr/>
                <p:nvPr/>
              </p:nvSpPr>
              <p:spPr>
                <a:xfrm>
                  <a:off x="0" y="0"/>
                  <a:ext cx="1758950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B0B0B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40" name="Group"/>
              <p:cNvGrpSpPr/>
              <p:nvPr/>
            </p:nvGrpSpPr>
            <p:grpSpPr>
              <a:xfrm>
                <a:off x="4021137" y="1524000"/>
                <a:ext cx="1758951" cy="762000"/>
                <a:chOff x="0" y="0"/>
                <a:chExt cx="1758950" cy="762000"/>
              </a:xfrm>
            </p:grpSpPr>
            <p:sp>
              <p:nvSpPr>
                <p:cNvPr id="338" name="7%"/>
                <p:cNvSpPr txBox="1"/>
                <p:nvPr/>
              </p:nvSpPr>
              <p:spPr>
                <a:xfrm>
                  <a:off x="66675" y="0"/>
                  <a:ext cx="1638300" cy="43155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spAutoFit/>
                </a:bodyPr>
                <a:lstStyle>
                  <a:lvl1pPr algn="ctr">
                    <a:buClr>
                      <a:srgbClr val="FFFFFF"/>
                    </a:buClr>
                    <a:buFont typeface="Times New Roman"/>
                  </a:lvl1pPr>
                </a:lstStyle>
                <a:p>
                  <a:pPr/>
                  <a:r>
                    <a:t>7%</a:t>
                  </a:r>
                </a:p>
              </p:txBody>
            </p:sp>
            <p:sp>
              <p:nvSpPr>
                <p:cNvPr id="339" name="Rectangle"/>
                <p:cNvSpPr/>
                <p:nvPr/>
              </p:nvSpPr>
              <p:spPr>
                <a:xfrm>
                  <a:off x="0" y="0"/>
                  <a:ext cx="1758950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B0B0B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43" name="Group"/>
              <p:cNvGrpSpPr/>
              <p:nvPr/>
            </p:nvGrpSpPr>
            <p:grpSpPr>
              <a:xfrm>
                <a:off x="5780087" y="1524000"/>
                <a:ext cx="1758951" cy="762000"/>
                <a:chOff x="0" y="0"/>
                <a:chExt cx="1758950" cy="762000"/>
              </a:xfrm>
            </p:grpSpPr>
            <p:sp>
              <p:nvSpPr>
                <p:cNvPr id="341" name="18%"/>
                <p:cNvSpPr txBox="1"/>
                <p:nvPr/>
              </p:nvSpPr>
              <p:spPr>
                <a:xfrm>
                  <a:off x="66675" y="0"/>
                  <a:ext cx="1638300" cy="43155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spAutoFit/>
                </a:bodyPr>
                <a:lstStyle>
                  <a:lvl1pPr algn="ctr">
                    <a:buClr>
                      <a:srgbClr val="FFFFFF"/>
                    </a:buClr>
                    <a:buFont typeface="Times New Roman"/>
                  </a:lvl1pPr>
                </a:lstStyle>
                <a:p>
                  <a:pPr/>
                  <a:r>
                    <a:t>18%</a:t>
                  </a:r>
                </a:p>
              </p:txBody>
            </p:sp>
            <p:sp>
              <p:nvSpPr>
                <p:cNvPr id="342" name="Rectangle"/>
                <p:cNvSpPr/>
                <p:nvPr/>
              </p:nvSpPr>
              <p:spPr>
                <a:xfrm>
                  <a:off x="0" y="0"/>
                  <a:ext cx="1758950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B0B0B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46" name="Group"/>
              <p:cNvGrpSpPr/>
              <p:nvPr/>
            </p:nvGrpSpPr>
            <p:grpSpPr>
              <a:xfrm>
                <a:off x="0" y="2286000"/>
                <a:ext cx="2262188" cy="762000"/>
                <a:chOff x="0" y="0"/>
                <a:chExt cx="2262187" cy="762000"/>
              </a:xfrm>
            </p:grpSpPr>
            <p:sp>
              <p:nvSpPr>
                <p:cNvPr id="344" name="Children"/>
                <p:cNvSpPr txBox="1"/>
                <p:nvPr/>
              </p:nvSpPr>
              <p:spPr>
                <a:xfrm>
                  <a:off x="68262" y="0"/>
                  <a:ext cx="2133601" cy="43155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spAutoFit/>
                </a:bodyPr>
                <a:lstStyle>
                  <a:lvl1pPr>
                    <a:buClr>
                      <a:srgbClr val="FFFFFF"/>
                    </a:buClr>
                    <a:buFont typeface="Times New Roman"/>
                  </a:lvl1pPr>
                </a:lstStyle>
                <a:p>
                  <a:pPr/>
                  <a:r>
                    <a:t>Children</a:t>
                  </a:r>
                </a:p>
              </p:txBody>
            </p:sp>
            <p:sp>
              <p:nvSpPr>
                <p:cNvPr id="345" name="Rectangle"/>
                <p:cNvSpPr/>
                <p:nvPr/>
              </p:nvSpPr>
              <p:spPr>
                <a:xfrm>
                  <a:off x="0" y="0"/>
                  <a:ext cx="2262188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B0B0B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49" name="Group"/>
              <p:cNvGrpSpPr/>
              <p:nvPr/>
            </p:nvGrpSpPr>
            <p:grpSpPr>
              <a:xfrm>
                <a:off x="2262187" y="2286000"/>
                <a:ext cx="1758951" cy="762000"/>
                <a:chOff x="0" y="0"/>
                <a:chExt cx="1758950" cy="762000"/>
              </a:xfrm>
            </p:grpSpPr>
            <p:sp>
              <p:nvSpPr>
                <p:cNvPr id="347" name="36%"/>
                <p:cNvSpPr txBox="1"/>
                <p:nvPr/>
              </p:nvSpPr>
              <p:spPr>
                <a:xfrm>
                  <a:off x="66675" y="0"/>
                  <a:ext cx="1638300" cy="43155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spAutoFit/>
                </a:bodyPr>
                <a:lstStyle>
                  <a:lvl1pPr algn="ctr">
                    <a:buClr>
                      <a:srgbClr val="FFFFFF"/>
                    </a:buClr>
                    <a:buFont typeface="Times New Roman"/>
                  </a:lvl1pPr>
                </a:lstStyle>
                <a:p>
                  <a:pPr/>
                  <a:r>
                    <a:t>36%</a:t>
                  </a:r>
                </a:p>
              </p:txBody>
            </p:sp>
            <p:sp>
              <p:nvSpPr>
                <p:cNvPr id="348" name="Rectangle"/>
                <p:cNvSpPr/>
                <p:nvPr/>
              </p:nvSpPr>
              <p:spPr>
                <a:xfrm>
                  <a:off x="0" y="0"/>
                  <a:ext cx="1758950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B0B0B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52" name="Group"/>
              <p:cNvGrpSpPr/>
              <p:nvPr/>
            </p:nvGrpSpPr>
            <p:grpSpPr>
              <a:xfrm>
                <a:off x="4021137" y="2286000"/>
                <a:ext cx="1758951" cy="762000"/>
                <a:chOff x="0" y="0"/>
                <a:chExt cx="1758950" cy="762000"/>
              </a:xfrm>
            </p:grpSpPr>
            <p:sp>
              <p:nvSpPr>
                <p:cNvPr id="350" name="32%"/>
                <p:cNvSpPr txBox="1"/>
                <p:nvPr/>
              </p:nvSpPr>
              <p:spPr>
                <a:xfrm>
                  <a:off x="66675" y="0"/>
                  <a:ext cx="1638300" cy="43155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spAutoFit/>
                </a:bodyPr>
                <a:lstStyle>
                  <a:lvl1pPr algn="ctr">
                    <a:buClr>
                      <a:srgbClr val="FFFFFF"/>
                    </a:buClr>
                    <a:buFont typeface="Times New Roman"/>
                  </a:lvl1pPr>
                </a:lstStyle>
                <a:p>
                  <a:pPr/>
                  <a:r>
                    <a:t>32%</a:t>
                  </a:r>
                </a:p>
              </p:txBody>
            </p:sp>
            <p:sp>
              <p:nvSpPr>
                <p:cNvPr id="351" name="Rectangle"/>
                <p:cNvSpPr/>
                <p:nvPr/>
              </p:nvSpPr>
              <p:spPr>
                <a:xfrm>
                  <a:off x="0" y="0"/>
                  <a:ext cx="1758950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B0B0B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55" name="Group"/>
              <p:cNvGrpSpPr/>
              <p:nvPr/>
            </p:nvGrpSpPr>
            <p:grpSpPr>
              <a:xfrm>
                <a:off x="5780087" y="2286000"/>
                <a:ext cx="1758951" cy="762000"/>
                <a:chOff x="0" y="0"/>
                <a:chExt cx="1758950" cy="762000"/>
              </a:xfrm>
            </p:grpSpPr>
            <p:sp>
              <p:nvSpPr>
                <p:cNvPr id="353" name="36%"/>
                <p:cNvSpPr txBox="1"/>
                <p:nvPr/>
              </p:nvSpPr>
              <p:spPr>
                <a:xfrm>
                  <a:off x="66675" y="0"/>
                  <a:ext cx="1638300" cy="43155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spAutoFit/>
                </a:bodyPr>
                <a:lstStyle>
                  <a:lvl1pPr algn="ctr">
                    <a:buClr>
                      <a:srgbClr val="FFFFFF"/>
                    </a:buClr>
                    <a:buFont typeface="Times New Roman"/>
                  </a:lvl1pPr>
                </a:lstStyle>
                <a:p>
                  <a:pPr/>
                  <a:r>
                    <a:t>36%</a:t>
                  </a:r>
                </a:p>
              </p:txBody>
            </p:sp>
            <p:sp>
              <p:nvSpPr>
                <p:cNvPr id="354" name="Rectangle"/>
                <p:cNvSpPr/>
                <p:nvPr/>
              </p:nvSpPr>
              <p:spPr>
                <a:xfrm>
                  <a:off x="0" y="0"/>
                  <a:ext cx="1758950" cy="762000"/>
                </a:xfrm>
                <a:prstGeom prst="rect">
                  <a:avLst/>
                </a:prstGeom>
                <a:noFill/>
                <a:ln w="3175" cap="flat">
                  <a:solidFill>
                    <a:srgbClr val="B0B0B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58" name="Group"/>
              <p:cNvGrpSpPr/>
              <p:nvPr/>
            </p:nvGrpSpPr>
            <p:grpSpPr>
              <a:xfrm>
                <a:off x="0" y="3048000"/>
                <a:ext cx="2262188" cy="1066800"/>
                <a:chOff x="0" y="0"/>
                <a:chExt cx="2262187" cy="1066800"/>
              </a:xfrm>
            </p:grpSpPr>
            <p:sp>
              <p:nvSpPr>
                <p:cNvPr id="356" name="Children with brain injury"/>
                <p:cNvSpPr txBox="1"/>
                <p:nvPr/>
              </p:nvSpPr>
              <p:spPr>
                <a:xfrm>
                  <a:off x="68262" y="0"/>
                  <a:ext cx="2133601" cy="77445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spAutoFit/>
                </a:bodyPr>
                <a:lstStyle>
                  <a:lvl1pPr>
                    <a:buClr>
                      <a:srgbClr val="FFFFFF"/>
                    </a:buClr>
                    <a:buFont typeface="Times New Roman"/>
                  </a:lvl1pPr>
                </a:lstStyle>
                <a:p>
                  <a:pPr/>
                  <a:r>
                    <a:t>Children with brain injury</a:t>
                  </a:r>
                </a:p>
              </p:txBody>
            </p:sp>
            <p:sp>
              <p:nvSpPr>
                <p:cNvPr id="357" name="Rectangle"/>
                <p:cNvSpPr/>
                <p:nvPr/>
              </p:nvSpPr>
              <p:spPr>
                <a:xfrm>
                  <a:off x="0" y="0"/>
                  <a:ext cx="2262188" cy="1066800"/>
                </a:xfrm>
                <a:prstGeom prst="rect">
                  <a:avLst/>
                </a:prstGeom>
                <a:noFill/>
                <a:ln w="3175" cap="flat">
                  <a:solidFill>
                    <a:srgbClr val="B0B0B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61" name="Group"/>
              <p:cNvGrpSpPr/>
              <p:nvPr/>
            </p:nvGrpSpPr>
            <p:grpSpPr>
              <a:xfrm>
                <a:off x="2262187" y="3048000"/>
                <a:ext cx="1758951" cy="1066800"/>
                <a:chOff x="0" y="0"/>
                <a:chExt cx="1758950" cy="1066800"/>
              </a:xfrm>
            </p:grpSpPr>
            <p:sp>
              <p:nvSpPr>
                <p:cNvPr id="359" name="42%"/>
                <p:cNvSpPr txBox="1"/>
                <p:nvPr/>
              </p:nvSpPr>
              <p:spPr>
                <a:xfrm>
                  <a:off x="66675" y="0"/>
                  <a:ext cx="1638300" cy="43155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spAutoFit/>
                </a:bodyPr>
                <a:lstStyle>
                  <a:lvl1pPr algn="ctr">
                    <a:buClr>
                      <a:srgbClr val="FFFFFF"/>
                    </a:buClr>
                    <a:buFont typeface="Times New Roman"/>
                  </a:lvl1pPr>
                </a:lstStyle>
                <a:p>
                  <a:pPr/>
                  <a:r>
                    <a:t>42%</a:t>
                  </a:r>
                </a:p>
              </p:txBody>
            </p:sp>
            <p:sp>
              <p:nvSpPr>
                <p:cNvPr id="360" name="Rectangle"/>
                <p:cNvSpPr/>
                <p:nvPr/>
              </p:nvSpPr>
              <p:spPr>
                <a:xfrm>
                  <a:off x="0" y="0"/>
                  <a:ext cx="1758950" cy="1066800"/>
                </a:xfrm>
                <a:prstGeom prst="rect">
                  <a:avLst/>
                </a:prstGeom>
                <a:noFill/>
                <a:ln w="3175" cap="flat">
                  <a:solidFill>
                    <a:srgbClr val="B0B0B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64" name="Group"/>
              <p:cNvGrpSpPr/>
              <p:nvPr/>
            </p:nvGrpSpPr>
            <p:grpSpPr>
              <a:xfrm>
                <a:off x="4021137" y="3048000"/>
                <a:ext cx="1758951" cy="1066800"/>
                <a:chOff x="0" y="0"/>
                <a:chExt cx="1758950" cy="1066800"/>
              </a:xfrm>
            </p:grpSpPr>
            <p:sp>
              <p:nvSpPr>
                <p:cNvPr id="362" name="51%"/>
                <p:cNvSpPr txBox="1"/>
                <p:nvPr/>
              </p:nvSpPr>
              <p:spPr>
                <a:xfrm>
                  <a:off x="66675" y="0"/>
                  <a:ext cx="1638300" cy="43155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spAutoFit/>
                </a:bodyPr>
                <a:lstStyle>
                  <a:lvl1pPr algn="ctr">
                    <a:buClr>
                      <a:srgbClr val="FFFFFF"/>
                    </a:buClr>
                    <a:buFont typeface="Times New Roman"/>
                  </a:lvl1pPr>
                </a:lstStyle>
                <a:p>
                  <a:pPr/>
                  <a:r>
                    <a:t>51%</a:t>
                  </a:r>
                </a:p>
              </p:txBody>
            </p:sp>
            <p:sp>
              <p:nvSpPr>
                <p:cNvPr id="363" name="Rectangle"/>
                <p:cNvSpPr/>
                <p:nvPr/>
              </p:nvSpPr>
              <p:spPr>
                <a:xfrm>
                  <a:off x="0" y="0"/>
                  <a:ext cx="1758950" cy="1066800"/>
                </a:xfrm>
                <a:prstGeom prst="rect">
                  <a:avLst/>
                </a:prstGeom>
                <a:noFill/>
                <a:ln w="3175" cap="flat">
                  <a:solidFill>
                    <a:srgbClr val="B0B0B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  <p:grpSp>
            <p:nvGrpSpPr>
              <p:cNvPr id="367" name="Group"/>
              <p:cNvGrpSpPr/>
              <p:nvPr/>
            </p:nvGrpSpPr>
            <p:grpSpPr>
              <a:xfrm>
                <a:off x="5780087" y="3048000"/>
                <a:ext cx="1758951" cy="1066800"/>
                <a:chOff x="0" y="0"/>
                <a:chExt cx="1758950" cy="1066800"/>
              </a:xfrm>
            </p:grpSpPr>
            <p:sp>
              <p:nvSpPr>
                <p:cNvPr id="365" name="42%"/>
                <p:cNvSpPr txBox="1"/>
                <p:nvPr/>
              </p:nvSpPr>
              <p:spPr>
                <a:xfrm>
                  <a:off x="66675" y="0"/>
                  <a:ext cx="1638300" cy="431552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50800" tIns="50800" rIns="50800" bIns="50800" numCol="1" anchor="t">
                  <a:spAutoFit/>
                </a:bodyPr>
                <a:lstStyle>
                  <a:lvl1pPr algn="ctr">
                    <a:buClr>
                      <a:srgbClr val="FFFFFF"/>
                    </a:buClr>
                    <a:buFont typeface="Times New Roman"/>
                  </a:lvl1pPr>
                </a:lstStyle>
                <a:p>
                  <a:pPr/>
                  <a:r>
                    <a:t>42%</a:t>
                  </a:r>
                </a:p>
              </p:txBody>
            </p:sp>
            <p:sp>
              <p:nvSpPr>
                <p:cNvPr id="366" name="Rectangle"/>
                <p:cNvSpPr/>
                <p:nvPr/>
              </p:nvSpPr>
              <p:spPr>
                <a:xfrm>
                  <a:off x="0" y="0"/>
                  <a:ext cx="1758950" cy="1066800"/>
                </a:xfrm>
                <a:prstGeom prst="rect">
                  <a:avLst/>
                </a:prstGeom>
                <a:noFill/>
                <a:ln w="3175" cap="flat">
                  <a:solidFill>
                    <a:srgbClr val="B0B0B0"/>
                  </a:solidFill>
                  <a:prstDash val="solid"/>
                  <a:miter lim="400000"/>
                </a:ln>
                <a:effectLst/>
              </p:spPr>
              <p:txBody>
                <a:bodyPr wrap="square" lIns="50800" tIns="50800" rIns="50800" bIns="50800" numCol="1" anchor="ctr">
                  <a:noAutofit/>
                </a:bodyPr>
                <a:lstStyle/>
                <a:p>
                  <a:pPr/>
                </a:p>
              </p:txBody>
            </p:sp>
          </p:grpSp>
        </p:grpSp>
        <p:sp>
          <p:nvSpPr>
            <p:cNvPr id="369" name="Rectangle"/>
            <p:cNvSpPr/>
            <p:nvPr/>
          </p:nvSpPr>
          <p:spPr>
            <a:xfrm>
              <a:off x="0" y="0"/>
              <a:ext cx="7545388" cy="4121150"/>
            </a:xfrm>
            <a:prstGeom prst="rect">
              <a:avLst/>
            </a:prstGeom>
            <a:noFill/>
            <a:ln w="6350" cap="flat">
              <a:solidFill>
                <a:srgbClr val="B0B0B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Results sentence process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Results sentence processing</a:t>
            </a:r>
          </a:p>
        </p:txBody>
      </p:sp>
      <p:pic>
        <p:nvPicPr>
          <p:cNvPr id="373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2133600"/>
            <a:ext cx="5943600" cy="3686175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Adults"/>
          <p:cNvSpPr txBox="1"/>
          <p:nvPr/>
        </p:nvSpPr>
        <p:spPr>
          <a:xfrm>
            <a:off x="1584325" y="1717675"/>
            <a:ext cx="96784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FFFFFF"/>
              </a:buClr>
              <a:buFont typeface="Times New Roman"/>
            </a:lvl1pPr>
          </a:lstStyle>
          <a:p>
            <a:pPr/>
            <a:r>
              <a:t>Adults</a:t>
            </a:r>
          </a:p>
        </p:txBody>
      </p:sp>
      <p:sp>
        <p:nvSpPr>
          <p:cNvPr id="375" name="Children"/>
          <p:cNvSpPr txBox="1"/>
          <p:nvPr/>
        </p:nvSpPr>
        <p:spPr>
          <a:xfrm>
            <a:off x="3124200" y="1676400"/>
            <a:ext cx="1221592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FFFFFF"/>
              </a:buClr>
              <a:buFont typeface="Times New Roman"/>
            </a:lvl1pPr>
          </a:lstStyle>
          <a:p>
            <a:pPr/>
            <a:r>
              <a:t>Children</a:t>
            </a:r>
          </a:p>
        </p:txBody>
      </p:sp>
      <p:sp>
        <p:nvSpPr>
          <p:cNvPr id="376" name="SJ"/>
          <p:cNvSpPr txBox="1"/>
          <p:nvPr/>
        </p:nvSpPr>
        <p:spPr>
          <a:xfrm>
            <a:off x="4937125" y="1717675"/>
            <a:ext cx="443072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FFFFFF"/>
              </a:buClr>
              <a:buFont typeface="Times New Roman"/>
            </a:lvl1pPr>
          </a:lstStyle>
          <a:p>
            <a:pPr/>
            <a:r>
              <a:t>SJ</a:t>
            </a:r>
          </a:p>
        </p:txBody>
      </p:sp>
      <p:sp>
        <p:nvSpPr>
          <p:cNvPr id="377" name="BR"/>
          <p:cNvSpPr txBox="1"/>
          <p:nvPr/>
        </p:nvSpPr>
        <p:spPr>
          <a:xfrm>
            <a:off x="6461125" y="1717675"/>
            <a:ext cx="561539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FFFFFF"/>
              </a:buClr>
              <a:buFont typeface="Times New Roman"/>
            </a:lvl1pPr>
          </a:lstStyle>
          <a:p>
            <a:pPr/>
            <a:r>
              <a:t>BR</a:t>
            </a:r>
          </a:p>
        </p:txBody>
      </p:sp>
      <p:sp>
        <p:nvSpPr>
          <p:cNvPr id="378" name="MK"/>
          <p:cNvSpPr txBox="1"/>
          <p:nvPr/>
        </p:nvSpPr>
        <p:spPr>
          <a:xfrm>
            <a:off x="1981200" y="5791200"/>
            <a:ext cx="646073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FFFFFF"/>
              </a:buClr>
              <a:buFont typeface="Times New Roman"/>
            </a:lvl1pPr>
          </a:lstStyle>
          <a:p>
            <a:pPr/>
            <a:r>
              <a:t>MK</a:t>
            </a:r>
          </a:p>
        </p:txBody>
      </p:sp>
      <p:sp>
        <p:nvSpPr>
          <p:cNvPr id="379" name="MM"/>
          <p:cNvSpPr txBox="1"/>
          <p:nvPr/>
        </p:nvSpPr>
        <p:spPr>
          <a:xfrm>
            <a:off x="3352800" y="5791200"/>
            <a:ext cx="696973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FFFFFF"/>
              </a:buClr>
              <a:buFont typeface="Times New Roman"/>
            </a:lvl1pPr>
          </a:lstStyle>
          <a:p>
            <a:pPr/>
            <a:r>
              <a:t>MM</a:t>
            </a:r>
          </a:p>
        </p:txBody>
      </p:sp>
      <p:sp>
        <p:nvSpPr>
          <p:cNvPr id="380" name="GM"/>
          <p:cNvSpPr txBox="1"/>
          <p:nvPr/>
        </p:nvSpPr>
        <p:spPr>
          <a:xfrm>
            <a:off x="4953000" y="5791200"/>
            <a:ext cx="646073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FFFFFF"/>
              </a:buClr>
              <a:buFont typeface="Times New Roman"/>
            </a:lvl1pPr>
          </a:lstStyle>
          <a:p>
            <a:pPr/>
            <a:r>
              <a:t>GM</a:t>
            </a:r>
          </a:p>
        </p:txBody>
      </p:sp>
      <p:sp>
        <p:nvSpPr>
          <p:cNvPr id="381" name="DK"/>
          <p:cNvSpPr txBox="1"/>
          <p:nvPr/>
        </p:nvSpPr>
        <p:spPr>
          <a:xfrm>
            <a:off x="6477000" y="5791200"/>
            <a:ext cx="595174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FFFFFF"/>
              </a:buClr>
              <a:buFont typeface="Times New Roman"/>
            </a:lvl1pPr>
          </a:lstStyle>
          <a:p>
            <a:pPr/>
            <a:r>
              <a:t>DK</a:t>
            </a:r>
          </a:p>
        </p:txBody>
      </p:sp>
      <p:sp>
        <p:nvSpPr>
          <p:cNvPr id="382" name="Left"/>
          <p:cNvSpPr txBox="1"/>
          <p:nvPr/>
        </p:nvSpPr>
        <p:spPr>
          <a:xfrm>
            <a:off x="7620000" y="3505200"/>
            <a:ext cx="85090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300"/>
              </a:spcBef>
              <a:buClr>
                <a:srgbClr val="FFFFFF"/>
              </a:buClr>
              <a:buFont typeface="Times New Roman"/>
            </a:lvl1pPr>
          </a:lstStyle>
          <a:p>
            <a:pPr/>
            <a:r>
              <a:t>Left</a:t>
            </a:r>
          </a:p>
        </p:txBody>
      </p:sp>
      <p:sp>
        <p:nvSpPr>
          <p:cNvPr id="383" name="Right"/>
          <p:cNvSpPr txBox="1"/>
          <p:nvPr/>
        </p:nvSpPr>
        <p:spPr>
          <a:xfrm>
            <a:off x="304800" y="3657600"/>
            <a:ext cx="107950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300"/>
              </a:spcBef>
              <a:buClr>
                <a:srgbClr val="FFFFFF"/>
              </a:buClr>
              <a:buFont typeface="Times New Roman"/>
            </a:lvl1pPr>
          </a:lstStyle>
          <a:p>
            <a:pPr/>
            <a:r>
              <a:t>Right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Results by RO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Results by ROI</a:t>
            </a:r>
          </a:p>
        </p:txBody>
      </p:sp>
      <p:pic>
        <p:nvPicPr>
          <p:cNvPr id="386" name="sent.png" descr="sent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4400" y="1600200"/>
            <a:ext cx="5638800" cy="4876800"/>
          </a:xfrm>
          <a:prstGeom prst="rect">
            <a:avLst/>
          </a:prstGeom>
          <a:ln w="12700">
            <a:miter lim="400000"/>
          </a:ln>
        </p:spPr>
      </p:pic>
      <p:sp>
        <p:nvSpPr>
          <p:cNvPr id="387" name="Colored bars RH…"/>
          <p:cNvSpPr txBox="1"/>
          <p:nvPr/>
        </p:nvSpPr>
        <p:spPr>
          <a:xfrm>
            <a:off x="6553200" y="4495800"/>
            <a:ext cx="2220526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buClr>
                <a:srgbClr val="FFFFFF"/>
              </a:buClr>
              <a:buFont typeface="Times New Roman"/>
            </a:pPr>
            <a:r>
              <a:t>Colored bars RH</a:t>
            </a:r>
          </a:p>
          <a:p>
            <a:pPr>
              <a:buClr>
                <a:srgbClr val="FFFFFF"/>
              </a:buClr>
              <a:buFont typeface="Times New Roman"/>
            </a:pPr>
            <a:r>
              <a:t>Open bars LH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Network for sentence comprehens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Network for sentence comprehension</a:t>
            </a:r>
          </a:p>
        </p:txBody>
      </p:sp>
      <p:pic>
        <p:nvPicPr>
          <p:cNvPr id="390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8800" y="2133600"/>
            <a:ext cx="5029200" cy="39433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um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393" name="Activation patterns for sentence comprehension show developmental chang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Activation patterns for sentence comprehension show developmental change</a:t>
            </a:r>
          </a:p>
          <a:p>
            <a:pPr lvl="1">
              <a:lnSpc>
                <a:spcPct val="90000"/>
              </a:lnSpc>
            </a:pPr>
            <a:r>
              <a:t>Greater levels of activation in adults</a:t>
            </a:r>
          </a:p>
          <a:p>
            <a:pPr lvl="1">
              <a:lnSpc>
                <a:spcPct val="90000"/>
              </a:lnSpc>
            </a:pPr>
            <a:r>
              <a:t>Bilateral activation in adults</a:t>
            </a:r>
          </a:p>
          <a:p>
            <a:pPr>
              <a:lnSpc>
                <a:spcPct val="90000"/>
              </a:lnSpc>
            </a:pPr>
            <a:r>
              <a:t>Children with brain injuries show more errors than do children and adults</a:t>
            </a:r>
          </a:p>
          <a:p>
            <a:pPr>
              <a:lnSpc>
                <a:spcPct val="90000"/>
              </a:lnSpc>
            </a:pPr>
            <a:r>
              <a:t>Children with LH injuries show shift to increased RH activations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Verb generation and mental rotation"/>
          <p:cNvSpPr txBox="1"/>
          <p:nvPr>
            <p:ph type="title"/>
          </p:nvPr>
        </p:nvSpPr>
        <p:spPr>
          <a:xfrm>
            <a:off x="381000" y="381000"/>
            <a:ext cx="8305800" cy="1295400"/>
          </a:xfrm>
          <a:prstGeom prst="rect">
            <a:avLst/>
          </a:prstGeom>
        </p:spPr>
        <p:txBody>
          <a:bodyPr/>
          <a:lstStyle/>
          <a:p>
            <a:pPr/>
            <a:r>
              <a:t>Verb generation and mental rotation</a:t>
            </a:r>
          </a:p>
        </p:txBody>
      </p:sp>
      <p:sp>
        <p:nvSpPr>
          <p:cNvPr id="396" name="Verb generation…"/>
          <p:cNvSpPr txBox="1"/>
          <p:nvPr>
            <p:ph type="body" idx="1"/>
          </p:nvPr>
        </p:nvSpPr>
        <p:spPr>
          <a:xfrm>
            <a:off x="838200" y="1676400"/>
            <a:ext cx="7772400" cy="5181600"/>
          </a:xfrm>
          <a:prstGeom prst="rect">
            <a:avLst/>
          </a:prstGeom>
        </p:spPr>
        <p:txBody>
          <a:bodyPr/>
          <a:lstStyle/>
          <a:p>
            <a:pPr/>
            <a:r>
              <a:t>Verb generation </a:t>
            </a:r>
          </a:p>
          <a:p>
            <a:pPr lvl="1"/>
            <a:r>
              <a:t>Presentation of pictures of common objects</a:t>
            </a:r>
          </a:p>
          <a:p>
            <a:pPr lvl="1"/>
            <a:r>
              <a:t>Instruction: “Say to yourself as many actions as you can do to or with each object presented”</a:t>
            </a:r>
          </a:p>
          <a:p>
            <a:pPr/>
            <a:r>
              <a:t>Mental rotation</a:t>
            </a:r>
          </a:p>
          <a:p>
            <a:pPr lvl="1"/>
            <a:r>
              <a:t>Presentation of 2,G at 0</a:t>
            </a:r>
            <a:r>
              <a:rPr baseline="29999"/>
              <a:t>0</a:t>
            </a:r>
            <a:r>
              <a:t>, 135</a:t>
            </a:r>
            <a:r>
              <a:rPr baseline="29999"/>
              <a:t>0</a:t>
            </a:r>
            <a:r>
              <a:t>, 180</a:t>
            </a:r>
            <a:r>
              <a:rPr baseline="29999"/>
              <a:t>0</a:t>
            </a:r>
            <a:r>
              <a:t>, and 225</a:t>
            </a:r>
            <a:r>
              <a:rPr baseline="29999"/>
              <a:t>0</a:t>
            </a:r>
            <a:endParaRPr baseline="29999"/>
          </a:p>
          <a:p>
            <a:pPr lvl="1"/>
            <a:r>
              <a:t>Decision about direction of letter/number</a:t>
            </a:r>
          </a:p>
          <a:p>
            <a:pPr/>
            <a:r>
              <a:t>Rest for both conditions</a:t>
            </a:r>
          </a:p>
          <a:p>
            <a:pPr lvl="2"/>
            <a:r>
              <a:t>Presentation of cross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ost-acquisition SPM99 processing:  Adult and Children groups"/>
          <p:cNvSpPr txBox="1"/>
          <p:nvPr>
            <p:ph type="title"/>
          </p:nvPr>
        </p:nvSpPr>
        <p:spPr>
          <a:xfrm>
            <a:off x="152400" y="381000"/>
            <a:ext cx="8534400" cy="1600200"/>
          </a:xfrm>
          <a:prstGeom prst="rect">
            <a:avLst/>
          </a:prstGeom>
        </p:spPr>
        <p:txBody>
          <a:bodyPr/>
          <a:lstStyle/>
          <a:p>
            <a:pPr/>
            <a:r>
              <a:t>Post-acquisition SPM99 processing: </a:t>
            </a:r>
            <a:br/>
            <a:r>
              <a:t>Adult and Children groups</a:t>
            </a:r>
          </a:p>
        </p:txBody>
      </p:sp>
      <p:sp>
        <p:nvSpPr>
          <p:cNvPr id="399" name="Steps in group analyses"/>
          <p:cNvSpPr txBox="1"/>
          <p:nvPr/>
        </p:nvSpPr>
        <p:spPr>
          <a:xfrm>
            <a:off x="228600" y="4114800"/>
            <a:ext cx="334010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300"/>
              </a:spcBef>
              <a:buClr>
                <a:srgbClr val="FFFFFF"/>
              </a:buClr>
              <a:buFont typeface="Times New Roman"/>
            </a:lvl1pPr>
          </a:lstStyle>
          <a:p>
            <a:pPr/>
            <a:r>
              <a:t> Steps in group analyses</a:t>
            </a:r>
          </a:p>
        </p:txBody>
      </p:sp>
      <p:grpSp>
        <p:nvGrpSpPr>
          <p:cNvPr id="417" name="Group"/>
          <p:cNvGrpSpPr/>
          <p:nvPr/>
        </p:nvGrpSpPr>
        <p:grpSpPr>
          <a:xfrm>
            <a:off x="381000" y="2209800"/>
            <a:ext cx="8966201" cy="2527300"/>
            <a:chOff x="0" y="0"/>
            <a:chExt cx="8966200" cy="2527300"/>
          </a:xfrm>
        </p:grpSpPr>
        <p:grpSp>
          <p:nvGrpSpPr>
            <p:cNvPr id="402" name="Group"/>
            <p:cNvGrpSpPr/>
            <p:nvPr/>
          </p:nvGrpSpPr>
          <p:grpSpPr>
            <a:xfrm>
              <a:off x="0" y="838200"/>
              <a:ext cx="2146300" cy="1689100"/>
              <a:chOff x="0" y="0"/>
              <a:chExt cx="2146300" cy="1689100"/>
            </a:xfrm>
          </p:grpSpPr>
          <p:sp>
            <p:nvSpPr>
              <p:cNvPr id="400" name="Rectangle"/>
              <p:cNvSpPr/>
              <p:nvPr/>
            </p:nvSpPr>
            <p:spPr>
              <a:xfrm>
                <a:off x="0" y="0"/>
                <a:ext cx="1752600" cy="838200"/>
              </a:xfrm>
              <a:prstGeom prst="rect">
                <a:avLst/>
              </a:prstGeom>
              <a:solidFill>
                <a:srgbClr val="FFA90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1" name="Realignment"/>
              <p:cNvSpPr/>
              <p:nvPr/>
            </p:nvSpPr>
            <p:spPr>
              <a:xfrm>
                <a:off x="876300" y="419100"/>
                <a:ext cx="1270000" cy="12700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ctr">
                  <a:buClr>
                    <a:srgbClr val="FFFFFF"/>
                  </a:buClr>
                  <a:buFont typeface="Times New Roman"/>
                </a:lvl1pPr>
              </a:lstStyle>
              <a:p>
                <a:pPr/>
                <a:r>
                  <a:t>Realignment</a:t>
                </a:r>
              </a:p>
            </p:txBody>
          </p:sp>
        </p:grpSp>
        <p:sp>
          <p:nvSpPr>
            <p:cNvPr id="403" name="Rectangle"/>
            <p:cNvSpPr txBox="1"/>
            <p:nvPr/>
          </p:nvSpPr>
          <p:spPr>
            <a:xfrm>
              <a:off x="2362200" y="152400"/>
              <a:ext cx="1917700" cy="10048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t">
              <a:noAutofit/>
            </a:bodyPr>
            <a:lstStyle/>
            <a:p>
              <a:pPr>
                <a:spcBef>
                  <a:spcPts val="1300"/>
                </a:spcBef>
                <a:buClr>
                  <a:srgbClr val="FFFFFF"/>
                </a:buClr>
                <a:buFont typeface="Times New Roman"/>
              </a:pPr>
            </a:p>
          </p:txBody>
        </p:sp>
        <p:grpSp>
          <p:nvGrpSpPr>
            <p:cNvPr id="406" name="Group"/>
            <p:cNvGrpSpPr/>
            <p:nvPr/>
          </p:nvGrpSpPr>
          <p:grpSpPr>
            <a:xfrm>
              <a:off x="2133599" y="762000"/>
              <a:ext cx="2260601" cy="1727200"/>
              <a:chOff x="9530" y="0"/>
              <a:chExt cx="2260599" cy="1727200"/>
            </a:xfrm>
          </p:grpSpPr>
          <p:sp>
            <p:nvSpPr>
              <p:cNvPr id="404" name="Rectangle"/>
              <p:cNvSpPr/>
              <p:nvPr/>
            </p:nvSpPr>
            <p:spPr>
              <a:xfrm>
                <a:off x="9530" y="0"/>
                <a:ext cx="1981201" cy="914400"/>
              </a:xfrm>
              <a:prstGeom prst="rect">
                <a:avLst/>
              </a:prstGeom>
              <a:solidFill>
                <a:srgbClr val="FFA90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5" name="Co-registration"/>
              <p:cNvSpPr/>
              <p:nvPr/>
            </p:nvSpPr>
            <p:spPr>
              <a:xfrm>
                <a:off x="1000129" y="457200"/>
                <a:ext cx="1270001" cy="12700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 algn="ctr">
                  <a:buClr>
                    <a:srgbClr val="FFFFFF"/>
                  </a:buClr>
                  <a:buFont typeface="Times New Roman"/>
                </a:lvl1pPr>
              </a:lstStyle>
              <a:p>
                <a:pPr/>
                <a:r>
                  <a:t>Co-registration</a:t>
                </a:r>
              </a:p>
            </p:txBody>
          </p:sp>
        </p:grpSp>
        <p:grpSp>
          <p:nvGrpSpPr>
            <p:cNvPr id="409" name="Group"/>
            <p:cNvGrpSpPr/>
            <p:nvPr/>
          </p:nvGrpSpPr>
          <p:grpSpPr>
            <a:xfrm>
              <a:off x="4419599" y="762000"/>
              <a:ext cx="2336801" cy="1727200"/>
              <a:chOff x="90120" y="0"/>
              <a:chExt cx="2336799" cy="1727200"/>
            </a:xfrm>
          </p:grpSpPr>
          <p:sp>
            <p:nvSpPr>
              <p:cNvPr id="407" name="Rectangle"/>
              <p:cNvSpPr/>
              <p:nvPr/>
            </p:nvSpPr>
            <p:spPr>
              <a:xfrm>
                <a:off x="90120" y="0"/>
                <a:ext cx="2133601" cy="914400"/>
              </a:xfrm>
              <a:prstGeom prst="rect">
                <a:avLst/>
              </a:prstGeom>
              <a:solidFill>
                <a:srgbClr val="FFA90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08" name="Smooth to…"/>
              <p:cNvSpPr/>
              <p:nvPr/>
            </p:nvSpPr>
            <p:spPr>
              <a:xfrm>
                <a:off x="1156920" y="457200"/>
                <a:ext cx="1270001" cy="12700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ctr">
                  <a:buClr>
                    <a:srgbClr val="FFFFFF"/>
                  </a:buClr>
                  <a:buFont typeface="Times New Roman"/>
                </a:pPr>
                <a:r>
                  <a:t>Smooth to </a:t>
                </a:r>
              </a:p>
              <a:p>
                <a:pPr algn="ctr">
                  <a:buClr>
                    <a:srgbClr val="FFFFFF"/>
                  </a:buClr>
                  <a:buFont typeface="Times New Roman"/>
                </a:pPr>
                <a:r>
                  <a:t>FWHM 3 x voxel</a:t>
                </a:r>
              </a:p>
            </p:txBody>
          </p:sp>
        </p:grpSp>
        <p:sp>
          <p:nvSpPr>
            <p:cNvPr id="410" name="Steps in individual Analyses"/>
            <p:cNvSpPr/>
            <p:nvPr/>
          </p:nvSpPr>
          <p:spPr>
            <a:xfrm>
              <a:off x="0" y="0"/>
              <a:ext cx="4432300" cy="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0" fill="norm" stroke="1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spAutoFit/>
            </a:bodyPr>
            <a:lstStyle>
              <a:lvl1pPr>
                <a:spcBef>
                  <a:spcPts val="1300"/>
                </a:spcBef>
                <a:buClr>
                  <a:srgbClr val="FFFFFF"/>
                </a:buClr>
                <a:buFont typeface="Times New Roman"/>
              </a:lvl1pPr>
            </a:lstStyle>
            <a:p>
              <a:pPr/>
              <a:r>
                <a:t>Steps in individual Analyses</a:t>
              </a:r>
            </a:p>
          </p:txBody>
        </p:sp>
        <p:grpSp>
          <p:nvGrpSpPr>
            <p:cNvPr id="413" name="Group"/>
            <p:cNvGrpSpPr/>
            <p:nvPr/>
          </p:nvGrpSpPr>
          <p:grpSpPr>
            <a:xfrm>
              <a:off x="6781800" y="762000"/>
              <a:ext cx="2184401" cy="1727200"/>
              <a:chOff x="56038" y="0"/>
              <a:chExt cx="2184400" cy="1727200"/>
            </a:xfrm>
          </p:grpSpPr>
          <p:sp>
            <p:nvSpPr>
              <p:cNvPr id="411" name="Rectangle"/>
              <p:cNvSpPr/>
              <p:nvPr/>
            </p:nvSpPr>
            <p:spPr>
              <a:xfrm>
                <a:off x="56038" y="0"/>
                <a:ext cx="1828801" cy="914400"/>
              </a:xfrm>
              <a:prstGeom prst="rect">
                <a:avLst/>
              </a:prstGeom>
              <a:solidFill>
                <a:srgbClr val="FFA900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412" name="Inspection and…"/>
              <p:cNvSpPr/>
              <p:nvPr/>
            </p:nvSpPr>
            <p:spPr>
              <a:xfrm>
                <a:off x="970438" y="457200"/>
                <a:ext cx="1270001" cy="12700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algn="ctr">
                  <a:buClr>
                    <a:srgbClr val="FFFFFF"/>
                  </a:buClr>
                  <a:buFont typeface="Times New Roman"/>
                </a:pPr>
                <a:r>
                  <a:t>Inspection and</a:t>
                </a:r>
              </a:p>
              <a:p>
                <a:pPr algn="ctr">
                  <a:buClr>
                    <a:srgbClr val="FFFFFF"/>
                  </a:buClr>
                  <a:buFont typeface="Times New Roman"/>
                </a:pPr>
                <a:r>
                  <a:t>Comparisons</a:t>
                </a:r>
              </a:p>
            </p:txBody>
          </p:sp>
        </p:grpSp>
        <p:sp>
          <p:nvSpPr>
            <p:cNvPr id="414" name="Line"/>
            <p:cNvSpPr/>
            <p:nvPr/>
          </p:nvSpPr>
          <p:spPr>
            <a:xfrm>
              <a:off x="1828800" y="1219200"/>
              <a:ext cx="228600" cy="1588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" name="Line"/>
            <p:cNvSpPr/>
            <p:nvPr/>
          </p:nvSpPr>
          <p:spPr>
            <a:xfrm>
              <a:off x="4191000" y="1219200"/>
              <a:ext cx="228600" cy="1588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" name="Line"/>
            <p:cNvSpPr/>
            <p:nvPr/>
          </p:nvSpPr>
          <p:spPr>
            <a:xfrm>
              <a:off x="6553200" y="1219200"/>
              <a:ext cx="228600" cy="1588"/>
            </a:xfrm>
            <a:prstGeom prst="line">
              <a:avLst/>
            </a:prstGeom>
            <a:noFill/>
            <a:ln w="9525" cap="flat">
              <a:solidFill>
                <a:srgbClr val="FFFFFF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defTabSz="457200">
                <a:defRPr sz="1200">
                  <a:solidFill>
                    <a:srgbClr val="000000"/>
                  </a:solidFill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420" name="Group"/>
          <p:cNvGrpSpPr/>
          <p:nvPr/>
        </p:nvGrpSpPr>
        <p:grpSpPr>
          <a:xfrm>
            <a:off x="2514600" y="4800600"/>
            <a:ext cx="1828800" cy="838200"/>
            <a:chOff x="0" y="0"/>
            <a:chExt cx="1828800" cy="838200"/>
          </a:xfrm>
        </p:grpSpPr>
        <p:sp>
          <p:nvSpPr>
            <p:cNvPr id="418" name="Rectangle"/>
            <p:cNvSpPr/>
            <p:nvPr/>
          </p:nvSpPr>
          <p:spPr>
            <a:xfrm>
              <a:off x="0" y="0"/>
              <a:ext cx="1828800" cy="838200"/>
            </a:xfrm>
            <a:prstGeom prst="rect">
              <a:avLst/>
            </a:prstGeom>
            <a:solidFill>
              <a:srgbClr val="FFA9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19" name="Normalized"/>
            <p:cNvSpPr txBox="1"/>
            <p:nvPr/>
          </p:nvSpPr>
          <p:spPr>
            <a:xfrm>
              <a:off x="117569" y="203324"/>
              <a:ext cx="1593662" cy="431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>
                <a:buClr>
                  <a:srgbClr val="FFFFFF"/>
                </a:buClr>
                <a:buFont typeface="Times New Roman"/>
              </a:lvl1pPr>
            </a:lstStyle>
            <a:p>
              <a:pPr/>
              <a:r>
                <a:t>Normalized</a:t>
              </a:r>
            </a:p>
          </p:txBody>
        </p:sp>
      </p:grpSp>
      <p:grpSp>
        <p:nvGrpSpPr>
          <p:cNvPr id="423" name="Group"/>
          <p:cNvGrpSpPr/>
          <p:nvPr/>
        </p:nvGrpSpPr>
        <p:grpSpPr>
          <a:xfrm>
            <a:off x="4596179" y="4800600"/>
            <a:ext cx="2313842" cy="838200"/>
            <a:chOff x="0" y="0"/>
            <a:chExt cx="2313840" cy="838200"/>
          </a:xfrm>
        </p:grpSpPr>
        <p:sp>
          <p:nvSpPr>
            <p:cNvPr id="421" name="Rectangle"/>
            <p:cNvSpPr/>
            <p:nvPr/>
          </p:nvSpPr>
          <p:spPr>
            <a:xfrm>
              <a:off x="52020" y="0"/>
              <a:ext cx="2209801" cy="838200"/>
            </a:xfrm>
            <a:prstGeom prst="rect">
              <a:avLst/>
            </a:prstGeom>
            <a:solidFill>
              <a:srgbClr val="FFA9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22" name="Smooth to…"/>
            <p:cNvSpPr txBox="1"/>
            <p:nvPr/>
          </p:nvSpPr>
          <p:spPr>
            <a:xfrm>
              <a:off x="0" y="31874"/>
              <a:ext cx="2313841" cy="774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>
                <a:buClr>
                  <a:srgbClr val="FFFFFF"/>
                </a:buClr>
                <a:buFont typeface="Times New Roman"/>
              </a:pPr>
              <a:r>
                <a:t>Smooth to </a:t>
              </a:r>
            </a:p>
            <a:p>
              <a:pPr algn="ctr">
                <a:buClr>
                  <a:srgbClr val="FFFFFF"/>
                </a:buClr>
                <a:buFont typeface="Times New Roman"/>
              </a:pPr>
              <a:r>
                <a:t>FWHM 3 x voxel</a:t>
              </a:r>
            </a:p>
          </p:txBody>
        </p:sp>
      </p:grpSp>
      <p:grpSp>
        <p:nvGrpSpPr>
          <p:cNvPr id="426" name="Group"/>
          <p:cNvGrpSpPr/>
          <p:nvPr/>
        </p:nvGrpSpPr>
        <p:grpSpPr>
          <a:xfrm>
            <a:off x="7162800" y="4800600"/>
            <a:ext cx="1828800" cy="838200"/>
            <a:chOff x="0" y="0"/>
            <a:chExt cx="1828800" cy="838200"/>
          </a:xfrm>
        </p:grpSpPr>
        <p:sp>
          <p:nvSpPr>
            <p:cNvPr id="424" name="Rectangle"/>
            <p:cNvSpPr/>
            <p:nvPr/>
          </p:nvSpPr>
          <p:spPr>
            <a:xfrm>
              <a:off x="0" y="0"/>
              <a:ext cx="1828800" cy="838200"/>
            </a:xfrm>
            <a:prstGeom prst="rect">
              <a:avLst/>
            </a:prstGeom>
            <a:solidFill>
              <a:srgbClr val="FFA9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25" name="Analyses"/>
            <p:cNvSpPr txBox="1"/>
            <p:nvPr/>
          </p:nvSpPr>
          <p:spPr>
            <a:xfrm>
              <a:off x="278229" y="203324"/>
              <a:ext cx="1272343" cy="431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>
                <a:buClr>
                  <a:srgbClr val="FFFFFF"/>
                </a:buClr>
                <a:buFont typeface="Times New Roman"/>
              </a:lvl1pPr>
            </a:lstStyle>
            <a:p>
              <a:pPr/>
              <a:r>
                <a:t>Analyses</a:t>
              </a:r>
            </a:p>
          </p:txBody>
        </p:sp>
      </p:grpSp>
      <p:sp>
        <p:nvSpPr>
          <p:cNvPr id="427" name="Line"/>
          <p:cNvSpPr/>
          <p:nvPr/>
        </p:nvSpPr>
        <p:spPr>
          <a:xfrm>
            <a:off x="3581400" y="3962400"/>
            <a:ext cx="1588" cy="685800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8" name="Line"/>
          <p:cNvSpPr/>
          <p:nvPr/>
        </p:nvSpPr>
        <p:spPr>
          <a:xfrm>
            <a:off x="4419600" y="5181600"/>
            <a:ext cx="228600" cy="1588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29" name="Line"/>
          <p:cNvSpPr/>
          <p:nvPr/>
        </p:nvSpPr>
        <p:spPr>
          <a:xfrm flipV="1">
            <a:off x="6858000" y="5181600"/>
            <a:ext cx="304800" cy="1588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ost-acquisition processing –  Children-B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Post-acquisition processing – </a:t>
            </a:r>
            <a:br/>
            <a:r>
              <a:t>Children-BI</a:t>
            </a:r>
          </a:p>
        </p:txBody>
      </p:sp>
      <p:grpSp>
        <p:nvGrpSpPr>
          <p:cNvPr id="434" name="Group"/>
          <p:cNvGrpSpPr/>
          <p:nvPr/>
        </p:nvGrpSpPr>
        <p:grpSpPr>
          <a:xfrm>
            <a:off x="304800" y="3048000"/>
            <a:ext cx="1752600" cy="838200"/>
            <a:chOff x="0" y="0"/>
            <a:chExt cx="1752600" cy="838200"/>
          </a:xfrm>
        </p:grpSpPr>
        <p:sp>
          <p:nvSpPr>
            <p:cNvPr id="432" name="Rectangle"/>
            <p:cNvSpPr/>
            <p:nvPr/>
          </p:nvSpPr>
          <p:spPr>
            <a:xfrm>
              <a:off x="0" y="0"/>
              <a:ext cx="1752600" cy="838200"/>
            </a:xfrm>
            <a:prstGeom prst="rect">
              <a:avLst/>
            </a:prstGeom>
            <a:solidFill>
              <a:srgbClr val="FFA9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33" name="Realignment"/>
            <p:cNvSpPr txBox="1"/>
            <p:nvPr/>
          </p:nvSpPr>
          <p:spPr>
            <a:xfrm>
              <a:off x="20086" y="203324"/>
              <a:ext cx="1712428" cy="431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>
                <a:buClr>
                  <a:srgbClr val="FFFFFF"/>
                </a:buClr>
                <a:buFont typeface="Times New Roman"/>
              </a:lvl1pPr>
            </a:lstStyle>
            <a:p>
              <a:pPr/>
              <a:r>
                <a:t>Realignment</a:t>
              </a:r>
            </a:p>
          </p:txBody>
        </p:sp>
      </p:grpSp>
      <p:sp>
        <p:nvSpPr>
          <p:cNvPr id="435" name="Rectangle"/>
          <p:cNvSpPr txBox="1"/>
          <p:nvPr/>
        </p:nvSpPr>
        <p:spPr>
          <a:xfrm>
            <a:off x="2667000" y="2362200"/>
            <a:ext cx="1917700" cy="1004888"/>
          </a:xfrm>
          <a:prstGeom prst="rect">
            <a:avLst/>
          </a:prstGeom>
          <a:ln w="12700">
            <a:miter lim="400000"/>
          </a:ln>
        </p:spPr>
        <p:txBody>
          <a:bodyPr lIns="50800" tIns="50800" rIns="50800" bIns="50800"/>
          <a:lstStyle/>
          <a:p>
            <a:pPr>
              <a:spcBef>
                <a:spcPts val="1300"/>
              </a:spcBef>
              <a:buClr>
                <a:srgbClr val="FFFFFF"/>
              </a:buClr>
              <a:buFont typeface="Times New Roman"/>
            </a:pPr>
          </a:p>
        </p:txBody>
      </p:sp>
      <p:grpSp>
        <p:nvGrpSpPr>
          <p:cNvPr id="438" name="Group"/>
          <p:cNvGrpSpPr/>
          <p:nvPr/>
        </p:nvGrpSpPr>
        <p:grpSpPr>
          <a:xfrm>
            <a:off x="2428869" y="2971800"/>
            <a:ext cx="2000261" cy="914400"/>
            <a:chOff x="0" y="0"/>
            <a:chExt cx="2000259" cy="914400"/>
          </a:xfrm>
        </p:grpSpPr>
        <p:sp>
          <p:nvSpPr>
            <p:cNvPr id="436" name="Rectangle"/>
            <p:cNvSpPr/>
            <p:nvPr/>
          </p:nvSpPr>
          <p:spPr>
            <a:xfrm>
              <a:off x="9530" y="0"/>
              <a:ext cx="1981201" cy="914400"/>
            </a:xfrm>
            <a:prstGeom prst="rect">
              <a:avLst/>
            </a:prstGeom>
            <a:solidFill>
              <a:srgbClr val="FFA9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37" name="Co-registration"/>
            <p:cNvSpPr txBox="1"/>
            <p:nvPr/>
          </p:nvSpPr>
          <p:spPr>
            <a:xfrm>
              <a:off x="0" y="241424"/>
              <a:ext cx="2000260" cy="4315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ctr">
                <a:buClr>
                  <a:srgbClr val="FFFFFF"/>
                </a:buClr>
                <a:buFont typeface="Times New Roman"/>
              </a:lvl1pPr>
            </a:lstStyle>
            <a:p>
              <a:pPr/>
              <a:r>
                <a:t>Co-registration</a:t>
              </a:r>
            </a:p>
          </p:txBody>
        </p:sp>
      </p:grpSp>
      <p:grpSp>
        <p:nvGrpSpPr>
          <p:cNvPr id="441" name="Group"/>
          <p:cNvGrpSpPr/>
          <p:nvPr/>
        </p:nvGrpSpPr>
        <p:grpSpPr>
          <a:xfrm>
            <a:off x="4634279" y="2971800"/>
            <a:ext cx="2313842" cy="914400"/>
            <a:chOff x="0" y="0"/>
            <a:chExt cx="2313840" cy="914400"/>
          </a:xfrm>
        </p:grpSpPr>
        <p:sp>
          <p:nvSpPr>
            <p:cNvPr id="439" name="Rectangle"/>
            <p:cNvSpPr/>
            <p:nvPr/>
          </p:nvSpPr>
          <p:spPr>
            <a:xfrm>
              <a:off x="90120" y="0"/>
              <a:ext cx="2133601" cy="914400"/>
            </a:xfrm>
            <a:prstGeom prst="rect">
              <a:avLst/>
            </a:prstGeom>
            <a:solidFill>
              <a:srgbClr val="FFA9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40" name="Smooth to…"/>
            <p:cNvSpPr txBox="1"/>
            <p:nvPr/>
          </p:nvSpPr>
          <p:spPr>
            <a:xfrm>
              <a:off x="0" y="69974"/>
              <a:ext cx="2313841" cy="77445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>
                <a:buClr>
                  <a:srgbClr val="FFFFFF"/>
                </a:buClr>
                <a:buFont typeface="Times New Roman"/>
              </a:pPr>
              <a:r>
                <a:t>Smooth to </a:t>
              </a:r>
            </a:p>
            <a:p>
              <a:pPr algn="ctr">
                <a:buClr>
                  <a:srgbClr val="FFFFFF"/>
                </a:buClr>
                <a:buFont typeface="Times New Roman"/>
              </a:pPr>
              <a:r>
                <a:t>FWHM 3 x voxel</a:t>
              </a:r>
            </a:p>
          </p:txBody>
        </p:sp>
      </p:grpSp>
      <p:sp>
        <p:nvSpPr>
          <p:cNvPr id="442" name="Case study approach"/>
          <p:cNvSpPr txBox="1"/>
          <p:nvPr/>
        </p:nvSpPr>
        <p:spPr>
          <a:xfrm>
            <a:off x="304800" y="2209800"/>
            <a:ext cx="443230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300"/>
              </a:spcBef>
              <a:buClr>
                <a:srgbClr val="FFFFFF"/>
              </a:buClr>
              <a:buFont typeface="Times New Roman"/>
            </a:lvl1pPr>
          </a:lstStyle>
          <a:p>
            <a:pPr/>
            <a:r>
              <a:t>Case study approach</a:t>
            </a:r>
          </a:p>
        </p:txBody>
      </p:sp>
      <p:grpSp>
        <p:nvGrpSpPr>
          <p:cNvPr id="445" name="Group"/>
          <p:cNvGrpSpPr/>
          <p:nvPr/>
        </p:nvGrpSpPr>
        <p:grpSpPr>
          <a:xfrm>
            <a:off x="7086600" y="2971800"/>
            <a:ext cx="2184401" cy="1727200"/>
            <a:chOff x="56038" y="0"/>
            <a:chExt cx="2184400" cy="1727200"/>
          </a:xfrm>
        </p:grpSpPr>
        <p:sp>
          <p:nvSpPr>
            <p:cNvPr id="443" name="Rectangle"/>
            <p:cNvSpPr/>
            <p:nvPr/>
          </p:nvSpPr>
          <p:spPr>
            <a:xfrm>
              <a:off x="56038" y="0"/>
              <a:ext cx="1828801" cy="914400"/>
            </a:xfrm>
            <a:prstGeom prst="rect">
              <a:avLst/>
            </a:prstGeom>
            <a:solidFill>
              <a:srgbClr val="FFA900"/>
            </a:solidFill>
            <a:ln w="9525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444" name="Inspection and…"/>
            <p:cNvSpPr/>
            <p:nvPr/>
          </p:nvSpPr>
          <p:spPr>
            <a:xfrm>
              <a:off x="970438" y="45720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 algn="ctr">
                <a:buClr>
                  <a:srgbClr val="FFFFFF"/>
                </a:buClr>
                <a:buFont typeface="Times New Roman"/>
              </a:pPr>
              <a:r>
                <a:t>Inspection and</a:t>
              </a:r>
            </a:p>
            <a:p>
              <a:pPr algn="ctr">
                <a:buClr>
                  <a:srgbClr val="FFFFFF"/>
                </a:buClr>
                <a:buFont typeface="Times New Roman"/>
              </a:pPr>
              <a:r>
                <a:t>Comparisons</a:t>
              </a:r>
            </a:p>
          </p:txBody>
        </p:sp>
      </p:grpSp>
      <p:sp>
        <p:nvSpPr>
          <p:cNvPr id="446" name="Line"/>
          <p:cNvSpPr/>
          <p:nvPr/>
        </p:nvSpPr>
        <p:spPr>
          <a:xfrm>
            <a:off x="2133600" y="3429000"/>
            <a:ext cx="228600" cy="1588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7" name="Line"/>
          <p:cNvSpPr/>
          <p:nvPr/>
        </p:nvSpPr>
        <p:spPr>
          <a:xfrm>
            <a:off x="4495800" y="3429000"/>
            <a:ext cx="228600" cy="1588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8" name="Line"/>
          <p:cNvSpPr/>
          <p:nvPr/>
        </p:nvSpPr>
        <p:spPr>
          <a:xfrm>
            <a:off x="6858000" y="3429000"/>
            <a:ext cx="228600" cy="1588"/>
          </a:xfrm>
          <a:prstGeom prst="line">
            <a:avLst/>
          </a:prstGeom>
          <a:ln>
            <a:solidFill>
              <a:srgbClr val="FFFFFF"/>
            </a:solidFill>
            <a:tailEnd type="triangle"/>
          </a:ln>
        </p:spPr>
        <p:txBody>
          <a:bodyPr lIns="0" tIns="0" rIns="0" bIns="0"/>
          <a:lstStyle/>
          <a:p>
            <a:pPr marL="0" marR="0" defTabSz="457200">
              <a:defRPr sz="1200">
                <a:solidFill>
                  <a:srgbClr val="000000"/>
                </a:solidFill>
                <a:uFillTx/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49" name="Text"/>
          <p:cNvSpPr txBox="1"/>
          <p:nvPr/>
        </p:nvSpPr>
        <p:spPr>
          <a:xfrm>
            <a:off x="4419600" y="2514600"/>
            <a:ext cx="222250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marL="955039">
              <a:spcBef>
                <a:spcPts val="500"/>
              </a:spcBef>
              <a:buClr>
                <a:srgbClr val="FF2600"/>
              </a:buClr>
              <a:buFont typeface="Times New Roman"/>
              <a:defRPr b="1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9200" y="838200"/>
            <a:ext cx="3016250" cy="563880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A Gene for the Past Tense?"/>
          <p:cNvSpPr txBox="1"/>
          <p:nvPr/>
        </p:nvSpPr>
        <p:spPr>
          <a:xfrm>
            <a:off x="533400" y="685800"/>
            <a:ext cx="3975100" cy="132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spcBef>
                <a:spcPts val="2400"/>
              </a:spcBef>
              <a:buClr>
                <a:srgbClr val="FFFFFF"/>
              </a:buClr>
              <a:buFont typeface="Times Roman"/>
              <a:defRPr sz="40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A Gene for the Past Tense?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Verb generation - ad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Verb generation - adults</a:t>
            </a:r>
          </a:p>
        </p:txBody>
      </p:sp>
      <p:pic>
        <p:nvPicPr>
          <p:cNvPr id="452" name="adultsv2.png" descr="adultsv2.png"/>
          <p:cNvPicPr>
            <a:picLocks noChangeAspect="0"/>
          </p:cNvPicPr>
          <p:nvPr/>
        </p:nvPicPr>
        <p:blipFill>
          <a:blip r:embed="rId2">
            <a:extLst/>
          </a:blip>
          <a:srcRect l="54261" t="52960" r="5758" b="5363"/>
          <a:stretch>
            <a:fillRect/>
          </a:stretch>
        </p:blipFill>
        <p:spPr>
          <a:xfrm>
            <a:off x="2590800" y="1981200"/>
            <a:ext cx="4495800" cy="4046538"/>
          </a:xfrm>
          <a:prstGeom prst="rect">
            <a:avLst/>
          </a:prstGeom>
          <a:ln w="12700">
            <a:miter lim="400000"/>
          </a:ln>
        </p:spPr>
      </p:pic>
      <p:sp>
        <p:nvSpPr>
          <p:cNvPr id="453" name="L"/>
          <p:cNvSpPr txBox="1"/>
          <p:nvPr/>
        </p:nvSpPr>
        <p:spPr>
          <a:xfrm>
            <a:off x="6858000" y="2133600"/>
            <a:ext cx="31750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300"/>
              </a:spcBef>
              <a:buClr>
                <a:srgbClr val="FFFFFF"/>
              </a:buClr>
              <a:buFont typeface="Times New Roman"/>
            </a:lvl1pPr>
          </a:lstStyle>
          <a:p>
            <a:pPr/>
            <a:r>
              <a:t>L</a:t>
            </a:r>
          </a:p>
        </p:txBody>
      </p:sp>
      <p:sp>
        <p:nvSpPr>
          <p:cNvPr id="454" name="L"/>
          <p:cNvSpPr txBox="1"/>
          <p:nvPr/>
        </p:nvSpPr>
        <p:spPr>
          <a:xfrm>
            <a:off x="4648200" y="5638800"/>
            <a:ext cx="317500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>
              <a:spcBef>
                <a:spcPts val="1300"/>
              </a:spcBef>
              <a:buClr>
                <a:srgbClr val="FFFFFF"/>
              </a:buClr>
              <a:buFont typeface="Times New Roman"/>
            </a:lvl1pPr>
          </a:lstStyle>
          <a:p>
            <a:pPr/>
            <a:r>
              <a:t>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Verb generation -- childr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Verb generation -- children</a:t>
            </a:r>
          </a:p>
        </p:txBody>
      </p:sp>
      <p:pic>
        <p:nvPicPr>
          <p:cNvPr id="457" name="kidsv1.png" descr="kidsv1.png"/>
          <p:cNvPicPr>
            <a:picLocks noChangeAspect="0"/>
          </p:cNvPicPr>
          <p:nvPr/>
        </p:nvPicPr>
        <p:blipFill>
          <a:blip r:embed="rId2">
            <a:extLst/>
          </a:blip>
          <a:srcRect l="53805" t="52215" r="6242" b="5679"/>
          <a:stretch>
            <a:fillRect/>
          </a:stretch>
        </p:blipFill>
        <p:spPr>
          <a:xfrm>
            <a:off x="2590800" y="2133600"/>
            <a:ext cx="4267200" cy="3860801"/>
          </a:xfrm>
          <a:prstGeom prst="rect">
            <a:avLst/>
          </a:prstGeom>
          <a:ln w="12700">
            <a:miter lim="400000"/>
          </a:ln>
        </p:spPr>
      </p:pic>
      <p:sp>
        <p:nvSpPr>
          <p:cNvPr id="458" name="L"/>
          <p:cNvSpPr txBox="1"/>
          <p:nvPr/>
        </p:nvSpPr>
        <p:spPr>
          <a:xfrm>
            <a:off x="6400800" y="2209800"/>
            <a:ext cx="341124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FFFFFF"/>
              </a:buClr>
              <a:buFont typeface="Times New Roman"/>
            </a:lvl1pPr>
          </a:lstStyle>
          <a:p>
            <a:pPr/>
            <a:r>
              <a:t>L</a:t>
            </a:r>
          </a:p>
        </p:txBody>
      </p:sp>
      <p:sp>
        <p:nvSpPr>
          <p:cNvPr id="459" name="L"/>
          <p:cNvSpPr txBox="1"/>
          <p:nvPr/>
        </p:nvSpPr>
        <p:spPr>
          <a:xfrm>
            <a:off x="4479925" y="5527675"/>
            <a:ext cx="341124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FFFFFF"/>
              </a:buClr>
              <a:buFont typeface="Times New Roman"/>
            </a:lvl1pPr>
          </a:lstStyle>
          <a:p>
            <a:pPr/>
            <a:r>
              <a:t>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Adults minus childr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Adults minus children</a:t>
            </a:r>
          </a:p>
        </p:txBody>
      </p:sp>
      <p:pic>
        <p:nvPicPr>
          <p:cNvPr id="462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0362" y="1709737"/>
            <a:ext cx="3343276" cy="3438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95600" y="2438400"/>
            <a:ext cx="3343275" cy="3438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9887" y="1700212"/>
            <a:ext cx="3324226" cy="3457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9887" y="1700212"/>
            <a:ext cx="3324226" cy="3457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9887" y="1700212"/>
            <a:ext cx="3324226" cy="3457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7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9887" y="1700212"/>
            <a:ext cx="3324226" cy="3457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8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9887" y="1700212"/>
            <a:ext cx="3324226" cy="3457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69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9887" y="1700212"/>
            <a:ext cx="3324226" cy="3457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0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9887" y="1700212"/>
            <a:ext cx="3324226" cy="3457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9887" y="1700212"/>
            <a:ext cx="3324226" cy="3457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2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9887" y="1700212"/>
            <a:ext cx="3324226" cy="3457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3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9887" y="1700212"/>
            <a:ext cx="3324226" cy="3457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4" name="image.png" descr="image.png"/>
          <p:cNvPicPr>
            <a:picLocks noChangeAspect="0"/>
          </p:cNvPicPr>
          <p:nvPr/>
        </p:nvPicPr>
        <p:blipFill>
          <a:blip r:embed="rId3">
            <a:extLst/>
          </a:blip>
          <a:srcRect l="14892" t="50630" r="14892" b="5273"/>
          <a:stretch>
            <a:fillRect/>
          </a:stretch>
        </p:blipFill>
        <p:spPr>
          <a:xfrm>
            <a:off x="1981200" y="1939924"/>
            <a:ext cx="4876800" cy="398938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Verb generation—children with LH strok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Verb generation—children with LH stroke</a:t>
            </a:r>
          </a:p>
        </p:txBody>
      </p:sp>
      <p:pic>
        <p:nvPicPr>
          <p:cNvPr id="477" name="1978v_0.png" descr="1978v_0.png"/>
          <p:cNvPicPr>
            <a:picLocks noChangeAspect="0"/>
          </p:cNvPicPr>
          <p:nvPr/>
        </p:nvPicPr>
        <p:blipFill>
          <a:blip r:embed="rId2">
            <a:extLst/>
          </a:blip>
          <a:srcRect l="54795" t="53334" r="5874" b="5555"/>
          <a:stretch>
            <a:fillRect/>
          </a:stretch>
        </p:blipFill>
        <p:spPr>
          <a:xfrm>
            <a:off x="1066799" y="2514600"/>
            <a:ext cx="3048001" cy="2890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478" name="1980v_30.png" descr="1980v_30.png"/>
          <p:cNvPicPr>
            <a:picLocks noChangeAspect="0"/>
          </p:cNvPicPr>
          <p:nvPr/>
        </p:nvPicPr>
        <p:blipFill>
          <a:blip r:embed="rId3">
            <a:extLst/>
          </a:blip>
          <a:srcRect l="56227" t="52734" r="5302" b="4627"/>
          <a:stretch>
            <a:fillRect/>
          </a:stretch>
        </p:blipFill>
        <p:spPr>
          <a:xfrm>
            <a:off x="5181600" y="2514600"/>
            <a:ext cx="2971800" cy="2895600"/>
          </a:xfrm>
          <a:prstGeom prst="rect">
            <a:avLst/>
          </a:prstGeom>
          <a:ln w="12700">
            <a:miter lim="400000"/>
          </a:ln>
        </p:spPr>
      </p:pic>
      <p:sp>
        <p:nvSpPr>
          <p:cNvPr id="479" name="R"/>
          <p:cNvSpPr txBox="1"/>
          <p:nvPr/>
        </p:nvSpPr>
        <p:spPr>
          <a:xfrm>
            <a:off x="2743200" y="2487612"/>
            <a:ext cx="324357" cy="3829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FFFFFF"/>
              </a:buClr>
              <a:buFont typeface="Times New Roman"/>
              <a:defRPr sz="2000"/>
            </a:lvl1pPr>
          </a:lstStyle>
          <a:p>
            <a:pPr/>
            <a:r>
              <a:t>R</a:t>
            </a:r>
          </a:p>
        </p:txBody>
      </p:sp>
      <p:sp>
        <p:nvSpPr>
          <p:cNvPr id="480" name="L"/>
          <p:cNvSpPr txBox="1"/>
          <p:nvPr/>
        </p:nvSpPr>
        <p:spPr>
          <a:xfrm>
            <a:off x="3962400" y="2514600"/>
            <a:ext cx="310094" cy="382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FFFFFF"/>
              </a:buClr>
              <a:buFont typeface="Times New Roman"/>
              <a:defRPr sz="2000"/>
            </a:lvl1pPr>
          </a:lstStyle>
          <a:p>
            <a:pPr/>
            <a:r>
              <a:t>L</a:t>
            </a:r>
          </a:p>
        </p:txBody>
      </p:sp>
      <p:sp>
        <p:nvSpPr>
          <p:cNvPr id="481" name="R"/>
          <p:cNvSpPr txBox="1"/>
          <p:nvPr/>
        </p:nvSpPr>
        <p:spPr>
          <a:xfrm>
            <a:off x="2362200" y="4038600"/>
            <a:ext cx="324357" cy="3829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buClr>
                <a:srgbClr val="FFFFFF"/>
              </a:buClr>
              <a:buFont typeface="Times New Roman"/>
              <a:defRPr sz="2000"/>
            </a:lvl1pPr>
          </a:lstStyle>
          <a:p>
            <a:pPr/>
            <a:r>
              <a:t>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Verb generation – children with L-PV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Verb generation – children with L-PVH</a:t>
            </a:r>
          </a:p>
        </p:txBody>
      </p:sp>
      <p:pic>
        <p:nvPicPr>
          <p:cNvPr id="484" name="2155v_001u3.png" descr="2155v_001u3.png"/>
          <p:cNvPicPr>
            <a:picLocks noChangeAspect="0"/>
          </p:cNvPicPr>
          <p:nvPr/>
        </p:nvPicPr>
        <p:blipFill>
          <a:blip r:embed="rId2">
            <a:extLst/>
          </a:blip>
          <a:srcRect l="55651" t="53106" r="4927" b="5084"/>
          <a:stretch>
            <a:fillRect/>
          </a:stretch>
        </p:blipFill>
        <p:spPr>
          <a:xfrm>
            <a:off x="3124200" y="2514600"/>
            <a:ext cx="3048000" cy="2819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Laterality index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Laterality index</a:t>
            </a:r>
          </a:p>
        </p:txBody>
      </p:sp>
      <p:graphicFrame>
        <p:nvGraphicFramePr>
          <p:cNvPr id="487" name="Verb Generation"/>
          <p:cNvGraphicFramePr/>
          <p:nvPr/>
        </p:nvGraphicFramePr>
        <p:xfrm>
          <a:off x="1702896" y="1919170"/>
          <a:ext cx="5955318" cy="3420504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Proportion of anterior activ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Proportion of anterior activation</a:t>
            </a:r>
          </a:p>
        </p:txBody>
      </p:sp>
      <p:graphicFrame>
        <p:nvGraphicFramePr>
          <p:cNvPr id="490" name="Anterior activation in Verb Generation"/>
          <p:cNvGraphicFramePr/>
          <p:nvPr/>
        </p:nvGraphicFramePr>
        <p:xfrm>
          <a:off x="2314436" y="2147613"/>
          <a:ext cx="4499710" cy="2863252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491" name="Rectangle"/>
          <p:cNvSpPr txBox="1"/>
          <p:nvPr/>
        </p:nvSpPr>
        <p:spPr>
          <a:xfrm>
            <a:off x="5041220" y="4154185"/>
            <a:ext cx="132392" cy="20496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700" tIns="12700" rIns="12700" bIns="12700"/>
          <a:lstStyle>
            <a:lvl1pPr indent="-40639" algn="ctr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90800" y="25146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4" name="image.pdf" descr="image.pd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33800" y="25146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5" name="image.pdf" descr="image.pdf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876800" y="2514600"/>
            <a:ext cx="901700" cy="901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image.pdf" descr="image.pdf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19800" y="25146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image.pdf" descr="image.pdf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590800" y="38100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8" name="image.pdf" descr="image.pdf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733800" y="38100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9" name="image.pdf" descr="image.pdf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876800" y="3810000"/>
            <a:ext cx="914400" cy="914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0" name="image.pdf" descr="image.pdf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6019800" y="3810000"/>
            <a:ext cx="9144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501" name="Mental Rotation Stimuli"/>
          <p:cNvSpPr txBox="1"/>
          <p:nvPr/>
        </p:nvSpPr>
        <p:spPr>
          <a:xfrm>
            <a:off x="2362200" y="1371600"/>
            <a:ext cx="4813300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spcBef>
                <a:spcPts val="1400"/>
              </a:spcBef>
              <a:buClr>
                <a:srgbClr val="FFFFFF"/>
              </a:buClr>
              <a:buFont typeface="Times Roman"/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Mental Rotation Stimuli</a:t>
            </a:r>
          </a:p>
        </p:txBody>
      </p:sp>
      <p:sp>
        <p:nvSpPr>
          <p:cNvPr id="502" name="Targets"/>
          <p:cNvSpPr txBox="1"/>
          <p:nvPr/>
        </p:nvSpPr>
        <p:spPr>
          <a:xfrm>
            <a:off x="761999" y="2743200"/>
            <a:ext cx="1155701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spcBef>
                <a:spcPts val="1400"/>
              </a:spcBef>
              <a:buClr>
                <a:srgbClr val="FFFFFF"/>
              </a:buClr>
              <a:buFont typeface="Times Roman"/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Targets</a:t>
            </a:r>
          </a:p>
        </p:txBody>
      </p:sp>
      <p:sp>
        <p:nvSpPr>
          <p:cNvPr id="503" name="Distractors"/>
          <p:cNvSpPr txBox="1"/>
          <p:nvPr/>
        </p:nvSpPr>
        <p:spPr>
          <a:xfrm>
            <a:off x="609600" y="4114800"/>
            <a:ext cx="1536700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spcBef>
                <a:spcPts val="1400"/>
              </a:spcBef>
              <a:buClr>
                <a:srgbClr val="FFFFFF"/>
              </a:buClr>
              <a:buFont typeface="Times Roman"/>
              <a:defRPr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Distractors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Mental rotation - adul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Mental rotation - adults</a:t>
            </a:r>
          </a:p>
        </p:txBody>
      </p:sp>
      <p:pic>
        <p:nvPicPr>
          <p:cNvPr id="506" name="alladultr4.png" descr="alladultr4.png"/>
          <p:cNvPicPr>
            <a:picLocks noChangeAspect="0"/>
          </p:cNvPicPr>
          <p:nvPr/>
        </p:nvPicPr>
        <p:blipFill>
          <a:blip r:embed="rId2">
            <a:extLst/>
          </a:blip>
          <a:srcRect l="50903" t="52227" r="8465" b="4479"/>
          <a:stretch>
            <a:fillRect/>
          </a:stretch>
        </p:blipFill>
        <p:spPr>
          <a:xfrm>
            <a:off x="2438399" y="2286000"/>
            <a:ext cx="4267201" cy="3684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Mental rotation -- childre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Mental rotation -- children</a:t>
            </a:r>
          </a:p>
        </p:txBody>
      </p:sp>
      <p:pic>
        <p:nvPicPr>
          <p:cNvPr id="509" name="allkidsr2.png" descr="allkidsr2.png"/>
          <p:cNvPicPr>
            <a:picLocks noChangeAspect="0"/>
          </p:cNvPicPr>
          <p:nvPr/>
        </p:nvPicPr>
        <p:blipFill>
          <a:blip r:embed="rId2">
            <a:extLst/>
          </a:blip>
          <a:srcRect l="51860" t="52215" r="6278" b="5679"/>
          <a:stretch>
            <a:fillRect/>
          </a:stretch>
        </p:blipFill>
        <p:spPr>
          <a:xfrm>
            <a:off x="2438400" y="2362200"/>
            <a:ext cx="4419601" cy="3732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chilles’ Heel of Modularity: a child with marked hydrocephalus and normal language"/>
          <p:cNvSpPr txBox="1"/>
          <p:nvPr>
            <p:ph type="title"/>
          </p:nvPr>
        </p:nvSpPr>
        <p:spPr>
          <a:prstGeom prst="rect">
            <a:avLst/>
          </a:prstGeom>
          <a:effectLst>
            <a:outerShdw sx="100000" sy="100000" kx="0" ky="0" algn="b" rotWithShape="0" blurRad="63500" dist="38100" dir="2700000">
              <a:srgbClr val="000000"/>
            </a:outerShdw>
          </a:effectLst>
        </p:spPr>
        <p:txBody>
          <a:bodyPr/>
          <a:lstStyle/>
          <a:p>
            <a:pPr marL="39686" marR="39686"/>
            <a:r>
              <a:rPr sz="4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Achilles’ Heel of Modularity:</a:t>
            </a:r>
            <a:br>
              <a:rPr sz="40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</a:br>
            <a:r>
              <a: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uFill>
                  <a:solidFill>
                    <a:srgbClr val="FFFFFF"/>
                  </a:solidFill>
                </a:uFill>
              </a:rPr>
              <a:t>a child with marked hydrocephalus and normal language</a:t>
            </a:r>
          </a:p>
        </p:txBody>
      </p:sp>
      <p:pic>
        <p:nvPicPr>
          <p:cNvPr id="56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6362" y="1676400"/>
            <a:ext cx="4364038" cy="5105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Laterality index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Laterality index</a:t>
            </a:r>
          </a:p>
        </p:txBody>
      </p:sp>
      <p:graphicFrame>
        <p:nvGraphicFramePr>
          <p:cNvPr id="512" name="Mental Rotation"/>
          <p:cNvGraphicFramePr/>
          <p:nvPr/>
        </p:nvGraphicFramePr>
        <p:xfrm>
          <a:off x="1786982" y="2146775"/>
          <a:ext cx="5526766" cy="3553017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roportion of anterior activ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Proportion of anterior activation</a:t>
            </a:r>
          </a:p>
        </p:txBody>
      </p:sp>
      <p:graphicFrame>
        <p:nvGraphicFramePr>
          <p:cNvPr id="515" name="Mental rotation"/>
          <p:cNvGraphicFramePr/>
          <p:nvPr/>
        </p:nvGraphicFramePr>
        <p:xfrm>
          <a:off x="1549716" y="2223858"/>
          <a:ext cx="5765292" cy="3456166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Overall summary"/>
          <p:cNvSpPr txBox="1"/>
          <p:nvPr>
            <p:ph type="title"/>
          </p:nvPr>
        </p:nvSpPr>
        <p:spPr>
          <a:xfrm>
            <a:off x="457200" y="4572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Overall summary</a:t>
            </a:r>
          </a:p>
        </p:txBody>
      </p:sp>
      <p:sp>
        <p:nvSpPr>
          <p:cNvPr id="518" name="Development of children with early brain injury favors developmental specialization view; language areas not completely predetermined…"/>
          <p:cNvSpPr txBox="1"/>
          <p:nvPr>
            <p:ph type="body" idx="1"/>
          </p:nvPr>
        </p:nvSpPr>
        <p:spPr>
          <a:xfrm>
            <a:off x="685800" y="1600200"/>
            <a:ext cx="8001000" cy="5257800"/>
          </a:xfrm>
          <a:prstGeom prst="rect">
            <a:avLst/>
          </a:prstGeom>
        </p:spPr>
        <p:txBody>
          <a:bodyPr/>
          <a:lstStyle/>
          <a:p>
            <a:pPr marL="340677" indent="-300037">
              <a:lnSpc>
                <a:spcPct val="90000"/>
              </a:lnSpc>
              <a:spcBef>
                <a:spcPts val="0"/>
              </a:spcBef>
              <a:defRPr sz="2800"/>
            </a:pPr>
            <a:r>
              <a:t>Development of children with early brain injury favors developmental specialization view; language areas not completely predetermined</a:t>
            </a:r>
          </a:p>
          <a:p>
            <a:pPr marL="340677" indent="-300037">
              <a:lnSpc>
                <a:spcPct val="90000"/>
              </a:lnSpc>
              <a:spcBef>
                <a:spcPts val="0"/>
              </a:spcBef>
              <a:defRPr sz="2800"/>
            </a:pPr>
            <a:r>
              <a:t>Integrity of the entire brain supports launching language development</a:t>
            </a:r>
          </a:p>
          <a:p>
            <a:pPr lvl="1" marL="742768" indent="-244928">
              <a:lnSpc>
                <a:spcPct val="90000"/>
              </a:lnSpc>
              <a:spcBef>
                <a:spcPts val="0"/>
              </a:spcBef>
              <a:defRPr sz="2400"/>
            </a:pPr>
            <a:r>
              <a:t>Children with RH damage often show initial delays</a:t>
            </a:r>
          </a:p>
          <a:p>
            <a:pPr lvl="1" marL="742768" indent="-244928">
              <a:lnSpc>
                <a:spcPct val="90000"/>
              </a:lnSpc>
              <a:spcBef>
                <a:spcPts val="0"/>
              </a:spcBef>
              <a:defRPr sz="2400"/>
            </a:pPr>
            <a:r>
              <a:t>Consistent with ERP data (Mills and Neville)</a:t>
            </a:r>
          </a:p>
          <a:p>
            <a:pPr lvl="1" marL="742768" indent="-244928">
              <a:lnSpc>
                <a:spcPct val="90000"/>
              </a:lnSpc>
              <a:spcBef>
                <a:spcPts val="0"/>
              </a:spcBef>
              <a:defRPr sz="2400"/>
            </a:pPr>
            <a:r>
              <a:t>RH remains available for language tasks under normal circumstances</a:t>
            </a:r>
          </a:p>
          <a:p>
            <a:pPr lvl="1" marL="742768" indent="-244928">
              <a:lnSpc>
                <a:spcPct val="90000"/>
              </a:lnSpc>
              <a:spcBef>
                <a:spcPts val="0"/>
              </a:spcBef>
              <a:defRPr sz="2400"/>
            </a:pPr>
            <a:r>
              <a:t>RH can serve language if LH damaged</a:t>
            </a:r>
          </a:p>
          <a:p>
            <a:pPr lvl="1" marL="742768" indent="-244928">
              <a:lnSpc>
                <a:spcPct val="90000"/>
              </a:lnSpc>
              <a:defRPr sz="2400"/>
            </a:pPr>
            <a:r>
              <a:t>Effects of reorganized language minimally apparent in functional tasks such as conversation</a:t>
            </a:r>
          </a:p>
        </p:txBody>
      </p:sp>
      <p:grpSp>
        <p:nvGrpSpPr>
          <p:cNvPr id="524" name="Group"/>
          <p:cNvGrpSpPr/>
          <p:nvPr/>
        </p:nvGrpSpPr>
        <p:grpSpPr>
          <a:xfrm>
            <a:off x="7391399" y="228599"/>
            <a:ext cx="1393827" cy="1195389"/>
            <a:chOff x="0" y="0"/>
            <a:chExt cx="1393825" cy="1195387"/>
          </a:xfrm>
        </p:grpSpPr>
        <p:sp>
          <p:nvSpPr>
            <p:cNvPr id="519" name="Shape"/>
            <p:cNvSpPr/>
            <p:nvPr/>
          </p:nvSpPr>
          <p:spPr>
            <a:xfrm>
              <a:off x="697903" y="0"/>
              <a:ext cx="695923" cy="730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501"/>
                  </a:moveTo>
                  <a:lnTo>
                    <a:pt x="0" y="0"/>
                  </a:lnTo>
                  <a:lnTo>
                    <a:pt x="21583" y="0"/>
                  </a:lnTo>
                  <a:lnTo>
                    <a:pt x="21600" y="17241"/>
                  </a:lnTo>
                  <a:lnTo>
                    <a:pt x="19729" y="17241"/>
                  </a:lnTo>
                  <a:lnTo>
                    <a:pt x="19660" y="17401"/>
                  </a:lnTo>
                  <a:lnTo>
                    <a:pt x="19608" y="17614"/>
                  </a:lnTo>
                  <a:lnTo>
                    <a:pt x="19608" y="17792"/>
                  </a:lnTo>
                  <a:lnTo>
                    <a:pt x="19625" y="18006"/>
                  </a:lnTo>
                  <a:lnTo>
                    <a:pt x="19695" y="18273"/>
                  </a:lnTo>
                  <a:lnTo>
                    <a:pt x="19764" y="18611"/>
                  </a:lnTo>
                  <a:lnTo>
                    <a:pt x="19851" y="18842"/>
                  </a:lnTo>
                  <a:lnTo>
                    <a:pt x="19902" y="19127"/>
                  </a:lnTo>
                  <a:lnTo>
                    <a:pt x="19937" y="19412"/>
                  </a:lnTo>
                  <a:lnTo>
                    <a:pt x="19937" y="19678"/>
                  </a:lnTo>
                  <a:lnTo>
                    <a:pt x="19902" y="19928"/>
                  </a:lnTo>
                  <a:lnTo>
                    <a:pt x="19851" y="20194"/>
                  </a:lnTo>
                  <a:lnTo>
                    <a:pt x="19747" y="20443"/>
                  </a:lnTo>
                  <a:lnTo>
                    <a:pt x="19608" y="20639"/>
                  </a:lnTo>
                  <a:lnTo>
                    <a:pt x="19400" y="20871"/>
                  </a:lnTo>
                  <a:lnTo>
                    <a:pt x="19192" y="21031"/>
                  </a:lnTo>
                  <a:lnTo>
                    <a:pt x="19002" y="21209"/>
                  </a:lnTo>
                  <a:lnTo>
                    <a:pt x="18777" y="21351"/>
                  </a:lnTo>
                  <a:lnTo>
                    <a:pt x="18517" y="21440"/>
                  </a:lnTo>
                  <a:lnTo>
                    <a:pt x="18205" y="21547"/>
                  </a:lnTo>
                  <a:lnTo>
                    <a:pt x="17893" y="21582"/>
                  </a:lnTo>
                  <a:lnTo>
                    <a:pt x="17633" y="21600"/>
                  </a:lnTo>
                  <a:lnTo>
                    <a:pt x="17356" y="21600"/>
                  </a:lnTo>
                  <a:lnTo>
                    <a:pt x="17096" y="21582"/>
                  </a:lnTo>
                  <a:lnTo>
                    <a:pt x="16889" y="21547"/>
                  </a:lnTo>
                  <a:lnTo>
                    <a:pt x="16646" y="21458"/>
                  </a:lnTo>
                  <a:lnTo>
                    <a:pt x="16404" y="21386"/>
                  </a:lnTo>
                  <a:lnTo>
                    <a:pt x="16213" y="21262"/>
                  </a:lnTo>
                  <a:lnTo>
                    <a:pt x="16005" y="21120"/>
                  </a:lnTo>
                  <a:lnTo>
                    <a:pt x="15815" y="20924"/>
                  </a:lnTo>
                  <a:lnTo>
                    <a:pt x="15624" y="20710"/>
                  </a:lnTo>
                  <a:lnTo>
                    <a:pt x="15468" y="20497"/>
                  </a:lnTo>
                  <a:lnTo>
                    <a:pt x="15330" y="20266"/>
                  </a:lnTo>
                  <a:lnTo>
                    <a:pt x="15243" y="19981"/>
                  </a:lnTo>
                  <a:lnTo>
                    <a:pt x="15156" y="19661"/>
                  </a:lnTo>
                  <a:lnTo>
                    <a:pt x="15156" y="19340"/>
                  </a:lnTo>
                  <a:lnTo>
                    <a:pt x="15243" y="19038"/>
                  </a:lnTo>
                  <a:lnTo>
                    <a:pt x="15312" y="18735"/>
                  </a:lnTo>
                  <a:lnTo>
                    <a:pt x="15382" y="18415"/>
                  </a:lnTo>
                  <a:lnTo>
                    <a:pt x="15485" y="18077"/>
                  </a:lnTo>
                  <a:lnTo>
                    <a:pt x="15520" y="17810"/>
                  </a:lnTo>
                  <a:lnTo>
                    <a:pt x="15520" y="17650"/>
                  </a:lnTo>
                  <a:lnTo>
                    <a:pt x="15503" y="17508"/>
                  </a:lnTo>
                  <a:lnTo>
                    <a:pt x="15451" y="17365"/>
                  </a:lnTo>
                  <a:lnTo>
                    <a:pt x="11848" y="17365"/>
                  </a:lnTo>
                  <a:lnTo>
                    <a:pt x="11900" y="16707"/>
                  </a:lnTo>
                  <a:lnTo>
                    <a:pt x="11883" y="16333"/>
                  </a:lnTo>
                  <a:lnTo>
                    <a:pt x="11848" y="15995"/>
                  </a:lnTo>
                  <a:lnTo>
                    <a:pt x="11813" y="15675"/>
                  </a:lnTo>
                  <a:lnTo>
                    <a:pt x="11744" y="15462"/>
                  </a:lnTo>
                  <a:lnTo>
                    <a:pt x="11657" y="15266"/>
                  </a:lnTo>
                  <a:lnTo>
                    <a:pt x="11553" y="15088"/>
                  </a:lnTo>
                  <a:lnTo>
                    <a:pt x="11363" y="14928"/>
                  </a:lnTo>
                  <a:lnTo>
                    <a:pt x="11155" y="14803"/>
                  </a:lnTo>
                  <a:lnTo>
                    <a:pt x="10947" y="14732"/>
                  </a:lnTo>
                  <a:lnTo>
                    <a:pt x="10757" y="14679"/>
                  </a:lnTo>
                  <a:lnTo>
                    <a:pt x="10445" y="14661"/>
                  </a:lnTo>
                  <a:lnTo>
                    <a:pt x="10064" y="14661"/>
                  </a:lnTo>
                  <a:lnTo>
                    <a:pt x="9717" y="14714"/>
                  </a:lnTo>
                  <a:lnTo>
                    <a:pt x="9319" y="14732"/>
                  </a:lnTo>
                  <a:lnTo>
                    <a:pt x="9025" y="14768"/>
                  </a:lnTo>
                  <a:lnTo>
                    <a:pt x="8626" y="14786"/>
                  </a:lnTo>
                  <a:lnTo>
                    <a:pt x="8297" y="14768"/>
                  </a:lnTo>
                  <a:lnTo>
                    <a:pt x="8020" y="14732"/>
                  </a:lnTo>
                  <a:lnTo>
                    <a:pt x="7587" y="14625"/>
                  </a:lnTo>
                  <a:lnTo>
                    <a:pt x="7310" y="14501"/>
                  </a:lnTo>
                  <a:lnTo>
                    <a:pt x="7050" y="14305"/>
                  </a:lnTo>
                  <a:lnTo>
                    <a:pt x="6877" y="14092"/>
                  </a:lnTo>
                  <a:lnTo>
                    <a:pt x="6738" y="13860"/>
                  </a:lnTo>
                  <a:lnTo>
                    <a:pt x="6617" y="13576"/>
                  </a:lnTo>
                  <a:lnTo>
                    <a:pt x="6600" y="13255"/>
                  </a:lnTo>
                  <a:lnTo>
                    <a:pt x="6600" y="12882"/>
                  </a:lnTo>
                  <a:lnTo>
                    <a:pt x="6617" y="12579"/>
                  </a:lnTo>
                  <a:lnTo>
                    <a:pt x="6600" y="12295"/>
                  </a:lnTo>
                  <a:lnTo>
                    <a:pt x="6530" y="11974"/>
                  </a:lnTo>
                  <a:lnTo>
                    <a:pt x="6461" y="11779"/>
                  </a:lnTo>
                  <a:lnTo>
                    <a:pt x="6374" y="11583"/>
                  </a:lnTo>
                  <a:lnTo>
                    <a:pt x="6270" y="11458"/>
                  </a:lnTo>
                  <a:lnTo>
                    <a:pt x="6149" y="11334"/>
                  </a:lnTo>
                  <a:lnTo>
                    <a:pt x="5907" y="11227"/>
                  </a:lnTo>
                  <a:lnTo>
                    <a:pt x="5630" y="11085"/>
                  </a:lnTo>
                  <a:lnTo>
                    <a:pt x="5300" y="10996"/>
                  </a:lnTo>
                  <a:lnTo>
                    <a:pt x="4937" y="10889"/>
                  </a:lnTo>
                  <a:lnTo>
                    <a:pt x="4556" y="10818"/>
                  </a:lnTo>
                  <a:lnTo>
                    <a:pt x="4157" y="10764"/>
                  </a:lnTo>
                  <a:lnTo>
                    <a:pt x="3880" y="10658"/>
                  </a:lnTo>
                  <a:lnTo>
                    <a:pt x="3586" y="10569"/>
                  </a:lnTo>
                  <a:lnTo>
                    <a:pt x="3291" y="10444"/>
                  </a:lnTo>
                  <a:lnTo>
                    <a:pt x="3083" y="10284"/>
                  </a:lnTo>
                  <a:lnTo>
                    <a:pt x="2841" y="10071"/>
                  </a:lnTo>
                  <a:lnTo>
                    <a:pt x="2668" y="9875"/>
                  </a:lnTo>
                  <a:lnTo>
                    <a:pt x="2512" y="9643"/>
                  </a:lnTo>
                  <a:lnTo>
                    <a:pt x="2408" y="9377"/>
                  </a:lnTo>
                  <a:lnTo>
                    <a:pt x="2373" y="9092"/>
                  </a:lnTo>
                  <a:lnTo>
                    <a:pt x="2373" y="8807"/>
                  </a:lnTo>
                  <a:lnTo>
                    <a:pt x="2425" y="8558"/>
                  </a:lnTo>
                  <a:lnTo>
                    <a:pt x="2512" y="8202"/>
                  </a:lnTo>
                  <a:lnTo>
                    <a:pt x="2616" y="7829"/>
                  </a:lnTo>
                  <a:lnTo>
                    <a:pt x="2650" y="7508"/>
                  </a:lnTo>
                  <a:lnTo>
                    <a:pt x="2719" y="7170"/>
                  </a:lnTo>
                  <a:lnTo>
                    <a:pt x="2754" y="6850"/>
                  </a:lnTo>
                  <a:lnTo>
                    <a:pt x="2719" y="6512"/>
                  </a:lnTo>
                  <a:lnTo>
                    <a:pt x="2650" y="6192"/>
                  </a:lnTo>
                  <a:lnTo>
                    <a:pt x="2529" y="5889"/>
                  </a:lnTo>
                  <a:lnTo>
                    <a:pt x="2390" y="5605"/>
                  </a:lnTo>
                  <a:lnTo>
                    <a:pt x="2217" y="5373"/>
                  </a:lnTo>
                  <a:lnTo>
                    <a:pt x="2113" y="5231"/>
                  </a:lnTo>
                  <a:lnTo>
                    <a:pt x="1957" y="5053"/>
                  </a:lnTo>
                  <a:lnTo>
                    <a:pt x="1784" y="4911"/>
                  </a:lnTo>
                  <a:lnTo>
                    <a:pt x="1611" y="4786"/>
                  </a:lnTo>
                  <a:lnTo>
                    <a:pt x="1386" y="4679"/>
                  </a:lnTo>
                  <a:lnTo>
                    <a:pt x="1161" y="4590"/>
                  </a:lnTo>
                  <a:lnTo>
                    <a:pt x="883" y="4519"/>
                  </a:lnTo>
                  <a:lnTo>
                    <a:pt x="572" y="4501"/>
                  </a:lnTo>
                  <a:lnTo>
                    <a:pt x="277" y="4501"/>
                  </a:lnTo>
                  <a:lnTo>
                    <a:pt x="0" y="4501"/>
                  </a:lnTo>
                  <a:close/>
                </a:path>
              </a:pathLst>
            </a:custGeom>
            <a:solidFill>
              <a:srgbClr val="FF40FF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20" name="Shape"/>
            <p:cNvSpPr/>
            <p:nvPr/>
          </p:nvSpPr>
          <p:spPr>
            <a:xfrm>
              <a:off x="693939" y="582646"/>
              <a:ext cx="699887" cy="612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7076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583" y="0"/>
                  </a:lnTo>
                  <a:lnTo>
                    <a:pt x="19668" y="0"/>
                  </a:lnTo>
                  <a:lnTo>
                    <a:pt x="19581" y="425"/>
                  </a:lnTo>
                  <a:lnTo>
                    <a:pt x="19581" y="722"/>
                  </a:lnTo>
                  <a:lnTo>
                    <a:pt x="19633" y="1126"/>
                  </a:lnTo>
                  <a:lnTo>
                    <a:pt x="19737" y="1572"/>
                  </a:lnTo>
                  <a:lnTo>
                    <a:pt x="19858" y="2103"/>
                  </a:lnTo>
                  <a:lnTo>
                    <a:pt x="19909" y="2506"/>
                  </a:lnTo>
                  <a:lnTo>
                    <a:pt x="19909" y="2867"/>
                  </a:lnTo>
                  <a:lnTo>
                    <a:pt x="19875" y="3292"/>
                  </a:lnTo>
                  <a:lnTo>
                    <a:pt x="19771" y="3674"/>
                  </a:lnTo>
                  <a:lnTo>
                    <a:pt x="19581" y="4057"/>
                  </a:lnTo>
                  <a:lnTo>
                    <a:pt x="19323" y="4375"/>
                  </a:lnTo>
                  <a:lnTo>
                    <a:pt x="19064" y="4673"/>
                  </a:lnTo>
                  <a:lnTo>
                    <a:pt x="18771" y="4885"/>
                  </a:lnTo>
                  <a:lnTo>
                    <a:pt x="18408" y="5034"/>
                  </a:lnTo>
                  <a:lnTo>
                    <a:pt x="18098" y="5140"/>
                  </a:lnTo>
                  <a:lnTo>
                    <a:pt x="17649" y="5161"/>
                  </a:lnTo>
                  <a:lnTo>
                    <a:pt x="17132" y="5097"/>
                  </a:lnTo>
                  <a:lnTo>
                    <a:pt x="16787" y="5034"/>
                  </a:lnTo>
                  <a:lnTo>
                    <a:pt x="16493" y="4949"/>
                  </a:lnTo>
                  <a:lnTo>
                    <a:pt x="16217" y="4736"/>
                  </a:lnTo>
                  <a:lnTo>
                    <a:pt x="15855" y="4396"/>
                  </a:lnTo>
                  <a:lnTo>
                    <a:pt x="15631" y="4078"/>
                  </a:lnTo>
                  <a:lnTo>
                    <a:pt x="15424" y="3738"/>
                  </a:lnTo>
                  <a:lnTo>
                    <a:pt x="15320" y="3356"/>
                  </a:lnTo>
                  <a:lnTo>
                    <a:pt x="15251" y="3016"/>
                  </a:lnTo>
                  <a:lnTo>
                    <a:pt x="15251" y="2634"/>
                  </a:lnTo>
                  <a:lnTo>
                    <a:pt x="15286" y="2230"/>
                  </a:lnTo>
                  <a:lnTo>
                    <a:pt x="15355" y="1869"/>
                  </a:lnTo>
                  <a:lnTo>
                    <a:pt x="15424" y="1529"/>
                  </a:lnTo>
                  <a:lnTo>
                    <a:pt x="15527" y="1147"/>
                  </a:lnTo>
                  <a:lnTo>
                    <a:pt x="15579" y="786"/>
                  </a:lnTo>
                  <a:lnTo>
                    <a:pt x="15579" y="467"/>
                  </a:lnTo>
                  <a:lnTo>
                    <a:pt x="15510" y="106"/>
                  </a:lnTo>
                  <a:lnTo>
                    <a:pt x="11887" y="106"/>
                  </a:lnTo>
                  <a:lnTo>
                    <a:pt x="11921" y="850"/>
                  </a:lnTo>
                  <a:lnTo>
                    <a:pt x="11887" y="1381"/>
                  </a:lnTo>
                  <a:lnTo>
                    <a:pt x="11870" y="1827"/>
                  </a:lnTo>
                  <a:lnTo>
                    <a:pt x="11870" y="2209"/>
                  </a:lnTo>
                  <a:lnTo>
                    <a:pt x="11835" y="2634"/>
                  </a:lnTo>
                  <a:lnTo>
                    <a:pt x="11749" y="3037"/>
                  </a:lnTo>
                  <a:lnTo>
                    <a:pt x="11663" y="3313"/>
                  </a:lnTo>
                  <a:lnTo>
                    <a:pt x="11525" y="3568"/>
                  </a:lnTo>
                  <a:lnTo>
                    <a:pt x="11335" y="3781"/>
                  </a:lnTo>
                  <a:lnTo>
                    <a:pt x="11145" y="3929"/>
                  </a:lnTo>
                  <a:lnTo>
                    <a:pt x="10904" y="4035"/>
                  </a:lnTo>
                  <a:lnTo>
                    <a:pt x="10627" y="4078"/>
                  </a:lnTo>
                  <a:lnTo>
                    <a:pt x="10386" y="4099"/>
                  </a:lnTo>
                  <a:lnTo>
                    <a:pt x="10075" y="4099"/>
                  </a:lnTo>
                  <a:lnTo>
                    <a:pt x="9782" y="4057"/>
                  </a:lnTo>
                  <a:lnTo>
                    <a:pt x="9541" y="4035"/>
                  </a:lnTo>
                  <a:lnTo>
                    <a:pt x="9213" y="4014"/>
                  </a:lnTo>
                  <a:lnTo>
                    <a:pt x="8885" y="3950"/>
                  </a:lnTo>
                  <a:lnTo>
                    <a:pt x="8505" y="3950"/>
                  </a:lnTo>
                  <a:lnTo>
                    <a:pt x="8195" y="4014"/>
                  </a:lnTo>
                  <a:lnTo>
                    <a:pt x="7867" y="4057"/>
                  </a:lnTo>
                  <a:lnTo>
                    <a:pt x="7539" y="4163"/>
                  </a:lnTo>
                  <a:lnTo>
                    <a:pt x="7298" y="4333"/>
                  </a:lnTo>
                  <a:lnTo>
                    <a:pt x="7039" y="4524"/>
                  </a:lnTo>
                  <a:lnTo>
                    <a:pt x="6866" y="4800"/>
                  </a:lnTo>
                  <a:lnTo>
                    <a:pt x="6694" y="5097"/>
                  </a:lnTo>
                  <a:lnTo>
                    <a:pt x="6625" y="5416"/>
                  </a:lnTo>
                  <a:lnTo>
                    <a:pt x="6590" y="5756"/>
                  </a:lnTo>
                  <a:lnTo>
                    <a:pt x="6625" y="6096"/>
                  </a:lnTo>
                  <a:lnTo>
                    <a:pt x="6642" y="6457"/>
                  </a:lnTo>
                  <a:lnTo>
                    <a:pt x="6625" y="6860"/>
                  </a:lnTo>
                  <a:lnTo>
                    <a:pt x="6573" y="7158"/>
                  </a:lnTo>
                  <a:lnTo>
                    <a:pt x="6487" y="7476"/>
                  </a:lnTo>
                  <a:lnTo>
                    <a:pt x="6383" y="7773"/>
                  </a:lnTo>
                  <a:lnTo>
                    <a:pt x="6228" y="7986"/>
                  </a:lnTo>
                  <a:lnTo>
                    <a:pt x="5987" y="8177"/>
                  </a:lnTo>
                  <a:lnTo>
                    <a:pt x="5693" y="8326"/>
                  </a:lnTo>
                  <a:lnTo>
                    <a:pt x="5383" y="8432"/>
                  </a:lnTo>
                  <a:lnTo>
                    <a:pt x="5107" y="8538"/>
                  </a:lnTo>
                  <a:lnTo>
                    <a:pt x="4813" y="8623"/>
                  </a:lnTo>
                  <a:lnTo>
                    <a:pt x="4417" y="8708"/>
                  </a:lnTo>
                  <a:lnTo>
                    <a:pt x="4123" y="8793"/>
                  </a:lnTo>
                  <a:lnTo>
                    <a:pt x="3796" y="8899"/>
                  </a:lnTo>
                  <a:lnTo>
                    <a:pt x="3537" y="9005"/>
                  </a:lnTo>
                  <a:lnTo>
                    <a:pt x="3278" y="9154"/>
                  </a:lnTo>
                  <a:lnTo>
                    <a:pt x="3071" y="9345"/>
                  </a:lnTo>
                  <a:lnTo>
                    <a:pt x="2881" y="9515"/>
                  </a:lnTo>
                  <a:lnTo>
                    <a:pt x="2691" y="9812"/>
                  </a:lnTo>
                  <a:lnTo>
                    <a:pt x="2553" y="10088"/>
                  </a:lnTo>
                  <a:lnTo>
                    <a:pt x="2450" y="10407"/>
                  </a:lnTo>
                  <a:lnTo>
                    <a:pt x="2381" y="10811"/>
                  </a:lnTo>
                  <a:lnTo>
                    <a:pt x="2415" y="11172"/>
                  </a:lnTo>
                  <a:lnTo>
                    <a:pt x="2467" y="11533"/>
                  </a:lnTo>
                  <a:lnTo>
                    <a:pt x="2553" y="11979"/>
                  </a:lnTo>
                  <a:lnTo>
                    <a:pt x="2640" y="12467"/>
                  </a:lnTo>
                  <a:lnTo>
                    <a:pt x="2726" y="12892"/>
                  </a:lnTo>
                  <a:lnTo>
                    <a:pt x="2760" y="13232"/>
                  </a:lnTo>
                  <a:lnTo>
                    <a:pt x="2760" y="13572"/>
                  </a:lnTo>
                  <a:lnTo>
                    <a:pt x="2726" y="13996"/>
                  </a:lnTo>
                  <a:lnTo>
                    <a:pt x="2622" y="14358"/>
                  </a:lnTo>
                  <a:lnTo>
                    <a:pt x="2553" y="14697"/>
                  </a:lnTo>
                  <a:lnTo>
                    <a:pt x="2450" y="14995"/>
                  </a:lnTo>
                  <a:lnTo>
                    <a:pt x="2295" y="15377"/>
                  </a:lnTo>
                  <a:lnTo>
                    <a:pt x="2088" y="15823"/>
                  </a:lnTo>
                  <a:lnTo>
                    <a:pt x="1863" y="16142"/>
                  </a:lnTo>
                  <a:lnTo>
                    <a:pt x="1639" y="16396"/>
                  </a:lnTo>
                  <a:lnTo>
                    <a:pt x="1432" y="16609"/>
                  </a:lnTo>
                  <a:lnTo>
                    <a:pt x="1208" y="16800"/>
                  </a:lnTo>
                  <a:lnTo>
                    <a:pt x="983" y="16927"/>
                  </a:lnTo>
                  <a:lnTo>
                    <a:pt x="673" y="17012"/>
                  </a:lnTo>
                  <a:lnTo>
                    <a:pt x="311" y="17076"/>
                  </a:lnTo>
                  <a:lnTo>
                    <a:pt x="0" y="17076"/>
                  </a:lnTo>
                  <a:close/>
                </a:path>
              </a:pathLst>
            </a:custGeom>
            <a:solidFill>
              <a:srgbClr val="FFA9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21" name="Shape"/>
            <p:cNvSpPr/>
            <p:nvPr/>
          </p:nvSpPr>
          <p:spPr>
            <a:xfrm>
              <a:off x="0" y="464672"/>
              <a:ext cx="693939" cy="730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7792"/>
                  </a:moveTo>
                  <a:lnTo>
                    <a:pt x="21600" y="21600"/>
                  </a:lnTo>
                  <a:lnTo>
                    <a:pt x="17" y="21600"/>
                  </a:lnTo>
                  <a:lnTo>
                    <a:pt x="0" y="4359"/>
                  </a:lnTo>
                  <a:lnTo>
                    <a:pt x="1871" y="4359"/>
                  </a:lnTo>
                  <a:lnTo>
                    <a:pt x="1940" y="4199"/>
                  </a:lnTo>
                  <a:lnTo>
                    <a:pt x="1992" y="3986"/>
                  </a:lnTo>
                  <a:lnTo>
                    <a:pt x="1992" y="3825"/>
                  </a:lnTo>
                  <a:lnTo>
                    <a:pt x="1975" y="3612"/>
                  </a:lnTo>
                  <a:lnTo>
                    <a:pt x="1905" y="3345"/>
                  </a:lnTo>
                  <a:lnTo>
                    <a:pt x="1836" y="2989"/>
                  </a:lnTo>
                  <a:lnTo>
                    <a:pt x="1749" y="2758"/>
                  </a:lnTo>
                  <a:lnTo>
                    <a:pt x="1680" y="2473"/>
                  </a:lnTo>
                  <a:lnTo>
                    <a:pt x="1663" y="2206"/>
                  </a:lnTo>
                  <a:lnTo>
                    <a:pt x="1663" y="1939"/>
                  </a:lnTo>
                  <a:lnTo>
                    <a:pt x="1680" y="1672"/>
                  </a:lnTo>
                  <a:lnTo>
                    <a:pt x="1749" y="1406"/>
                  </a:lnTo>
                  <a:lnTo>
                    <a:pt x="1853" y="1157"/>
                  </a:lnTo>
                  <a:lnTo>
                    <a:pt x="1992" y="961"/>
                  </a:lnTo>
                  <a:lnTo>
                    <a:pt x="2200" y="729"/>
                  </a:lnTo>
                  <a:lnTo>
                    <a:pt x="2390" y="569"/>
                  </a:lnTo>
                  <a:lnTo>
                    <a:pt x="2598" y="391"/>
                  </a:lnTo>
                  <a:lnTo>
                    <a:pt x="2823" y="249"/>
                  </a:lnTo>
                  <a:lnTo>
                    <a:pt x="3083" y="142"/>
                  </a:lnTo>
                  <a:lnTo>
                    <a:pt x="3378" y="71"/>
                  </a:lnTo>
                  <a:lnTo>
                    <a:pt x="3707" y="18"/>
                  </a:lnTo>
                  <a:lnTo>
                    <a:pt x="3967" y="0"/>
                  </a:lnTo>
                  <a:lnTo>
                    <a:pt x="4244" y="0"/>
                  </a:lnTo>
                  <a:lnTo>
                    <a:pt x="4504" y="18"/>
                  </a:lnTo>
                  <a:lnTo>
                    <a:pt x="4711" y="71"/>
                  </a:lnTo>
                  <a:lnTo>
                    <a:pt x="4954" y="142"/>
                  </a:lnTo>
                  <a:lnTo>
                    <a:pt x="5196" y="214"/>
                  </a:lnTo>
                  <a:lnTo>
                    <a:pt x="5387" y="338"/>
                  </a:lnTo>
                  <a:lnTo>
                    <a:pt x="5595" y="480"/>
                  </a:lnTo>
                  <a:lnTo>
                    <a:pt x="5785" y="676"/>
                  </a:lnTo>
                  <a:lnTo>
                    <a:pt x="5976" y="890"/>
                  </a:lnTo>
                  <a:lnTo>
                    <a:pt x="6132" y="1103"/>
                  </a:lnTo>
                  <a:lnTo>
                    <a:pt x="6270" y="1334"/>
                  </a:lnTo>
                  <a:lnTo>
                    <a:pt x="6357" y="1619"/>
                  </a:lnTo>
                  <a:lnTo>
                    <a:pt x="6444" y="1957"/>
                  </a:lnTo>
                  <a:lnTo>
                    <a:pt x="6444" y="2260"/>
                  </a:lnTo>
                  <a:lnTo>
                    <a:pt x="6357" y="2562"/>
                  </a:lnTo>
                  <a:lnTo>
                    <a:pt x="6288" y="2882"/>
                  </a:lnTo>
                  <a:lnTo>
                    <a:pt x="6218" y="3185"/>
                  </a:lnTo>
                  <a:lnTo>
                    <a:pt x="6115" y="3523"/>
                  </a:lnTo>
                  <a:lnTo>
                    <a:pt x="6063" y="3790"/>
                  </a:lnTo>
                  <a:lnTo>
                    <a:pt x="6063" y="3950"/>
                  </a:lnTo>
                  <a:lnTo>
                    <a:pt x="6097" y="4092"/>
                  </a:lnTo>
                  <a:lnTo>
                    <a:pt x="6149" y="4235"/>
                  </a:lnTo>
                  <a:lnTo>
                    <a:pt x="9735" y="4235"/>
                  </a:lnTo>
                  <a:lnTo>
                    <a:pt x="9665" y="4946"/>
                  </a:lnTo>
                  <a:lnTo>
                    <a:pt x="9648" y="5373"/>
                  </a:lnTo>
                  <a:lnTo>
                    <a:pt x="9665" y="5729"/>
                  </a:lnTo>
                  <a:lnTo>
                    <a:pt x="9683" y="6049"/>
                  </a:lnTo>
                  <a:lnTo>
                    <a:pt x="9717" y="6405"/>
                  </a:lnTo>
                  <a:lnTo>
                    <a:pt x="9769" y="6743"/>
                  </a:lnTo>
                  <a:lnTo>
                    <a:pt x="9891" y="6975"/>
                  </a:lnTo>
                  <a:lnTo>
                    <a:pt x="10012" y="7170"/>
                  </a:lnTo>
                  <a:lnTo>
                    <a:pt x="10185" y="7348"/>
                  </a:lnTo>
                  <a:lnTo>
                    <a:pt x="10410" y="7473"/>
                  </a:lnTo>
                  <a:lnTo>
                    <a:pt x="10653" y="7580"/>
                  </a:lnTo>
                  <a:lnTo>
                    <a:pt x="10895" y="7615"/>
                  </a:lnTo>
                  <a:lnTo>
                    <a:pt x="11155" y="7633"/>
                  </a:lnTo>
                  <a:lnTo>
                    <a:pt x="11467" y="7633"/>
                  </a:lnTo>
                  <a:lnTo>
                    <a:pt x="11779" y="7597"/>
                  </a:lnTo>
                  <a:lnTo>
                    <a:pt x="12004" y="7580"/>
                  </a:lnTo>
                  <a:lnTo>
                    <a:pt x="12333" y="7526"/>
                  </a:lnTo>
                  <a:lnTo>
                    <a:pt x="12679" y="7491"/>
                  </a:lnTo>
                  <a:lnTo>
                    <a:pt x="13060" y="7491"/>
                  </a:lnTo>
                  <a:lnTo>
                    <a:pt x="13372" y="7526"/>
                  </a:lnTo>
                  <a:lnTo>
                    <a:pt x="13684" y="7597"/>
                  </a:lnTo>
                  <a:lnTo>
                    <a:pt x="14013" y="7704"/>
                  </a:lnTo>
                  <a:lnTo>
                    <a:pt x="14273" y="7829"/>
                  </a:lnTo>
                  <a:lnTo>
                    <a:pt x="14533" y="8007"/>
                  </a:lnTo>
                  <a:lnTo>
                    <a:pt x="14706" y="8220"/>
                  </a:lnTo>
                  <a:lnTo>
                    <a:pt x="14845" y="8469"/>
                  </a:lnTo>
                  <a:lnTo>
                    <a:pt x="14949" y="8754"/>
                  </a:lnTo>
                  <a:lnTo>
                    <a:pt x="14983" y="9021"/>
                  </a:lnTo>
                  <a:lnTo>
                    <a:pt x="14949" y="9323"/>
                  </a:lnTo>
                  <a:lnTo>
                    <a:pt x="14931" y="9626"/>
                  </a:lnTo>
                  <a:lnTo>
                    <a:pt x="14949" y="9946"/>
                  </a:lnTo>
                  <a:lnTo>
                    <a:pt x="14983" y="10213"/>
                  </a:lnTo>
                  <a:lnTo>
                    <a:pt x="15070" y="10462"/>
                  </a:lnTo>
                  <a:lnTo>
                    <a:pt x="15191" y="10711"/>
                  </a:lnTo>
                  <a:lnTo>
                    <a:pt x="15347" y="10889"/>
                  </a:lnTo>
                  <a:lnTo>
                    <a:pt x="15555" y="11049"/>
                  </a:lnTo>
                  <a:lnTo>
                    <a:pt x="15867" y="11174"/>
                  </a:lnTo>
                  <a:lnTo>
                    <a:pt x="16178" y="11263"/>
                  </a:lnTo>
                  <a:lnTo>
                    <a:pt x="16438" y="11352"/>
                  </a:lnTo>
                  <a:lnTo>
                    <a:pt x="16767" y="11423"/>
                  </a:lnTo>
                  <a:lnTo>
                    <a:pt x="17131" y="11494"/>
                  </a:lnTo>
                  <a:lnTo>
                    <a:pt x="17460" y="11565"/>
                  </a:lnTo>
                  <a:lnTo>
                    <a:pt x="17772" y="11654"/>
                  </a:lnTo>
                  <a:lnTo>
                    <a:pt x="18032" y="11743"/>
                  </a:lnTo>
                  <a:lnTo>
                    <a:pt x="18292" y="11868"/>
                  </a:lnTo>
                  <a:lnTo>
                    <a:pt x="18499" y="12010"/>
                  </a:lnTo>
                  <a:lnTo>
                    <a:pt x="18673" y="12170"/>
                  </a:lnTo>
                  <a:lnTo>
                    <a:pt x="18898" y="12419"/>
                  </a:lnTo>
                  <a:lnTo>
                    <a:pt x="19036" y="12650"/>
                  </a:lnTo>
                  <a:lnTo>
                    <a:pt x="19140" y="12900"/>
                  </a:lnTo>
                  <a:lnTo>
                    <a:pt x="19192" y="13255"/>
                  </a:lnTo>
                  <a:lnTo>
                    <a:pt x="19158" y="13576"/>
                  </a:lnTo>
                  <a:lnTo>
                    <a:pt x="19106" y="13860"/>
                  </a:lnTo>
                  <a:lnTo>
                    <a:pt x="19036" y="14234"/>
                  </a:lnTo>
                  <a:lnTo>
                    <a:pt x="18932" y="14643"/>
                  </a:lnTo>
                  <a:lnTo>
                    <a:pt x="18846" y="14999"/>
                  </a:lnTo>
                  <a:lnTo>
                    <a:pt x="18811" y="15301"/>
                  </a:lnTo>
                  <a:lnTo>
                    <a:pt x="18811" y="15568"/>
                  </a:lnTo>
                  <a:lnTo>
                    <a:pt x="18863" y="15924"/>
                  </a:lnTo>
                  <a:lnTo>
                    <a:pt x="18932" y="16227"/>
                  </a:lnTo>
                  <a:lnTo>
                    <a:pt x="19054" y="16458"/>
                  </a:lnTo>
                  <a:lnTo>
                    <a:pt x="19175" y="16689"/>
                  </a:lnTo>
                  <a:lnTo>
                    <a:pt x="19366" y="16938"/>
                  </a:lnTo>
                  <a:lnTo>
                    <a:pt x="19573" y="17205"/>
                  </a:lnTo>
                  <a:lnTo>
                    <a:pt x="19816" y="17401"/>
                  </a:lnTo>
                  <a:lnTo>
                    <a:pt x="20093" y="17579"/>
                  </a:lnTo>
                  <a:lnTo>
                    <a:pt x="20353" y="17686"/>
                  </a:lnTo>
                  <a:lnTo>
                    <a:pt x="20647" y="17757"/>
                  </a:lnTo>
                  <a:lnTo>
                    <a:pt x="20924" y="17792"/>
                  </a:lnTo>
                  <a:lnTo>
                    <a:pt x="21254" y="17810"/>
                  </a:lnTo>
                  <a:lnTo>
                    <a:pt x="21600" y="17792"/>
                  </a:lnTo>
                  <a:close/>
                </a:path>
              </a:pathLst>
            </a:custGeom>
            <a:solidFill>
              <a:srgbClr val="00F9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22" name="Shape"/>
            <p:cNvSpPr/>
            <p:nvPr/>
          </p:nvSpPr>
          <p:spPr>
            <a:xfrm>
              <a:off x="0" y="0"/>
              <a:ext cx="697905" cy="611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5373"/>
                  </a:moveTo>
                  <a:lnTo>
                    <a:pt x="21600" y="0"/>
                  </a:lnTo>
                  <a:lnTo>
                    <a:pt x="0" y="0"/>
                  </a:lnTo>
                  <a:lnTo>
                    <a:pt x="17" y="21600"/>
                  </a:lnTo>
                  <a:lnTo>
                    <a:pt x="1932" y="21600"/>
                  </a:lnTo>
                  <a:lnTo>
                    <a:pt x="2019" y="21175"/>
                  </a:lnTo>
                  <a:lnTo>
                    <a:pt x="2019" y="20878"/>
                  </a:lnTo>
                  <a:lnTo>
                    <a:pt x="1967" y="20474"/>
                  </a:lnTo>
                  <a:lnTo>
                    <a:pt x="1863" y="20028"/>
                  </a:lnTo>
                  <a:lnTo>
                    <a:pt x="1742" y="19497"/>
                  </a:lnTo>
                  <a:lnTo>
                    <a:pt x="1691" y="19094"/>
                  </a:lnTo>
                  <a:lnTo>
                    <a:pt x="1673" y="18733"/>
                  </a:lnTo>
                  <a:lnTo>
                    <a:pt x="1725" y="18308"/>
                  </a:lnTo>
                  <a:lnTo>
                    <a:pt x="1829" y="17926"/>
                  </a:lnTo>
                  <a:lnTo>
                    <a:pt x="2019" y="17522"/>
                  </a:lnTo>
                  <a:lnTo>
                    <a:pt x="2277" y="17225"/>
                  </a:lnTo>
                  <a:lnTo>
                    <a:pt x="2536" y="16927"/>
                  </a:lnTo>
                  <a:lnTo>
                    <a:pt x="2829" y="16736"/>
                  </a:lnTo>
                  <a:lnTo>
                    <a:pt x="3192" y="16545"/>
                  </a:lnTo>
                  <a:lnTo>
                    <a:pt x="3502" y="16481"/>
                  </a:lnTo>
                  <a:lnTo>
                    <a:pt x="3951" y="16460"/>
                  </a:lnTo>
                  <a:lnTo>
                    <a:pt x="4468" y="16503"/>
                  </a:lnTo>
                  <a:lnTo>
                    <a:pt x="4813" y="16545"/>
                  </a:lnTo>
                  <a:lnTo>
                    <a:pt x="5107" y="16651"/>
                  </a:lnTo>
                  <a:lnTo>
                    <a:pt x="5383" y="16864"/>
                  </a:lnTo>
                  <a:lnTo>
                    <a:pt x="5745" y="17204"/>
                  </a:lnTo>
                  <a:lnTo>
                    <a:pt x="5969" y="17522"/>
                  </a:lnTo>
                  <a:lnTo>
                    <a:pt x="6176" y="17883"/>
                  </a:lnTo>
                  <a:lnTo>
                    <a:pt x="6280" y="18244"/>
                  </a:lnTo>
                  <a:lnTo>
                    <a:pt x="6349" y="18584"/>
                  </a:lnTo>
                  <a:lnTo>
                    <a:pt x="6349" y="18988"/>
                  </a:lnTo>
                  <a:lnTo>
                    <a:pt x="6314" y="19370"/>
                  </a:lnTo>
                  <a:lnTo>
                    <a:pt x="6245" y="19731"/>
                  </a:lnTo>
                  <a:lnTo>
                    <a:pt x="6176" y="20092"/>
                  </a:lnTo>
                  <a:lnTo>
                    <a:pt x="6073" y="20453"/>
                  </a:lnTo>
                  <a:lnTo>
                    <a:pt x="6021" y="20814"/>
                  </a:lnTo>
                  <a:lnTo>
                    <a:pt x="6021" y="21133"/>
                  </a:lnTo>
                  <a:lnTo>
                    <a:pt x="6090" y="21515"/>
                  </a:lnTo>
                  <a:lnTo>
                    <a:pt x="9713" y="21515"/>
                  </a:lnTo>
                  <a:lnTo>
                    <a:pt x="9679" y="20750"/>
                  </a:lnTo>
                  <a:lnTo>
                    <a:pt x="9713" y="20198"/>
                  </a:lnTo>
                  <a:lnTo>
                    <a:pt x="9713" y="19773"/>
                  </a:lnTo>
                  <a:lnTo>
                    <a:pt x="9730" y="19391"/>
                  </a:lnTo>
                  <a:lnTo>
                    <a:pt x="9765" y="18988"/>
                  </a:lnTo>
                  <a:lnTo>
                    <a:pt x="9851" y="18563"/>
                  </a:lnTo>
                  <a:lnTo>
                    <a:pt x="9937" y="18287"/>
                  </a:lnTo>
                  <a:lnTo>
                    <a:pt x="10075" y="18032"/>
                  </a:lnTo>
                  <a:lnTo>
                    <a:pt x="10265" y="17819"/>
                  </a:lnTo>
                  <a:lnTo>
                    <a:pt x="10455" y="17671"/>
                  </a:lnTo>
                  <a:lnTo>
                    <a:pt x="10696" y="17586"/>
                  </a:lnTo>
                  <a:lnTo>
                    <a:pt x="10973" y="17522"/>
                  </a:lnTo>
                  <a:lnTo>
                    <a:pt x="11214" y="17501"/>
                  </a:lnTo>
                  <a:lnTo>
                    <a:pt x="11525" y="17501"/>
                  </a:lnTo>
                  <a:lnTo>
                    <a:pt x="11818" y="17522"/>
                  </a:lnTo>
                  <a:lnTo>
                    <a:pt x="12059" y="17586"/>
                  </a:lnTo>
                  <a:lnTo>
                    <a:pt x="12387" y="17607"/>
                  </a:lnTo>
                  <a:lnTo>
                    <a:pt x="12715" y="17650"/>
                  </a:lnTo>
                  <a:lnTo>
                    <a:pt x="13095" y="17650"/>
                  </a:lnTo>
                  <a:lnTo>
                    <a:pt x="13405" y="17607"/>
                  </a:lnTo>
                  <a:lnTo>
                    <a:pt x="13733" y="17522"/>
                  </a:lnTo>
                  <a:lnTo>
                    <a:pt x="14061" y="17437"/>
                  </a:lnTo>
                  <a:lnTo>
                    <a:pt x="14302" y="17288"/>
                  </a:lnTo>
                  <a:lnTo>
                    <a:pt x="14561" y="17076"/>
                  </a:lnTo>
                  <a:lnTo>
                    <a:pt x="14734" y="16800"/>
                  </a:lnTo>
                  <a:lnTo>
                    <a:pt x="14906" y="16503"/>
                  </a:lnTo>
                  <a:lnTo>
                    <a:pt x="14975" y="16205"/>
                  </a:lnTo>
                  <a:lnTo>
                    <a:pt x="15010" y="15844"/>
                  </a:lnTo>
                  <a:lnTo>
                    <a:pt x="14975" y="15504"/>
                  </a:lnTo>
                  <a:lnTo>
                    <a:pt x="14958" y="15143"/>
                  </a:lnTo>
                  <a:lnTo>
                    <a:pt x="14975" y="14761"/>
                  </a:lnTo>
                  <a:lnTo>
                    <a:pt x="15027" y="14442"/>
                  </a:lnTo>
                  <a:lnTo>
                    <a:pt x="15113" y="14124"/>
                  </a:lnTo>
                  <a:lnTo>
                    <a:pt x="15217" y="13827"/>
                  </a:lnTo>
                  <a:lnTo>
                    <a:pt x="15372" y="13614"/>
                  </a:lnTo>
                  <a:lnTo>
                    <a:pt x="15613" y="13423"/>
                  </a:lnTo>
                  <a:lnTo>
                    <a:pt x="15907" y="13274"/>
                  </a:lnTo>
                  <a:lnTo>
                    <a:pt x="16217" y="13168"/>
                  </a:lnTo>
                  <a:lnTo>
                    <a:pt x="16493" y="13083"/>
                  </a:lnTo>
                  <a:lnTo>
                    <a:pt x="16787" y="12977"/>
                  </a:lnTo>
                  <a:lnTo>
                    <a:pt x="17183" y="12892"/>
                  </a:lnTo>
                  <a:lnTo>
                    <a:pt x="17477" y="12828"/>
                  </a:lnTo>
                  <a:lnTo>
                    <a:pt x="17804" y="12701"/>
                  </a:lnTo>
                  <a:lnTo>
                    <a:pt x="18063" y="12595"/>
                  </a:lnTo>
                  <a:lnTo>
                    <a:pt x="18322" y="12446"/>
                  </a:lnTo>
                  <a:lnTo>
                    <a:pt x="18529" y="12276"/>
                  </a:lnTo>
                  <a:lnTo>
                    <a:pt x="18719" y="12085"/>
                  </a:lnTo>
                  <a:lnTo>
                    <a:pt x="18909" y="11788"/>
                  </a:lnTo>
                  <a:lnTo>
                    <a:pt x="19047" y="11512"/>
                  </a:lnTo>
                  <a:lnTo>
                    <a:pt x="19167" y="11193"/>
                  </a:lnTo>
                  <a:lnTo>
                    <a:pt x="19219" y="10768"/>
                  </a:lnTo>
                  <a:lnTo>
                    <a:pt x="19185" y="10428"/>
                  </a:lnTo>
                  <a:lnTo>
                    <a:pt x="19133" y="10067"/>
                  </a:lnTo>
                  <a:lnTo>
                    <a:pt x="19047" y="9621"/>
                  </a:lnTo>
                  <a:lnTo>
                    <a:pt x="18960" y="9154"/>
                  </a:lnTo>
                  <a:lnTo>
                    <a:pt x="18857" y="8708"/>
                  </a:lnTo>
                  <a:lnTo>
                    <a:pt x="18840" y="8368"/>
                  </a:lnTo>
                  <a:lnTo>
                    <a:pt x="18840" y="8050"/>
                  </a:lnTo>
                  <a:lnTo>
                    <a:pt x="18874" y="7604"/>
                  </a:lnTo>
                  <a:lnTo>
                    <a:pt x="18978" y="7242"/>
                  </a:lnTo>
                  <a:lnTo>
                    <a:pt x="19064" y="6966"/>
                  </a:lnTo>
                  <a:lnTo>
                    <a:pt x="19202" y="6690"/>
                  </a:lnTo>
                  <a:lnTo>
                    <a:pt x="19374" y="6393"/>
                  </a:lnTo>
                  <a:lnTo>
                    <a:pt x="19581" y="6096"/>
                  </a:lnTo>
                  <a:lnTo>
                    <a:pt x="19858" y="5841"/>
                  </a:lnTo>
                  <a:lnTo>
                    <a:pt x="20134" y="5628"/>
                  </a:lnTo>
                  <a:lnTo>
                    <a:pt x="20392" y="5522"/>
                  </a:lnTo>
                  <a:lnTo>
                    <a:pt x="20651" y="5416"/>
                  </a:lnTo>
                  <a:lnTo>
                    <a:pt x="20927" y="5373"/>
                  </a:lnTo>
                  <a:lnTo>
                    <a:pt x="21272" y="5373"/>
                  </a:lnTo>
                  <a:lnTo>
                    <a:pt x="21600" y="5373"/>
                  </a:lnTo>
                  <a:close/>
                </a:path>
              </a:pathLst>
            </a:custGeom>
            <a:solidFill>
              <a:srgbClr val="009193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  <p:sp>
          <p:nvSpPr>
            <p:cNvPr id="523" name="Shape"/>
            <p:cNvSpPr/>
            <p:nvPr/>
          </p:nvSpPr>
          <p:spPr>
            <a:xfrm>
              <a:off x="307315" y="150476"/>
              <a:ext cx="775229" cy="917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226" y="4513"/>
                  </a:moveTo>
                  <a:lnTo>
                    <a:pt x="8444" y="4272"/>
                  </a:lnTo>
                  <a:lnTo>
                    <a:pt x="8600" y="4030"/>
                  </a:lnTo>
                  <a:lnTo>
                    <a:pt x="8693" y="3775"/>
                  </a:lnTo>
                  <a:lnTo>
                    <a:pt x="8693" y="3434"/>
                  </a:lnTo>
                  <a:lnTo>
                    <a:pt x="8584" y="3051"/>
                  </a:lnTo>
                  <a:lnTo>
                    <a:pt x="8506" y="2739"/>
                  </a:lnTo>
                  <a:lnTo>
                    <a:pt x="8382" y="2327"/>
                  </a:lnTo>
                  <a:lnTo>
                    <a:pt x="8335" y="1902"/>
                  </a:lnTo>
                  <a:lnTo>
                    <a:pt x="8382" y="1646"/>
                  </a:lnTo>
                  <a:lnTo>
                    <a:pt x="8460" y="1320"/>
                  </a:lnTo>
                  <a:lnTo>
                    <a:pt x="8631" y="979"/>
                  </a:lnTo>
                  <a:lnTo>
                    <a:pt x="8864" y="653"/>
                  </a:lnTo>
                  <a:lnTo>
                    <a:pt x="9175" y="397"/>
                  </a:lnTo>
                  <a:lnTo>
                    <a:pt x="9439" y="199"/>
                  </a:lnTo>
                  <a:lnTo>
                    <a:pt x="9813" y="71"/>
                  </a:lnTo>
                  <a:lnTo>
                    <a:pt x="10248" y="14"/>
                  </a:lnTo>
                  <a:lnTo>
                    <a:pt x="10714" y="0"/>
                  </a:lnTo>
                  <a:lnTo>
                    <a:pt x="11368" y="0"/>
                  </a:lnTo>
                  <a:lnTo>
                    <a:pt x="11865" y="43"/>
                  </a:lnTo>
                  <a:lnTo>
                    <a:pt x="12145" y="142"/>
                  </a:lnTo>
                  <a:lnTo>
                    <a:pt x="12363" y="255"/>
                  </a:lnTo>
                  <a:lnTo>
                    <a:pt x="12612" y="397"/>
                  </a:lnTo>
                  <a:lnTo>
                    <a:pt x="12845" y="610"/>
                  </a:lnTo>
                  <a:lnTo>
                    <a:pt x="13063" y="894"/>
                  </a:lnTo>
                  <a:lnTo>
                    <a:pt x="13234" y="1135"/>
                  </a:lnTo>
                  <a:lnTo>
                    <a:pt x="13311" y="1348"/>
                  </a:lnTo>
                  <a:lnTo>
                    <a:pt x="13374" y="1717"/>
                  </a:lnTo>
                  <a:lnTo>
                    <a:pt x="13374" y="2044"/>
                  </a:lnTo>
                  <a:lnTo>
                    <a:pt x="13327" y="2370"/>
                  </a:lnTo>
                  <a:lnTo>
                    <a:pt x="13265" y="2611"/>
                  </a:lnTo>
                  <a:lnTo>
                    <a:pt x="13171" y="3009"/>
                  </a:lnTo>
                  <a:lnTo>
                    <a:pt x="13063" y="3420"/>
                  </a:lnTo>
                  <a:lnTo>
                    <a:pt x="13016" y="3690"/>
                  </a:lnTo>
                  <a:lnTo>
                    <a:pt x="13094" y="3945"/>
                  </a:lnTo>
                  <a:lnTo>
                    <a:pt x="13187" y="4130"/>
                  </a:lnTo>
                  <a:lnTo>
                    <a:pt x="13374" y="4371"/>
                  </a:lnTo>
                  <a:lnTo>
                    <a:pt x="13654" y="4570"/>
                  </a:lnTo>
                  <a:lnTo>
                    <a:pt x="13902" y="4740"/>
                  </a:lnTo>
                  <a:lnTo>
                    <a:pt x="14276" y="4882"/>
                  </a:lnTo>
                  <a:lnTo>
                    <a:pt x="14633" y="4967"/>
                  </a:lnTo>
                  <a:lnTo>
                    <a:pt x="14991" y="5052"/>
                  </a:lnTo>
                  <a:lnTo>
                    <a:pt x="15364" y="5095"/>
                  </a:lnTo>
                  <a:lnTo>
                    <a:pt x="15753" y="5194"/>
                  </a:lnTo>
                  <a:lnTo>
                    <a:pt x="16048" y="5279"/>
                  </a:lnTo>
                  <a:lnTo>
                    <a:pt x="16282" y="5393"/>
                  </a:lnTo>
                  <a:lnTo>
                    <a:pt x="16468" y="5506"/>
                  </a:lnTo>
                  <a:lnTo>
                    <a:pt x="16608" y="5648"/>
                  </a:lnTo>
                  <a:lnTo>
                    <a:pt x="16702" y="5819"/>
                  </a:lnTo>
                  <a:lnTo>
                    <a:pt x="16795" y="6017"/>
                  </a:lnTo>
                  <a:lnTo>
                    <a:pt x="16826" y="6202"/>
                  </a:lnTo>
                  <a:lnTo>
                    <a:pt x="16857" y="6372"/>
                  </a:lnTo>
                  <a:lnTo>
                    <a:pt x="16857" y="6599"/>
                  </a:lnTo>
                  <a:lnTo>
                    <a:pt x="16826" y="6869"/>
                  </a:lnTo>
                  <a:lnTo>
                    <a:pt x="16826" y="7068"/>
                  </a:lnTo>
                  <a:lnTo>
                    <a:pt x="16873" y="7309"/>
                  </a:lnTo>
                  <a:lnTo>
                    <a:pt x="16997" y="7522"/>
                  </a:lnTo>
                  <a:lnTo>
                    <a:pt x="17137" y="7706"/>
                  </a:lnTo>
                  <a:lnTo>
                    <a:pt x="17292" y="7848"/>
                  </a:lnTo>
                  <a:lnTo>
                    <a:pt x="17510" y="8004"/>
                  </a:lnTo>
                  <a:lnTo>
                    <a:pt x="17728" y="8089"/>
                  </a:lnTo>
                  <a:lnTo>
                    <a:pt x="18070" y="8146"/>
                  </a:lnTo>
                  <a:lnTo>
                    <a:pt x="18365" y="8189"/>
                  </a:lnTo>
                  <a:lnTo>
                    <a:pt x="18630" y="8203"/>
                  </a:lnTo>
                  <a:lnTo>
                    <a:pt x="18925" y="8189"/>
                  </a:lnTo>
                  <a:lnTo>
                    <a:pt x="19298" y="8146"/>
                  </a:lnTo>
                  <a:lnTo>
                    <a:pt x="19578" y="8132"/>
                  </a:lnTo>
                  <a:lnTo>
                    <a:pt x="19874" y="8104"/>
                  </a:lnTo>
                  <a:lnTo>
                    <a:pt x="20138" y="8089"/>
                  </a:lnTo>
                  <a:lnTo>
                    <a:pt x="20465" y="8104"/>
                  </a:lnTo>
                  <a:lnTo>
                    <a:pt x="20636" y="8132"/>
                  </a:lnTo>
                  <a:lnTo>
                    <a:pt x="20838" y="8189"/>
                  </a:lnTo>
                  <a:lnTo>
                    <a:pt x="21009" y="8274"/>
                  </a:lnTo>
                  <a:lnTo>
                    <a:pt x="21211" y="8416"/>
                  </a:lnTo>
                  <a:lnTo>
                    <a:pt x="21367" y="8572"/>
                  </a:lnTo>
                  <a:lnTo>
                    <a:pt x="21491" y="8799"/>
                  </a:lnTo>
                  <a:lnTo>
                    <a:pt x="21538" y="8998"/>
                  </a:lnTo>
                  <a:lnTo>
                    <a:pt x="21569" y="9239"/>
                  </a:lnTo>
                  <a:lnTo>
                    <a:pt x="21600" y="9693"/>
                  </a:lnTo>
                  <a:lnTo>
                    <a:pt x="21584" y="10204"/>
                  </a:lnTo>
                  <a:lnTo>
                    <a:pt x="21600" y="10757"/>
                  </a:lnTo>
                  <a:lnTo>
                    <a:pt x="21553" y="11410"/>
                  </a:lnTo>
                  <a:lnTo>
                    <a:pt x="21507" y="11850"/>
                  </a:lnTo>
                  <a:lnTo>
                    <a:pt x="21460" y="12205"/>
                  </a:lnTo>
                  <a:lnTo>
                    <a:pt x="21367" y="12404"/>
                  </a:lnTo>
                  <a:lnTo>
                    <a:pt x="21227" y="12588"/>
                  </a:lnTo>
                  <a:lnTo>
                    <a:pt x="21087" y="12716"/>
                  </a:lnTo>
                  <a:lnTo>
                    <a:pt x="20885" y="12815"/>
                  </a:lnTo>
                  <a:lnTo>
                    <a:pt x="20651" y="12886"/>
                  </a:lnTo>
                  <a:lnTo>
                    <a:pt x="20449" y="12929"/>
                  </a:lnTo>
                  <a:lnTo>
                    <a:pt x="20029" y="12943"/>
                  </a:lnTo>
                  <a:lnTo>
                    <a:pt x="19656" y="12929"/>
                  </a:lnTo>
                  <a:lnTo>
                    <a:pt x="19345" y="12886"/>
                  </a:lnTo>
                  <a:lnTo>
                    <a:pt x="19081" y="12872"/>
                  </a:lnTo>
                  <a:lnTo>
                    <a:pt x="18785" y="12858"/>
                  </a:lnTo>
                  <a:lnTo>
                    <a:pt x="18505" y="12858"/>
                  </a:lnTo>
                  <a:lnTo>
                    <a:pt x="18272" y="12872"/>
                  </a:lnTo>
                  <a:lnTo>
                    <a:pt x="18023" y="12886"/>
                  </a:lnTo>
                  <a:lnTo>
                    <a:pt x="17712" y="12957"/>
                  </a:lnTo>
                  <a:lnTo>
                    <a:pt x="17557" y="13014"/>
                  </a:lnTo>
                  <a:lnTo>
                    <a:pt x="17401" y="13085"/>
                  </a:lnTo>
                  <a:lnTo>
                    <a:pt x="17199" y="13198"/>
                  </a:lnTo>
                  <a:lnTo>
                    <a:pt x="17059" y="13355"/>
                  </a:lnTo>
                  <a:lnTo>
                    <a:pt x="16966" y="13496"/>
                  </a:lnTo>
                  <a:lnTo>
                    <a:pt x="16857" y="13667"/>
                  </a:lnTo>
                  <a:lnTo>
                    <a:pt x="16810" y="13837"/>
                  </a:lnTo>
                  <a:lnTo>
                    <a:pt x="16795" y="14022"/>
                  </a:lnTo>
                  <a:lnTo>
                    <a:pt x="16810" y="14220"/>
                  </a:lnTo>
                  <a:lnTo>
                    <a:pt x="16810" y="14561"/>
                  </a:lnTo>
                  <a:lnTo>
                    <a:pt x="16795" y="14901"/>
                  </a:lnTo>
                  <a:lnTo>
                    <a:pt x="16686" y="15171"/>
                  </a:lnTo>
                  <a:lnTo>
                    <a:pt x="16593" y="15384"/>
                  </a:lnTo>
                  <a:lnTo>
                    <a:pt x="16437" y="15540"/>
                  </a:lnTo>
                  <a:lnTo>
                    <a:pt x="16219" y="15668"/>
                  </a:lnTo>
                  <a:lnTo>
                    <a:pt x="16002" y="15767"/>
                  </a:lnTo>
                  <a:lnTo>
                    <a:pt x="15753" y="15824"/>
                  </a:lnTo>
                  <a:lnTo>
                    <a:pt x="15426" y="15895"/>
                  </a:lnTo>
                  <a:lnTo>
                    <a:pt x="15162" y="15966"/>
                  </a:lnTo>
                  <a:lnTo>
                    <a:pt x="14835" y="16008"/>
                  </a:lnTo>
                  <a:lnTo>
                    <a:pt x="14571" y="16065"/>
                  </a:lnTo>
                  <a:lnTo>
                    <a:pt x="14276" y="16122"/>
                  </a:lnTo>
                  <a:lnTo>
                    <a:pt x="14027" y="16235"/>
                  </a:lnTo>
                  <a:lnTo>
                    <a:pt x="13762" y="16335"/>
                  </a:lnTo>
                  <a:lnTo>
                    <a:pt x="13514" y="16477"/>
                  </a:lnTo>
                  <a:lnTo>
                    <a:pt x="13327" y="16661"/>
                  </a:lnTo>
                  <a:lnTo>
                    <a:pt x="13156" y="16874"/>
                  </a:lnTo>
                  <a:lnTo>
                    <a:pt x="13032" y="17130"/>
                  </a:lnTo>
                  <a:lnTo>
                    <a:pt x="12985" y="17371"/>
                  </a:lnTo>
                  <a:lnTo>
                    <a:pt x="13016" y="17626"/>
                  </a:lnTo>
                  <a:lnTo>
                    <a:pt x="13063" y="17868"/>
                  </a:lnTo>
                  <a:lnTo>
                    <a:pt x="13140" y="18137"/>
                  </a:lnTo>
                  <a:lnTo>
                    <a:pt x="13203" y="18421"/>
                  </a:lnTo>
                  <a:lnTo>
                    <a:pt x="13265" y="18691"/>
                  </a:lnTo>
                  <a:lnTo>
                    <a:pt x="13327" y="19017"/>
                  </a:lnTo>
                  <a:lnTo>
                    <a:pt x="13327" y="19358"/>
                  </a:lnTo>
                  <a:lnTo>
                    <a:pt x="13249" y="19698"/>
                  </a:lnTo>
                  <a:lnTo>
                    <a:pt x="13156" y="19954"/>
                  </a:lnTo>
                  <a:lnTo>
                    <a:pt x="13063" y="20223"/>
                  </a:lnTo>
                  <a:lnTo>
                    <a:pt x="12923" y="20465"/>
                  </a:lnTo>
                  <a:lnTo>
                    <a:pt x="12736" y="20777"/>
                  </a:lnTo>
                  <a:lnTo>
                    <a:pt x="12534" y="20976"/>
                  </a:lnTo>
                  <a:lnTo>
                    <a:pt x="12363" y="21117"/>
                  </a:lnTo>
                  <a:lnTo>
                    <a:pt x="12145" y="21274"/>
                  </a:lnTo>
                  <a:lnTo>
                    <a:pt x="11912" y="21430"/>
                  </a:lnTo>
                  <a:lnTo>
                    <a:pt x="11694" y="21515"/>
                  </a:lnTo>
                  <a:lnTo>
                    <a:pt x="11492" y="21557"/>
                  </a:lnTo>
                  <a:lnTo>
                    <a:pt x="11165" y="21586"/>
                  </a:lnTo>
                  <a:lnTo>
                    <a:pt x="10777" y="21600"/>
                  </a:lnTo>
                  <a:lnTo>
                    <a:pt x="10295" y="21586"/>
                  </a:lnTo>
                  <a:lnTo>
                    <a:pt x="10077" y="21586"/>
                  </a:lnTo>
                  <a:lnTo>
                    <a:pt x="9797" y="21543"/>
                  </a:lnTo>
                  <a:lnTo>
                    <a:pt x="9486" y="21458"/>
                  </a:lnTo>
                  <a:lnTo>
                    <a:pt x="9222" y="21330"/>
                  </a:lnTo>
                  <a:lnTo>
                    <a:pt x="9051" y="21203"/>
                  </a:lnTo>
                  <a:lnTo>
                    <a:pt x="8864" y="21032"/>
                  </a:lnTo>
                  <a:lnTo>
                    <a:pt x="8724" y="20876"/>
                  </a:lnTo>
                  <a:lnTo>
                    <a:pt x="8568" y="20678"/>
                  </a:lnTo>
                  <a:lnTo>
                    <a:pt x="8444" y="20479"/>
                  </a:lnTo>
                  <a:lnTo>
                    <a:pt x="8351" y="20238"/>
                  </a:lnTo>
                  <a:lnTo>
                    <a:pt x="8304" y="19982"/>
                  </a:lnTo>
                  <a:lnTo>
                    <a:pt x="8289" y="19769"/>
                  </a:lnTo>
                  <a:lnTo>
                    <a:pt x="8289" y="19500"/>
                  </a:lnTo>
                  <a:lnTo>
                    <a:pt x="8304" y="19273"/>
                  </a:lnTo>
                  <a:lnTo>
                    <a:pt x="8382" y="19017"/>
                  </a:lnTo>
                  <a:lnTo>
                    <a:pt x="8444" y="18733"/>
                  </a:lnTo>
                  <a:lnTo>
                    <a:pt x="8537" y="18449"/>
                  </a:lnTo>
                  <a:lnTo>
                    <a:pt x="8584" y="18208"/>
                  </a:lnTo>
                  <a:lnTo>
                    <a:pt x="8600" y="17981"/>
                  </a:lnTo>
                  <a:lnTo>
                    <a:pt x="8584" y="17797"/>
                  </a:lnTo>
                  <a:lnTo>
                    <a:pt x="8537" y="17612"/>
                  </a:lnTo>
                  <a:lnTo>
                    <a:pt x="8397" y="17385"/>
                  </a:lnTo>
                  <a:lnTo>
                    <a:pt x="8257" y="17229"/>
                  </a:lnTo>
                  <a:lnTo>
                    <a:pt x="8102" y="17059"/>
                  </a:lnTo>
                  <a:lnTo>
                    <a:pt x="7915" y="16931"/>
                  </a:lnTo>
                  <a:lnTo>
                    <a:pt x="7729" y="16817"/>
                  </a:lnTo>
                  <a:lnTo>
                    <a:pt x="7464" y="16718"/>
                  </a:lnTo>
                  <a:lnTo>
                    <a:pt x="7216" y="16661"/>
                  </a:lnTo>
                  <a:lnTo>
                    <a:pt x="6920" y="16604"/>
                  </a:lnTo>
                  <a:lnTo>
                    <a:pt x="6656" y="16562"/>
                  </a:lnTo>
                  <a:lnTo>
                    <a:pt x="6391" y="16505"/>
                  </a:lnTo>
                  <a:lnTo>
                    <a:pt x="6096" y="16448"/>
                  </a:lnTo>
                  <a:lnTo>
                    <a:pt x="5847" y="16349"/>
                  </a:lnTo>
                  <a:lnTo>
                    <a:pt x="5536" y="16278"/>
                  </a:lnTo>
                  <a:lnTo>
                    <a:pt x="5303" y="16179"/>
                  </a:lnTo>
                  <a:lnTo>
                    <a:pt x="5116" y="16051"/>
                  </a:lnTo>
                  <a:lnTo>
                    <a:pt x="4961" y="15866"/>
                  </a:lnTo>
                  <a:lnTo>
                    <a:pt x="4867" y="15625"/>
                  </a:lnTo>
                  <a:lnTo>
                    <a:pt x="4790" y="15327"/>
                  </a:lnTo>
                  <a:lnTo>
                    <a:pt x="4759" y="15072"/>
                  </a:lnTo>
                  <a:lnTo>
                    <a:pt x="4790" y="14802"/>
                  </a:lnTo>
                  <a:lnTo>
                    <a:pt x="4821" y="14589"/>
                  </a:lnTo>
                  <a:lnTo>
                    <a:pt x="4790" y="14320"/>
                  </a:lnTo>
                  <a:lnTo>
                    <a:pt x="4696" y="14121"/>
                  </a:lnTo>
                  <a:lnTo>
                    <a:pt x="4541" y="13908"/>
                  </a:lnTo>
                  <a:lnTo>
                    <a:pt x="4401" y="13766"/>
                  </a:lnTo>
                  <a:lnTo>
                    <a:pt x="4214" y="13638"/>
                  </a:lnTo>
                  <a:lnTo>
                    <a:pt x="3965" y="13539"/>
                  </a:lnTo>
                  <a:lnTo>
                    <a:pt x="3670" y="13454"/>
                  </a:lnTo>
                  <a:lnTo>
                    <a:pt x="3375" y="13425"/>
                  </a:lnTo>
                  <a:lnTo>
                    <a:pt x="3110" y="13383"/>
                  </a:lnTo>
                  <a:lnTo>
                    <a:pt x="2830" y="13383"/>
                  </a:lnTo>
                  <a:lnTo>
                    <a:pt x="2581" y="13425"/>
                  </a:lnTo>
                  <a:lnTo>
                    <a:pt x="2333" y="13440"/>
                  </a:lnTo>
                  <a:lnTo>
                    <a:pt x="2068" y="13468"/>
                  </a:lnTo>
                  <a:lnTo>
                    <a:pt x="1819" y="13496"/>
                  </a:lnTo>
                  <a:lnTo>
                    <a:pt x="1400" y="13496"/>
                  </a:lnTo>
                  <a:lnTo>
                    <a:pt x="1135" y="13482"/>
                  </a:lnTo>
                  <a:lnTo>
                    <a:pt x="840" y="13425"/>
                  </a:lnTo>
                  <a:lnTo>
                    <a:pt x="638" y="13326"/>
                  </a:lnTo>
                  <a:lnTo>
                    <a:pt x="420" y="13170"/>
                  </a:lnTo>
                  <a:lnTo>
                    <a:pt x="280" y="13000"/>
                  </a:lnTo>
                  <a:lnTo>
                    <a:pt x="171" y="12815"/>
                  </a:lnTo>
                  <a:lnTo>
                    <a:pt x="62" y="12460"/>
                  </a:lnTo>
                  <a:lnTo>
                    <a:pt x="31" y="12091"/>
                  </a:lnTo>
                  <a:lnTo>
                    <a:pt x="16" y="11737"/>
                  </a:lnTo>
                  <a:lnTo>
                    <a:pt x="0" y="11268"/>
                  </a:lnTo>
                  <a:lnTo>
                    <a:pt x="31" y="10871"/>
                  </a:lnTo>
                  <a:lnTo>
                    <a:pt x="62" y="10445"/>
                  </a:lnTo>
                  <a:lnTo>
                    <a:pt x="78" y="10062"/>
                  </a:lnTo>
                  <a:lnTo>
                    <a:pt x="109" y="9650"/>
                  </a:lnTo>
                  <a:lnTo>
                    <a:pt x="156" y="9352"/>
                  </a:lnTo>
                  <a:lnTo>
                    <a:pt x="202" y="9012"/>
                  </a:lnTo>
                  <a:lnTo>
                    <a:pt x="280" y="8756"/>
                  </a:lnTo>
                  <a:lnTo>
                    <a:pt x="373" y="8586"/>
                  </a:lnTo>
                  <a:lnTo>
                    <a:pt x="529" y="8416"/>
                  </a:lnTo>
                  <a:lnTo>
                    <a:pt x="684" y="8302"/>
                  </a:lnTo>
                  <a:lnTo>
                    <a:pt x="886" y="8189"/>
                  </a:lnTo>
                  <a:lnTo>
                    <a:pt x="1057" y="8146"/>
                  </a:lnTo>
                  <a:lnTo>
                    <a:pt x="1306" y="8104"/>
                  </a:lnTo>
                  <a:lnTo>
                    <a:pt x="1602" y="8089"/>
                  </a:lnTo>
                  <a:lnTo>
                    <a:pt x="1866" y="8104"/>
                  </a:lnTo>
                  <a:lnTo>
                    <a:pt x="2239" y="8146"/>
                  </a:lnTo>
                  <a:lnTo>
                    <a:pt x="2566" y="8175"/>
                  </a:lnTo>
                  <a:lnTo>
                    <a:pt x="2830" y="8189"/>
                  </a:lnTo>
                  <a:lnTo>
                    <a:pt x="3203" y="8203"/>
                  </a:lnTo>
                  <a:lnTo>
                    <a:pt x="3592" y="8146"/>
                  </a:lnTo>
                  <a:lnTo>
                    <a:pt x="3903" y="8089"/>
                  </a:lnTo>
                  <a:lnTo>
                    <a:pt x="4214" y="7990"/>
                  </a:lnTo>
                  <a:lnTo>
                    <a:pt x="4416" y="7876"/>
                  </a:lnTo>
                  <a:lnTo>
                    <a:pt x="4619" y="7706"/>
                  </a:lnTo>
                  <a:lnTo>
                    <a:pt x="4759" y="7493"/>
                  </a:lnTo>
                  <a:lnTo>
                    <a:pt x="4867" y="7280"/>
                  </a:lnTo>
                  <a:lnTo>
                    <a:pt x="4898" y="7053"/>
                  </a:lnTo>
                  <a:lnTo>
                    <a:pt x="4883" y="6883"/>
                  </a:lnTo>
                  <a:lnTo>
                    <a:pt x="4867" y="6557"/>
                  </a:lnTo>
                  <a:lnTo>
                    <a:pt x="4883" y="6230"/>
                  </a:lnTo>
                  <a:lnTo>
                    <a:pt x="4945" y="5989"/>
                  </a:lnTo>
                  <a:lnTo>
                    <a:pt x="5038" y="5762"/>
                  </a:lnTo>
                  <a:lnTo>
                    <a:pt x="5147" y="5592"/>
                  </a:lnTo>
                  <a:lnTo>
                    <a:pt x="5381" y="5421"/>
                  </a:lnTo>
                  <a:lnTo>
                    <a:pt x="5645" y="5294"/>
                  </a:lnTo>
                  <a:lnTo>
                    <a:pt x="5956" y="5208"/>
                  </a:lnTo>
                  <a:lnTo>
                    <a:pt x="6283" y="5123"/>
                  </a:lnTo>
                  <a:lnTo>
                    <a:pt x="6547" y="5066"/>
                  </a:lnTo>
                  <a:lnTo>
                    <a:pt x="6889" y="5024"/>
                  </a:lnTo>
                  <a:lnTo>
                    <a:pt x="7200" y="4953"/>
                  </a:lnTo>
                  <a:lnTo>
                    <a:pt x="7573" y="4868"/>
                  </a:lnTo>
                  <a:lnTo>
                    <a:pt x="7931" y="4726"/>
                  </a:lnTo>
                  <a:lnTo>
                    <a:pt x="8226" y="4513"/>
                  </a:lnTo>
                  <a:close/>
                </a:path>
              </a:pathLst>
            </a:custGeom>
            <a:solidFill>
              <a:srgbClr val="FFFB00"/>
            </a:solidFill>
            <a:ln w="635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ummary"/>
          <p:cNvSpPr txBox="1"/>
          <p:nvPr>
            <p:ph type="title"/>
          </p:nvPr>
        </p:nvSpPr>
        <p:spPr>
          <a:xfrm>
            <a:off x="0" y="381000"/>
            <a:ext cx="9144000" cy="1676400"/>
          </a:xfrm>
          <a:prstGeom prst="rect">
            <a:avLst/>
          </a:prstGeom>
        </p:spPr>
        <p:txBody>
          <a:bodyPr/>
          <a:lstStyle/>
          <a:p>
            <a:pPr/>
            <a:r>
              <a:t>Summary </a:t>
            </a:r>
          </a:p>
        </p:txBody>
      </p:sp>
      <p:sp>
        <p:nvSpPr>
          <p:cNvPr id="527" name="Alternate brain organizations may not be as effective as typical brain organizations for language processing…"/>
          <p:cNvSpPr txBox="1"/>
          <p:nvPr>
            <p:ph type="body" idx="1"/>
          </p:nvPr>
        </p:nvSpPr>
        <p:spPr>
          <a:xfrm>
            <a:off x="533400" y="2057400"/>
            <a:ext cx="7772400" cy="48006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t>Alternate brain organizations may not be as effective as typical brain organizations for language processing</a:t>
            </a:r>
          </a:p>
          <a:p>
            <a:pPr lvl="1">
              <a:lnSpc>
                <a:spcPct val="90000"/>
              </a:lnSpc>
            </a:pPr>
            <a:r>
              <a:t>Children with brain injuries have lower scores on formal testing</a:t>
            </a:r>
          </a:p>
          <a:p>
            <a:pPr lvl="1">
              <a:lnSpc>
                <a:spcPct val="90000"/>
              </a:lnSpc>
            </a:pPr>
            <a:r>
              <a:t>Children with brain injuries have subtle delays under demanding circumstances</a:t>
            </a:r>
          </a:p>
          <a:p>
            <a:pPr lvl="1">
              <a:lnSpc>
                <a:spcPct val="90000"/>
              </a:lnSpc>
            </a:pPr>
            <a:r>
              <a:t>Children with brain injuries are slower at information processing</a:t>
            </a:r>
          </a:p>
        </p:txBody>
      </p:sp>
      <p:pic>
        <p:nvPicPr>
          <p:cNvPr id="528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0" y="5638800"/>
            <a:ext cx="1371600" cy="10096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umma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Summary</a:t>
            </a:r>
          </a:p>
        </p:txBody>
      </p:sp>
      <p:sp>
        <p:nvSpPr>
          <p:cNvPr id="531" name="fMRI suggests intriguing possibility of multiple reorganization pattern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40677" indent="-300037">
              <a:defRPr sz="2800"/>
            </a:pPr>
            <a:r>
              <a:t>fMRI suggests intriguing possibility of multiple reorganization patterns</a:t>
            </a:r>
          </a:p>
          <a:p>
            <a:pPr lvl="1" marL="742768" indent="-244928">
              <a:defRPr sz="2400"/>
            </a:pPr>
            <a:r>
              <a:t>L stroke had strong R anterior activations</a:t>
            </a:r>
          </a:p>
          <a:p>
            <a:pPr lvl="1" marL="742768" indent="-244928">
              <a:defRPr sz="2400"/>
            </a:pPr>
            <a:r>
              <a:t>L PVH had R laterality but minimal anterior activation</a:t>
            </a:r>
          </a:p>
          <a:p>
            <a:pPr lvl="1" marL="742768" indent="-244928">
              <a:defRPr sz="2400"/>
            </a:pPr>
            <a:r>
              <a:t>All may result in information processing inefficiencies</a:t>
            </a:r>
          </a:p>
          <a:p>
            <a:pPr marL="340677" indent="-300037">
              <a:defRPr sz="2800"/>
            </a:pPr>
            <a:r>
              <a:t>Calls for systematic, larger imaging study</a:t>
            </a:r>
          </a:p>
          <a:p>
            <a:pPr lvl="1" marL="742768" indent="-244928">
              <a:defRPr sz="2400"/>
            </a:pPr>
            <a:r>
              <a:t>Correlations with behavioral data</a:t>
            </a:r>
          </a:p>
          <a:p>
            <a:pPr lvl="1" marL="742768" indent="-244928">
              <a:defRPr sz="2400"/>
            </a:pPr>
            <a:r>
              <a:t>Variations as a function of lesion, age, and performance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Thank you."/>
          <p:cNvSpPr txBox="1"/>
          <p:nvPr>
            <p:ph type="title"/>
          </p:nvPr>
        </p:nvSpPr>
        <p:spPr>
          <a:xfrm>
            <a:off x="685800" y="1219200"/>
            <a:ext cx="7772400" cy="1143000"/>
          </a:xfrm>
          <a:prstGeom prst="rect">
            <a:avLst/>
          </a:prstGeom>
        </p:spPr>
        <p:txBody>
          <a:bodyPr/>
          <a:lstStyle/>
          <a:p>
            <a:pPr/>
            <a:r>
              <a:t>Thank you.</a:t>
            </a:r>
          </a:p>
        </p:txBody>
      </p:sp>
      <p:pic>
        <p:nvPicPr>
          <p:cNvPr id="534" name="image.png" descr="image.png"/>
          <p:cNvPicPr>
            <a:picLocks noChangeAspect="0"/>
          </p:cNvPicPr>
          <p:nvPr/>
        </p:nvPicPr>
        <p:blipFill>
          <a:blip r:embed="rId2">
            <a:extLst/>
          </a:blip>
          <a:srcRect l="1470" t="5882" r="0" b="5882"/>
          <a:stretch>
            <a:fillRect/>
          </a:stretch>
        </p:blipFill>
        <p:spPr>
          <a:xfrm>
            <a:off x="1981200" y="2590800"/>
            <a:ext cx="5105400" cy="3429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Alternative theory:  Emergentism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Alternative theory: </a:t>
            </a:r>
            <a:br/>
            <a:r>
              <a:t>Emergentism</a:t>
            </a:r>
          </a:p>
        </p:txBody>
      </p:sp>
      <p:sp>
        <p:nvSpPr>
          <p:cNvPr id="59" name="Language areas not highly circumscribed nor highly specialized, though LH dominant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Language areas not highly circumscribed nor highly specialized, though LH dominant </a:t>
            </a:r>
          </a:p>
          <a:p>
            <a:pPr lvl="1"/>
            <a:r>
              <a:t>RH becomes activated for various components or levels of difficulty</a:t>
            </a:r>
          </a:p>
          <a:p>
            <a:pPr lvl="1"/>
            <a:r>
              <a:t>After injury, recovery may be possible with training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image.pdf" descr="image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" y="2057400"/>
            <a:ext cx="7791450" cy="3717925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tructure in Honeycombs"/>
          <p:cNvSpPr txBox="1"/>
          <p:nvPr/>
        </p:nvSpPr>
        <p:spPr>
          <a:xfrm>
            <a:off x="1828800" y="457200"/>
            <a:ext cx="6108700" cy="711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algn="ctr">
              <a:spcBef>
                <a:spcPts val="2400"/>
              </a:spcBef>
              <a:buClr>
                <a:srgbClr val="FFFFFF"/>
              </a:buClr>
              <a:buFont typeface="Times Roman"/>
              <a:defRPr sz="4000"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Structure in Honeycombs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A900"/>
        </a:solidFill>
        <a:ln w="9525" cap="flat">
          <a:solidFill>
            <a:srgbClr val="FFFFFF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>
              <a:solidFill>
                <a:srgbClr val="FFFFFF"/>
              </a:solidFill>
            </a:uFill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FFFFFF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>
              <a:solidFill>
                <a:srgbClr val="FFFFFF"/>
              </a:solidFill>
            </a:uFill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Times New Roman"/>
        <a:ea typeface="Times New Roman"/>
        <a:cs typeface="Times New Roman"/>
      </a:majorFont>
      <a:minorFont>
        <a:latin typeface="Times New Roman"/>
        <a:ea typeface="Times New Roman"/>
        <a:cs typeface="Times New Roma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A900"/>
        </a:solidFill>
        <a:ln w="9525" cap="flat">
          <a:solidFill>
            <a:srgbClr val="FFFFFF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>
              <a:solidFill>
                <a:srgbClr val="FFFFFF"/>
              </a:solidFill>
            </a:uFill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FFFFFF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>
              <a:solidFill>
                <a:srgbClr val="FFFFFF"/>
              </a:solidFill>
            </a:uFill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