
<file path=[Content_Types].xml><?xml version="1.0" encoding="utf-8"?>
<Types xmlns="http://schemas.openxmlformats.org/package/2006/content-types">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6" r:id="rId2"/>
    <p:sldId id="334" r:id="rId3"/>
    <p:sldId id="258" r:id="rId4"/>
    <p:sldId id="259" r:id="rId5"/>
    <p:sldId id="260" r:id="rId6"/>
    <p:sldId id="261" r:id="rId7"/>
    <p:sldId id="262" r:id="rId8"/>
    <p:sldId id="263" r:id="rId9"/>
    <p:sldId id="265" r:id="rId10"/>
    <p:sldId id="271" r:id="rId11"/>
    <p:sldId id="329" r:id="rId12"/>
    <p:sldId id="308" r:id="rId13"/>
    <p:sldId id="306" r:id="rId14"/>
    <p:sldId id="331" r:id="rId15"/>
    <p:sldId id="310" r:id="rId16"/>
    <p:sldId id="332" r:id="rId17"/>
    <p:sldId id="312" r:id="rId18"/>
    <p:sldId id="313" r:id="rId19"/>
    <p:sldId id="266" r:id="rId20"/>
    <p:sldId id="267" r:id="rId21"/>
    <p:sldId id="268" r:id="rId22"/>
    <p:sldId id="269" r:id="rId23"/>
    <p:sldId id="270" r:id="rId24"/>
    <p:sldId id="314" r:id="rId25"/>
    <p:sldId id="272" r:id="rId26"/>
    <p:sldId id="315" r:id="rId27"/>
    <p:sldId id="274" r:id="rId28"/>
    <p:sldId id="275" r:id="rId29"/>
    <p:sldId id="316"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11" r:id="rId43"/>
    <p:sldId id="333"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58299"/>
  </p:normalViewPr>
  <p:slideViewPr>
    <p:cSldViewPr snapToGrid="0" snapToObjects="1">
      <p:cViewPr varScale="1">
        <p:scale>
          <a:sx n="71" d="100"/>
          <a:sy n="71" d="100"/>
        </p:scale>
        <p:origin x="16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9952F-05DE-7D42-8C5B-3EAF1E15FACE}" type="datetimeFigureOut">
              <a:rPr lang="en-US" smtClean="0"/>
              <a:t>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ED4FB-6B44-5948-BF09-4833EADDB314}" type="slidenum">
              <a:rPr lang="en-US" smtClean="0"/>
              <a:t>‹#›</a:t>
            </a:fld>
            <a:endParaRPr lang="en-US"/>
          </a:p>
        </p:txBody>
      </p:sp>
    </p:spTree>
    <p:extLst>
      <p:ext uri="{BB962C8B-B14F-4D97-AF65-F5344CB8AC3E}">
        <p14:creationId xmlns:p14="http://schemas.microsoft.com/office/powerpoint/2010/main" val="31354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ED4FB-6B44-5948-BF09-4833EADDB314}" type="slidenum">
              <a:rPr lang="en-US" smtClean="0"/>
              <a:t>2</a:t>
            </a:fld>
            <a:endParaRPr lang="en-US"/>
          </a:p>
        </p:txBody>
      </p:sp>
    </p:spTree>
    <p:extLst>
      <p:ext uri="{BB962C8B-B14F-4D97-AF65-F5344CB8AC3E}">
        <p14:creationId xmlns:p14="http://schemas.microsoft.com/office/powerpoint/2010/main" val="69430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7997fa59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7997fa5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7997fa59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7997fa59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7997fa59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7997fa59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7997fa59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7997fa59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7997fa59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7997fa59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7997fa59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7997fa59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7997fa59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7997fa59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7997fa59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7997fa59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7997fa59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7997fa59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7997fa59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7997fa59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7997fa59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7997fa59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7997fa59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7997fa59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7997fa597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7997fa59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7997fa59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7997fa59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7997fa59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7997fa59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7997fa597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7997fa59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7997fa597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7997fa5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7997fa597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7997fa59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7997fa597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7997fa59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7997fa59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7997fa59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822588-20F9-3044-A5C6-D72B76530424}" type="slidenum">
              <a:rPr lang="en-US" smtClean="0"/>
              <a:t>10</a:t>
            </a:fld>
            <a:endParaRPr lang="en-US"/>
          </a:p>
        </p:txBody>
      </p:sp>
    </p:spTree>
    <p:extLst>
      <p:ext uri="{BB962C8B-B14F-4D97-AF65-F5344CB8AC3E}">
        <p14:creationId xmlns:p14="http://schemas.microsoft.com/office/powerpoint/2010/main" val="608235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7997fa597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7997fa59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7997fa597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7997fa59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9c0790d2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9c0790d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Can you tell me the story of Cinderella?</a:t>
            </a:r>
            <a:endParaRPr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200" b="0" u="none" strike="noStrike" dirty="0">
                <a:effectLst/>
                <a:latin typeface="Times New Roman" panose="02020603050405020304" pitchFamily="18" charset="0"/>
                <a:ea typeface="Times New Roman" panose="02020603050405020304" pitchFamily="18" charset="0"/>
                <a:cs typeface="+mn-cs"/>
              </a:rPr>
              <a:t>Procedural Discourse Task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Sandwich)</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Do not use a picture stimulus for this task.</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“Let’s move on to something a little different.  Tell me how you would make a peanut butter and jelly sandwich.”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(non-U.S. test sites may substitute another simple sandwich, such as Vegemite and cheese [Australia])</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“If you were feeling hungry for a peanut butter and jelly sandwich, how would you make it?”</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074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370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822588-20F9-3044-A5C6-D72B76530424}" type="slidenum">
              <a:rPr lang="en-US" smtClean="0"/>
              <a:t>13</a:t>
            </a:fld>
            <a:endParaRPr lang="en-US"/>
          </a:p>
        </p:txBody>
      </p:sp>
    </p:spTree>
    <p:extLst>
      <p:ext uri="{BB962C8B-B14F-4D97-AF65-F5344CB8AC3E}">
        <p14:creationId xmlns:p14="http://schemas.microsoft.com/office/powerpoint/2010/main" val="3867085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155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ED4FB-6B44-5948-BF09-4833EADDB314}" type="slidenum">
              <a:rPr lang="en-US" smtClean="0"/>
              <a:t>16</a:t>
            </a:fld>
            <a:endParaRPr lang="en-US"/>
          </a:p>
        </p:txBody>
      </p:sp>
    </p:spTree>
    <p:extLst>
      <p:ext uri="{BB962C8B-B14F-4D97-AF65-F5344CB8AC3E}">
        <p14:creationId xmlns:p14="http://schemas.microsoft.com/office/powerpoint/2010/main" val="151786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78df3676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78df367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7997fa59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7997fa5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176838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38628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93093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510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14956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247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87590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001737-ACF0-954C-A390-FD49883F545C}" type="datetimeFigureOut">
              <a:rPr lang="en-US" smtClean="0"/>
              <a:t>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889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001737-ACF0-954C-A390-FD49883F545C}" type="datetimeFigureOut">
              <a:rPr lang="en-US" smtClean="0"/>
              <a:t>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14098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01737-ACF0-954C-A390-FD49883F545C}" type="datetimeFigureOut">
              <a:rPr lang="en-US" smtClean="0"/>
              <a:t>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71450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92335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20994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01737-ACF0-954C-A390-FD49883F545C}" type="datetimeFigureOut">
              <a:rPr lang="en-US" smtClean="0"/>
              <a:t>2/1/22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34B22-1B2C-8546-A9D5-86BF85A60C3E}" type="slidenum">
              <a:rPr lang="en-US" smtClean="0"/>
              <a:t>‹#›</a:t>
            </a:fld>
            <a:endParaRPr lang="en-US"/>
          </a:p>
        </p:txBody>
      </p:sp>
    </p:spTree>
    <p:extLst>
      <p:ext uri="{BB962C8B-B14F-4D97-AF65-F5344CB8AC3E}">
        <p14:creationId xmlns:p14="http://schemas.microsoft.com/office/powerpoint/2010/main" val="4056642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0408C4-A44D-A041-93DD-54D67F60A385}"/>
              </a:ext>
            </a:extLst>
          </p:cNvPr>
          <p:cNvSpPr txBox="1"/>
          <p:nvPr/>
        </p:nvSpPr>
        <p:spPr>
          <a:xfrm>
            <a:off x="2879651" y="1661264"/>
            <a:ext cx="6432697" cy="2554545"/>
          </a:xfrm>
          <a:prstGeom prst="rect">
            <a:avLst/>
          </a:prstGeom>
          <a:noFill/>
        </p:spPr>
        <p:txBody>
          <a:bodyPr wrap="square">
            <a:spAutoFit/>
          </a:bodyPr>
          <a:lstStyle/>
          <a:p>
            <a:pPr algn="ctr"/>
            <a:r>
              <a:rPr lang="en-US" sz="4000" b="1" dirty="0" err="1">
                <a:latin typeface="Arial" panose="020B0604020202020204" pitchFamily="34" charset="0"/>
                <a:ea typeface="Times New Roman" panose="02020603050405020304" pitchFamily="18" charset="0"/>
                <a:cs typeface="Times New Roman" panose="02020603050405020304" pitchFamily="18" charset="0"/>
              </a:rPr>
              <a:t>RHDBank</a:t>
            </a:r>
            <a:r>
              <a:rPr lang="en-US" sz="4000" b="1" dirty="0">
                <a:latin typeface="Arial" panose="020B0604020202020204" pitchFamily="34" charset="0"/>
                <a:ea typeface="Times New Roman" panose="02020603050405020304" pitchFamily="18" charset="0"/>
                <a:cs typeface="Times New Roman" panose="02020603050405020304" pitchFamily="18" charset="0"/>
              </a:rPr>
              <a:t> </a:t>
            </a:r>
          </a:p>
          <a:p>
            <a:pPr algn="ctr"/>
            <a:r>
              <a:rPr lang="en-US" sz="4000" b="1" dirty="0">
                <a:latin typeface="Arial" panose="020B0604020202020204" pitchFamily="34" charset="0"/>
                <a:ea typeface="Times New Roman" panose="02020603050405020304" pitchFamily="18" charset="0"/>
                <a:cs typeface="Times New Roman" panose="02020603050405020304" pitchFamily="18" charset="0"/>
              </a:rPr>
              <a:t>Discourse Tasks</a:t>
            </a:r>
          </a:p>
          <a:p>
            <a:pPr algn="ctr"/>
            <a:endParaRPr lang="en-US" sz="4000" b="1" dirty="0">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4000" b="1" dirty="0">
                <a:latin typeface="Arial" panose="020B0604020202020204" pitchFamily="34" charset="0"/>
                <a:ea typeface="Times New Roman" panose="02020603050405020304" pitchFamily="18" charset="0"/>
                <a:cs typeface="Times New Roman" panose="02020603050405020304" pitchFamily="18" charset="0"/>
              </a:rPr>
              <a:t>Control Participants</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9407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linedrawing&#10;&#10;Description automatically generated">
            <a:extLst>
              <a:ext uri="{FF2B5EF4-FFF2-40B4-BE49-F238E27FC236}">
                <a16:creationId xmlns:a16="http://schemas.microsoft.com/office/drawing/2014/main" id="{01A0D917-1191-4745-865F-592D9E53D78E}"/>
              </a:ext>
            </a:extLst>
          </p:cNvPr>
          <p:cNvPicPr>
            <a:picLocks noChangeAspect="1"/>
          </p:cNvPicPr>
          <p:nvPr/>
        </p:nvPicPr>
        <p:blipFill>
          <a:blip r:embed="rId3"/>
          <a:stretch>
            <a:fillRect/>
          </a:stretch>
        </p:blipFill>
        <p:spPr>
          <a:xfrm>
            <a:off x="2289740" y="643466"/>
            <a:ext cx="7612519" cy="5571067"/>
          </a:xfrm>
          <a:prstGeom prst="rect">
            <a:avLst/>
          </a:prstGeom>
        </p:spPr>
      </p:pic>
    </p:spTree>
    <p:extLst>
      <p:ext uri="{BB962C8B-B14F-4D97-AF65-F5344CB8AC3E}">
        <p14:creationId xmlns:p14="http://schemas.microsoft.com/office/powerpoint/2010/main" val="1553067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0A4587-7385-EA41-91A6-EB70A87C7948}"/>
              </a:ext>
            </a:extLst>
          </p:cNvPr>
          <p:cNvSpPr txBox="1"/>
          <p:nvPr/>
        </p:nvSpPr>
        <p:spPr>
          <a:xfrm>
            <a:off x="1470212" y="1069482"/>
            <a:ext cx="9825317" cy="3477875"/>
          </a:xfrm>
          <a:prstGeom prst="rect">
            <a:avLst/>
          </a:prstGeom>
          <a:noFill/>
        </p:spPr>
        <p:txBody>
          <a:bodyPr wrap="square">
            <a:spAutoFit/>
          </a:bodyPr>
          <a:lstStyle/>
          <a:p>
            <a:r>
              <a:rPr lang="en-US" sz="2200" dirty="0">
                <a:latin typeface="Arial" panose="020B0604020202020204" pitchFamily="34" charset="0"/>
                <a:ea typeface="Times New Roman" panose="02020603050405020304" pitchFamily="18" charset="0"/>
                <a:cs typeface="Arial" panose="020B0604020202020204" pitchFamily="34" charset="0"/>
              </a:rPr>
              <a:t>Present picture #1 (Cookie Theft) (~ 3 minutes)</a:t>
            </a:r>
          </a:p>
          <a:p>
            <a:r>
              <a:rPr lang="en-US" sz="2200" dirty="0">
                <a:latin typeface="Arial" panose="020B0604020202020204" pitchFamily="34" charset="0"/>
                <a:ea typeface="Times New Roman" panose="02020603050405020304" pitchFamily="18" charset="0"/>
                <a:cs typeface="Arial" panose="020B0604020202020204" pitchFamily="34" charset="0"/>
              </a:rPr>
              <a:t>  </a:t>
            </a:r>
          </a:p>
          <a:p>
            <a:r>
              <a:rPr lang="en-US" sz="2200" b="1" dirty="0">
                <a:latin typeface="Arial" panose="020B0604020202020204" pitchFamily="34" charset="0"/>
                <a:cs typeface="Arial" panose="020B0604020202020204" pitchFamily="34" charset="0"/>
              </a:rPr>
              <a:t>“Here is a picture.  Tell me everything you see going on in this picture.”</a:t>
            </a:r>
            <a:endParaRPr lang="en-US" sz="2200" dirty="0">
              <a:latin typeface="Arial" panose="020B0604020202020204" pitchFamily="34" charset="0"/>
              <a:cs typeface="Arial" panose="020B0604020202020204" pitchFamily="34" charset="0"/>
            </a:endParaRPr>
          </a:p>
          <a:p>
            <a:r>
              <a:rPr lang="en-US" sz="2200" b="1" dirty="0">
                <a:latin typeface="Arial" panose="020B0604020202020204" pitchFamily="34" charset="0"/>
                <a:ea typeface="Times New Roman" panose="02020603050405020304" pitchFamily="18" charset="0"/>
                <a:cs typeface="Arial" panose="020B0604020202020204" pitchFamily="34" charset="0"/>
              </a:rPr>
              <a:t> </a:t>
            </a:r>
            <a:endParaRPr lang="en-US" sz="2200" dirty="0">
              <a:latin typeface="Arial" panose="020B0604020202020204" pitchFamily="34" charset="0"/>
              <a:ea typeface="Times New Roman" panose="02020603050405020304" pitchFamily="18" charset="0"/>
              <a:cs typeface="Arial" panose="020B0604020202020204" pitchFamily="34" charset="0"/>
            </a:endParaRPr>
          </a:p>
          <a:p>
            <a:pPr indent="457200"/>
            <a:r>
              <a:rPr lang="en-US" sz="2200" dirty="0">
                <a:latin typeface="Arial" panose="020B0604020202020204" pitchFamily="34" charset="0"/>
                <a:ea typeface="Times New Roman" panose="02020603050405020304" pitchFamily="18" charset="0"/>
                <a:cs typeface="Arial" panose="020B0604020202020204" pitchFamily="34" charset="0"/>
              </a:rPr>
              <a:t>If no response in 10 seconds, give second prompt:  </a:t>
            </a:r>
          </a:p>
          <a:p>
            <a:pPr marL="457200" lvl="0" defTabSz="914400">
              <a:defRPr/>
            </a:pPr>
            <a:r>
              <a:rPr lang="en-US" sz="2200" b="1" dirty="0">
                <a:latin typeface="Arial" panose="020B0604020202020204" pitchFamily="34" charset="0"/>
                <a:cs typeface="Arial" panose="020B0604020202020204" pitchFamily="34" charset="0"/>
              </a:rPr>
              <a:t>“Take a look </a:t>
            </a:r>
            <a:r>
              <a:rPr lang="en-US" sz="2200" dirty="0">
                <a:latin typeface="Arial" panose="020B0604020202020204" pitchFamily="34" charset="0"/>
                <a:cs typeface="Arial" panose="020B0604020202020204" pitchFamily="34" charset="0"/>
              </a:rPr>
              <a:t>(point to picture if possible)</a:t>
            </a:r>
            <a:r>
              <a:rPr lang="en-US" sz="2200" b="1" dirty="0">
                <a:latin typeface="Arial" panose="020B0604020202020204" pitchFamily="34" charset="0"/>
                <a:cs typeface="Arial" panose="020B0604020202020204" pitchFamily="34" charset="0"/>
              </a:rPr>
              <a:t> and tell me what’s happening in the picture.”</a:t>
            </a:r>
            <a:endParaRPr lang="en-US" sz="2200" dirty="0">
              <a:latin typeface="Arial" panose="020B0604020202020204" pitchFamily="34" charset="0"/>
              <a:cs typeface="Arial" panose="020B0604020202020204" pitchFamily="34" charset="0"/>
            </a:endParaRPr>
          </a:p>
          <a:p>
            <a:pPr marL="457200" marR="0">
              <a:spcBef>
                <a:spcPts val="0"/>
              </a:spcBef>
              <a:spcAft>
                <a:spcPts val="0"/>
              </a:spcAft>
            </a:pPr>
            <a:endParaRPr lang="en-US" sz="2200" dirty="0">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pPr>
            <a:r>
              <a:rPr lang="en-US" sz="2200" dirty="0">
                <a:latin typeface="Arial" panose="020B0604020202020204" pitchFamily="34" charset="0"/>
                <a:ea typeface="Times New Roman" panose="02020603050405020304" pitchFamily="18" charset="0"/>
                <a:cs typeface="Arial" panose="020B0604020202020204" pitchFamily="34" charset="0"/>
              </a:rPr>
              <a:t>If fewer than 2 utterances, give third prompt:</a:t>
            </a:r>
          </a:p>
          <a:p>
            <a:pPr marL="457200" marR="0" indent="457200">
              <a:spcBef>
                <a:spcPts val="0"/>
              </a:spcBef>
              <a:spcAft>
                <a:spcPts val="0"/>
              </a:spcAft>
            </a:pPr>
            <a:r>
              <a:rPr lang="en-US" sz="2200" b="1" dirty="0">
                <a:solidFill>
                  <a:srgbClr val="000000"/>
                </a:solidFill>
                <a:latin typeface="Arial" panose="020B0604020202020204" pitchFamily="34" charset="0"/>
                <a:ea typeface="Arial" panose="020B0604020202020204" pitchFamily="34" charset="0"/>
                <a:cs typeface="Arial" panose="020B0604020202020204" pitchFamily="34" charset="0"/>
              </a:rPr>
              <a:t>“Anything else you can tell me about the picture?”</a:t>
            </a:r>
            <a:endPar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42958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#2</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150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546920F-2CA1-D248-9EAF-A41FE3A3FC3C}"/>
              </a:ext>
            </a:extLst>
          </p:cNvPr>
          <p:cNvPicPr>
            <a:picLocks noChangeAspect="1"/>
          </p:cNvPicPr>
          <p:nvPr/>
        </p:nvPicPr>
        <p:blipFill>
          <a:blip r:embed="rId3"/>
          <a:stretch>
            <a:fillRect/>
          </a:stretch>
        </p:blipFill>
        <p:spPr>
          <a:xfrm>
            <a:off x="1680575" y="0"/>
            <a:ext cx="8830849" cy="6858000"/>
          </a:xfrm>
          <a:prstGeom prst="rect">
            <a:avLst/>
          </a:prstGeom>
        </p:spPr>
      </p:pic>
    </p:spTree>
    <p:extLst>
      <p:ext uri="{BB962C8B-B14F-4D97-AF65-F5344CB8AC3E}">
        <p14:creationId xmlns:p14="http://schemas.microsoft.com/office/powerpoint/2010/main" val="118863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ACB89D-0ECF-CF44-942C-945E3D5ABEDC}"/>
              </a:ext>
            </a:extLst>
          </p:cNvPr>
          <p:cNvSpPr txBox="1"/>
          <p:nvPr/>
        </p:nvSpPr>
        <p:spPr>
          <a:xfrm>
            <a:off x="1529862" y="1443841"/>
            <a:ext cx="9741876" cy="4493538"/>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Present Picture #3 (Cat Rescue) (~ 3 minutes)</a:t>
            </a: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“Here is another picture.  Look at everything that’s happening and then tell me a story about what you see.  Tell me the story with a beginning, a middle, and an end.”</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 </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If no response in 10 seconds, give second prompt:  </a:t>
            </a:r>
          </a:p>
          <a:p>
            <a:pPr marL="0" marR="0" indent="457200">
              <a:spcBef>
                <a:spcPts val="0"/>
              </a:spcBef>
              <a:spcAft>
                <a:spcPts val="0"/>
              </a:spcAft>
            </a:pP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“Take a look </a:t>
            </a:r>
            <a:r>
              <a:rPr lang="en-US" sz="2200" dirty="0">
                <a:effectLst/>
                <a:latin typeface="Arial" panose="020B0604020202020204" pitchFamily="34" charset="0"/>
                <a:ea typeface="Times New Roman" panose="02020603050405020304" pitchFamily="18" charset="0"/>
                <a:cs typeface="Arial" panose="020B0604020202020204" pitchFamily="34" charset="0"/>
              </a:rPr>
              <a:t>(point to picture)</a:t>
            </a:r>
            <a:r>
              <a:rPr lang="en-US" sz="2200" b="1" dirty="0">
                <a:effectLst/>
                <a:latin typeface="Arial" panose="020B0604020202020204" pitchFamily="34" charset="0"/>
                <a:ea typeface="Times New Roman" panose="02020603050405020304" pitchFamily="18" charset="0"/>
                <a:cs typeface="Arial" panose="020B0604020202020204" pitchFamily="34" charset="0"/>
              </a:rPr>
              <a:t> and tell me any part of the story.”</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 </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If fewer than 2 utterances, give third prompt:  </a:t>
            </a:r>
          </a:p>
          <a:p>
            <a:pPr marL="457200" marR="0" indent="457200">
              <a:spcBef>
                <a:spcPts val="0"/>
              </a:spcBef>
              <a:spcAft>
                <a:spcPts val="0"/>
              </a:spcAft>
            </a:pP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“Anything else you can tell me about the story?”</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42696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Story Narrative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790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78F9AA-A627-314B-B4F6-6D977E67C8A9}"/>
              </a:ext>
            </a:extLst>
          </p:cNvPr>
          <p:cNvSpPr txBox="1"/>
          <p:nvPr/>
        </p:nvSpPr>
        <p:spPr>
          <a:xfrm>
            <a:off x="1277815" y="889843"/>
            <a:ext cx="10304585" cy="5355312"/>
          </a:xfrm>
          <a:prstGeom prst="rect">
            <a:avLst/>
          </a:prstGeom>
          <a:noFill/>
        </p:spPr>
        <p:txBody>
          <a:bodyPr wrap="square">
            <a:spAutoFit/>
          </a:bodyPr>
          <a:lstStyle/>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CINDERELLA (~ </a:t>
            </a:r>
            <a:r>
              <a:rPr lang="en-US" sz="1800">
                <a:effectLst/>
                <a:latin typeface="Arial" panose="020B0604020202020204" pitchFamily="34" charset="0"/>
                <a:ea typeface="Times New Roman" panose="02020603050405020304" pitchFamily="18" charset="0"/>
                <a:cs typeface="Arial" panose="020B0604020202020204" pitchFamily="34" charset="0"/>
              </a:rPr>
              <a:t>5 minutes)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“I’m going to ask you to tell a story.  Have you ever heard the story of Cinderella?  </a:t>
            </a:r>
            <a:r>
              <a:rPr lang="en-US" sz="1800" dirty="0">
                <a:effectLst/>
                <a:latin typeface="Arial" panose="020B0604020202020204" pitchFamily="34" charset="0"/>
                <a:ea typeface="Times New Roman" panose="02020603050405020304" pitchFamily="18" charset="0"/>
                <a:cs typeface="Arial" panose="020B0604020202020204" pitchFamily="34" charset="0"/>
              </a:rPr>
              <a:t>(Make note of answer for demographic data.  If answer is no, ask participant to tell a fairy tale s/he knows.)</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Do you remember much about it?  Take a look through the pictures from the story book. They might remind you of how it goes. </a:t>
            </a:r>
            <a:r>
              <a:rPr lang="en-US" sz="1800" b="1" dirty="0">
                <a:latin typeface="Arial" panose="020B0604020202020204" pitchFamily="34" charset="0"/>
                <a:ea typeface="Times New Roman" panose="02020603050405020304" pitchFamily="18" charset="0"/>
                <a:cs typeface="Arial" panose="020B0604020202020204" pitchFamily="34" charset="0"/>
              </a:rPr>
              <a:t>T</a:t>
            </a:r>
            <a:r>
              <a:rPr lang="en-US" sz="1800" b="1" dirty="0">
                <a:effectLst/>
                <a:latin typeface="Arial" panose="020B0604020202020204" pitchFamily="34" charset="0"/>
                <a:ea typeface="Times New Roman" panose="02020603050405020304" pitchFamily="18" charset="0"/>
                <a:cs typeface="Arial" panose="020B0604020202020204" pitchFamily="34" charset="0"/>
              </a:rPr>
              <a:t>hen, after you finish looking at the pictures, you can tell me the story in your own words.”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p>
            <a:r>
              <a:rPr lang="en-US" sz="1800" dirty="0">
                <a:effectLst/>
                <a:latin typeface="Arial" panose="020B0604020202020204" pitchFamily="34" charset="0"/>
                <a:ea typeface="Times New Roman" panose="02020603050405020304" pitchFamily="18" charset="0"/>
                <a:cs typeface="Arial" panose="020B0604020202020204" pitchFamily="34" charset="0"/>
              </a:rPr>
              <a:t>After participant looks through all the pictures, remove the book or the pictures and prompt: </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“Now tell me as much of the story of Cinderella as you can.  You can use any details you know about the story, as well as the pictures you just looked at.”</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p>
          <a:p>
            <a:r>
              <a:rPr lang="en-US" sz="1800" dirty="0">
                <a:latin typeface="Arial" panose="020B0604020202020204" pitchFamily="34" charset="0"/>
                <a:cs typeface="Arial" panose="020B0604020202020204" pitchFamily="34" charset="0"/>
              </a:rPr>
              <a:t>	If participant gives a response of fewer than three utterances, or seems to falter, allow 10</a:t>
            </a:r>
          </a:p>
          <a:p>
            <a:r>
              <a:rPr lang="en-US"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seconds, then prompt: </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What happened next?” </a:t>
            </a:r>
            <a:r>
              <a:rPr lang="en-US" sz="1800" dirty="0">
                <a:latin typeface="Arial" panose="020B0604020202020204" pitchFamily="34" charset="0"/>
                <a:cs typeface="Arial" panose="020B0604020202020204" pitchFamily="34" charset="0"/>
              </a:rPr>
              <a:t>or</a:t>
            </a:r>
            <a:r>
              <a:rPr lang="en-US" sz="1800" b="1" dirty="0">
                <a:latin typeface="Arial" panose="020B0604020202020204" pitchFamily="34" charset="0"/>
                <a:cs typeface="Arial" panose="020B0604020202020204" pitchFamily="34" charset="0"/>
              </a:rPr>
              <a:t> “Go on.”</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Continue until participant concludes story or has clearly finished.</a:t>
            </a:r>
          </a:p>
        </p:txBody>
      </p:sp>
    </p:spTree>
    <p:extLst>
      <p:ext uri="{BB962C8B-B14F-4D97-AF65-F5344CB8AC3E}">
        <p14:creationId xmlns:p14="http://schemas.microsoft.com/office/powerpoint/2010/main" val="513752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2"/>
          <p:cNvPicPr preferRelativeResize="0"/>
          <p:nvPr/>
        </p:nvPicPr>
        <p:blipFill>
          <a:blip r:embed="rId3">
            <a:alphaModFix/>
          </a:blip>
          <a:stretch>
            <a:fillRect/>
          </a:stretch>
        </p:blipFill>
        <p:spPr>
          <a:xfrm>
            <a:off x="1800434" y="203201"/>
            <a:ext cx="8421149" cy="64516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3"/>
          <p:cNvPicPr preferRelativeResize="0"/>
          <p:nvPr/>
        </p:nvPicPr>
        <p:blipFill>
          <a:blip r:embed="rId3">
            <a:alphaModFix/>
          </a:blip>
          <a:stretch>
            <a:fillRect/>
          </a:stretch>
        </p:blipFill>
        <p:spPr>
          <a:xfrm>
            <a:off x="1744567" y="203201"/>
            <a:ext cx="8194159" cy="64516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76B01-395E-F447-9CBF-D7AD35B5264B}"/>
              </a:ext>
            </a:extLst>
          </p:cNvPr>
          <p:cNvSpPr txBox="1"/>
          <p:nvPr/>
        </p:nvSpPr>
        <p:spPr>
          <a:xfrm>
            <a:off x="808074" y="531628"/>
            <a:ext cx="10398642" cy="5509200"/>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These instructions explain how to administer the discourse tasks of the </a:t>
            </a:r>
            <a:r>
              <a:rPr lang="en-US" sz="2200" dirty="0" err="1">
                <a:latin typeface="Arial" panose="020B0604020202020204" pitchFamily="34" charset="0"/>
                <a:cs typeface="Arial" panose="020B0604020202020204" pitchFamily="34" charset="0"/>
              </a:rPr>
              <a:t>RHDBank</a:t>
            </a:r>
            <a:r>
              <a:rPr lang="en-US" sz="2200" dirty="0">
                <a:latin typeface="Arial" panose="020B0604020202020204" pitchFamily="34" charset="0"/>
                <a:cs typeface="Arial" panose="020B0604020202020204" pitchFamily="34" charset="0"/>
              </a:rPr>
              <a:t> protocol and include the </a:t>
            </a:r>
            <a:r>
              <a:rPr lang="en-US" sz="2200" b="1" dirty="0">
                <a:latin typeface="Arial" panose="020B0604020202020204" pitchFamily="34" charset="0"/>
                <a:cs typeface="Arial" panose="020B0604020202020204" pitchFamily="34" charset="0"/>
              </a:rPr>
              <a:t>detailed script </a:t>
            </a:r>
            <a:r>
              <a:rPr lang="en-US" sz="2200" dirty="0">
                <a:latin typeface="Arial" panose="020B0604020202020204" pitchFamily="34" charset="0"/>
                <a:cs typeface="Arial" panose="020B0604020202020204" pitchFamily="34" charset="0"/>
              </a:rPr>
              <a:t>for examiners to follow. </a:t>
            </a:r>
          </a:p>
          <a:p>
            <a:endParaRPr lang="en-US" sz="22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Allow ample time </a:t>
            </a:r>
            <a:r>
              <a:rPr lang="en-US" sz="2200" dirty="0">
                <a:latin typeface="Arial" panose="020B0604020202020204" pitchFamily="34" charset="0"/>
                <a:cs typeface="Arial" panose="020B0604020202020204" pitchFamily="34" charset="0"/>
              </a:rPr>
              <a:t>for as full a response as each participant can provide using this protocol script. </a:t>
            </a:r>
            <a:r>
              <a:rPr lang="en-US" sz="2200" dirty="0">
                <a:solidFill>
                  <a:srgbClr val="000000"/>
                </a:solidFill>
                <a:latin typeface="Arial" panose="020B0604020202020204" pitchFamily="34" charset="0"/>
                <a:ea typeface="Arial" panose="020B0604020202020204" pitchFamily="34" charset="0"/>
                <a:cs typeface="Arial" panose="020B0604020202020204" pitchFamily="34" charset="0"/>
              </a:rPr>
              <a:t>However, also pay attention to the maximum time recommended for each task.  If the participant is still talking once that time period has elapsed, bring that task to an end by saying:</a:t>
            </a:r>
            <a:endPar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r>
              <a:rPr lang="en-US" sz="2200" b="1" dirty="0">
                <a:solidFill>
                  <a:srgbClr val="000000"/>
                </a:solidFill>
                <a:latin typeface="Arial" panose="020B0604020202020204" pitchFamily="34" charset="0"/>
                <a:ea typeface="Arial" panose="020B0604020202020204" pitchFamily="34" charset="0"/>
                <a:cs typeface="Arial" panose="020B0604020202020204" pitchFamily="34" charset="0"/>
              </a:rPr>
              <a:t>“I'm going to stop you there so we can move on to the next item.”</a:t>
            </a:r>
            <a:endPar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To facilitate transcription, the examiner's speech, including verbal encouragers, should be kept to a minimum. </a:t>
            </a:r>
            <a:r>
              <a:rPr lang="en-US" sz="2200" b="1" dirty="0">
                <a:latin typeface="Arial" panose="020B0604020202020204" pitchFamily="34" charset="0"/>
                <a:cs typeface="Arial" panose="020B0604020202020204" pitchFamily="34" charset="0"/>
              </a:rPr>
              <a:t>Use nonverbal encouragers </a:t>
            </a:r>
            <a:r>
              <a:rPr lang="en-US" sz="2200" dirty="0">
                <a:latin typeface="Arial" panose="020B0604020202020204" pitchFamily="34" charset="0"/>
                <a:cs typeface="Arial" panose="020B0604020202020204" pitchFamily="34" charset="0"/>
              </a:rPr>
              <a:t>(e.g., head nods, facial expressions, eye contact) instead of verbal encouragers (e.g., “I see”, “</a:t>
            </a:r>
            <a:r>
              <a:rPr lang="en-US" sz="2200" dirty="0" err="1">
                <a:latin typeface="Arial" panose="020B0604020202020204" pitchFamily="34" charset="0"/>
                <a:cs typeface="Arial" panose="020B0604020202020204" pitchFamily="34" charset="0"/>
              </a:rPr>
              <a:t>mhm</a:t>
            </a:r>
            <a:r>
              <a:rPr lang="en-US" sz="2200" dirty="0">
                <a:latin typeface="Arial" panose="020B0604020202020204" pitchFamily="34" charset="0"/>
                <a:cs typeface="Arial" panose="020B0604020202020204" pitchFamily="34" charset="0"/>
              </a:rPr>
              <a:t>”, “yeah”) whenever possible. </a:t>
            </a:r>
          </a:p>
          <a:p>
            <a:endParaRPr lang="en-US" sz="2200" dirty="0"/>
          </a:p>
        </p:txBody>
      </p:sp>
    </p:spTree>
    <p:extLst>
      <p:ext uri="{BB962C8B-B14F-4D97-AF65-F5344CB8AC3E}">
        <p14:creationId xmlns:p14="http://schemas.microsoft.com/office/powerpoint/2010/main" val="1987549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a:blip r:embed="rId3">
            <a:alphaModFix/>
          </a:blip>
          <a:stretch>
            <a:fillRect/>
          </a:stretch>
        </p:blipFill>
        <p:spPr>
          <a:xfrm>
            <a:off x="1766901" y="203201"/>
            <a:ext cx="8004572" cy="64516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5"/>
          <p:cNvPicPr preferRelativeResize="0"/>
          <p:nvPr/>
        </p:nvPicPr>
        <p:blipFill>
          <a:blip r:embed="rId3">
            <a:alphaModFix/>
          </a:blip>
          <a:stretch>
            <a:fillRect/>
          </a:stretch>
        </p:blipFill>
        <p:spPr>
          <a:xfrm>
            <a:off x="1869085" y="203200"/>
            <a:ext cx="8453820" cy="6451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6"/>
          <p:cNvPicPr preferRelativeResize="0"/>
          <p:nvPr/>
        </p:nvPicPr>
        <p:blipFill>
          <a:blip r:embed="rId3">
            <a:alphaModFix/>
          </a:blip>
          <a:stretch>
            <a:fillRect/>
          </a:stretch>
        </p:blipFill>
        <p:spPr>
          <a:xfrm>
            <a:off x="1748901" y="203200"/>
            <a:ext cx="8694193" cy="6451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7"/>
          <p:cNvPicPr preferRelativeResize="0"/>
          <p:nvPr/>
        </p:nvPicPr>
        <p:blipFill>
          <a:blip r:embed="rId3">
            <a:alphaModFix/>
          </a:blip>
          <a:stretch>
            <a:fillRect/>
          </a:stretch>
        </p:blipFill>
        <p:spPr>
          <a:xfrm>
            <a:off x="1667752" y="203200"/>
            <a:ext cx="8856497" cy="6451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8"/>
          <p:cNvPicPr preferRelativeResize="0"/>
          <p:nvPr/>
        </p:nvPicPr>
        <p:blipFill>
          <a:blip r:embed="rId3">
            <a:alphaModFix/>
          </a:blip>
          <a:stretch>
            <a:fillRect/>
          </a:stretch>
        </p:blipFill>
        <p:spPr>
          <a:xfrm>
            <a:off x="1897000" y="203201"/>
            <a:ext cx="8398013" cy="64515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9"/>
          <p:cNvPicPr preferRelativeResize="0"/>
          <p:nvPr/>
        </p:nvPicPr>
        <p:blipFill>
          <a:blip r:embed="rId3">
            <a:alphaModFix/>
          </a:blip>
          <a:stretch>
            <a:fillRect/>
          </a:stretch>
        </p:blipFill>
        <p:spPr>
          <a:xfrm>
            <a:off x="2113167" y="147367"/>
            <a:ext cx="8273971" cy="645160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30"/>
          <p:cNvPicPr preferRelativeResize="0"/>
          <p:nvPr/>
        </p:nvPicPr>
        <p:blipFill>
          <a:blip r:embed="rId3">
            <a:alphaModFix/>
          </a:blip>
          <a:stretch>
            <a:fillRect/>
          </a:stretch>
        </p:blipFill>
        <p:spPr>
          <a:xfrm>
            <a:off x="2009285" y="203201"/>
            <a:ext cx="8173444" cy="64516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31"/>
          <p:cNvPicPr preferRelativeResize="0"/>
          <p:nvPr/>
        </p:nvPicPr>
        <p:blipFill>
          <a:blip r:embed="rId3">
            <a:alphaModFix/>
          </a:blip>
          <a:stretch>
            <a:fillRect/>
          </a:stretch>
        </p:blipFill>
        <p:spPr>
          <a:xfrm>
            <a:off x="1701184" y="203200"/>
            <a:ext cx="8789619" cy="64516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2"/>
          <p:cNvPicPr preferRelativeResize="0"/>
          <p:nvPr/>
        </p:nvPicPr>
        <p:blipFill>
          <a:blip r:embed="rId3">
            <a:alphaModFix/>
          </a:blip>
          <a:stretch>
            <a:fillRect/>
          </a:stretch>
        </p:blipFill>
        <p:spPr>
          <a:xfrm>
            <a:off x="1842085" y="203200"/>
            <a:ext cx="8507847" cy="645160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1661234" y="136200"/>
            <a:ext cx="8869537" cy="6451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9BEC01-66B7-7C42-A098-6155DF2BBCC2}"/>
              </a:ext>
            </a:extLst>
          </p:cNvPr>
          <p:cNvSpPr txBox="1"/>
          <p:nvPr/>
        </p:nvSpPr>
        <p:spPr>
          <a:xfrm>
            <a:off x="1127051" y="756660"/>
            <a:ext cx="9952075" cy="5509200"/>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  FREE SPEECH SAMPLES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Start with a preliminary unrecorded conversation for social exchanges, signing consent forms, explaining about recording the session, answering any questions, and so forth.</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BEGIN RECORDING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your institution requires it, record the following preamble about informed consent, then lead in to the first recorded protocol item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Stroke Story</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not, go straight to the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Stroke Story.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Arial" panose="020B0604020202020204" pitchFamily="34" charset="0"/>
                <a:ea typeface="Times New Roman" panose="02020603050405020304" pitchFamily="18" charset="0"/>
                <a:cs typeface="Times New Roman" panose="02020603050405020304" pitchFamily="18" charset="0"/>
              </a:rPr>
              <a:t>Investigator: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"This participant has signed an informed consent form.  These data can be used for ______________ (specify: research, teaching, or any purpose).  These data are not to be used for ____________ (specify any restrictions)."</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986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4"/>
          <p:cNvPicPr preferRelativeResize="0"/>
          <p:nvPr/>
        </p:nvPicPr>
        <p:blipFill>
          <a:blip r:embed="rId3">
            <a:alphaModFix/>
          </a:blip>
          <a:stretch>
            <a:fillRect/>
          </a:stretch>
        </p:blipFill>
        <p:spPr>
          <a:xfrm>
            <a:off x="1900817" y="203201"/>
            <a:ext cx="8390371" cy="645160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2898351" y="203201"/>
            <a:ext cx="6395288" cy="64515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6"/>
          <p:cNvPicPr preferRelativeResize="0"/>
          <p:nvPr/>
        </p:nvPicPr>
        <p:blipFill>
          <a:blip r:embed="rId3">
            <a:alphaModFix/>
          </a:blip>
          <a:stretch>
            <a:fillRect/>
          </a:stretch>
        </p:blipFill>
        <p:spPr>
          <a:xfrm>
            <a:off x="2043884" y="203200"/>
            <a:ext cx="8104227" cy="6451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1881734" y="203201"/>
            <a:ext cx="8428532" cy="64516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8"/>
          <p:cNvPicPr preferRelativeResize="0"/>
          <p:nvPr/>
        </p:nvPicPr>
        <p:blipFill>
          <a:blip r:embed="rId3">
            <a:alphaModFix/>
          </a:blip>
          <a:stretch>
            <a:fillRect/>
          </a:stretch>
        </p:blipFill>
        <p:spPr>
          <a:xfrm>
            <a:off x="2180200" y="203200"/>
            <a:ext cx="7961547" cy="645159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9"/>
          <p:cNvPicPr preferRelativeResize="0"/>
          <p:nvPr/>
        </p:nvPicPr>
        <p:blipFill>
          <a:blip r:embed="rId3">
            <a:alphaModFix/>
          </a:blip>
          <a:stretch>
            <a:fillRect/>
          </a:stretch>
        </p:blipFill>
        <p:spPr>
          <a:xfrm>
            <a:off x="1906718" y="203201"/>
            <a:ext cx="8378564" cy="64516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40"/>
          <p:cNvPicPr preferRelativeResize="0"/>
          <p:nvPr/>
        </p:nvPicPr>
        <p:blipFill>
          <a:blip r:embed="rId3">
            <a:alphaModFix/>
          </a:blip>
          <a:stretch>
            <a:fillRect/>
          </a:stretch>
        </p:blipFill>
        <p:spPr>
          <a:xfrm>
            <a:off x="1935985" y="203200"/>
            <a:ext cx="8320036" cy="6451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41"/>
          <p:cNvPicPr preferRelativeResize="0"/>
          <p:nvPr/>
        </p:nvPicPr>
        <p:blipFill>
          <a:blip r:embed="rId3">
            <a:alphaModFix/>
          </a:blip>
          <a:stretch>
            <a:fillRect/>
          </a:stretch>
        </p:blipFill>
        <p:spPr>
          <a:xfrm>
            <a:off x="1521234" y="203200"/>
            <a:ext cx="9149545" cy="645160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42"/>
          <p:cNvPicPr preferRelativeResize="0"/>
          <p:nvPr/>
        </p:nvPicPr>
        <p:blipFill>
          <a:blip r:embed="rId3">
            <a:alphaModFix/>
          </a:blip>
          <a:stretch>
            <a:fillRect/>
          </a:stretch>
        </p:blipFill>
        <p:spPr>
          <a:xfrm>
            <a:off x="2023801" y="203201"/>
            <a:ext cx="8272433" cy="64515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43"/>
          <p:cNvPicPr preferRelativeResize="0"/>
          <p:nvPr/>
        </p:nvPicPr>
        <p:blipFill>
          <a:blip r:embed="rId3">
            <a:alphaModFix/>
          </a:blip>
          <a:stretch>
            <a:fillRect/>
          </a:stretch>
        </p:blipFill>
        <p:spPr>
          <a:xfrm>
            <a:off x="1765317" y="147334"/>
            <a:ext cx="8661355" cy="64515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B1829-75E5-244F-9B88-5C0F140B7669}"/>
              </a:ext>
            </a:extLst>
          </p:cNvPr>
          <p:cNvSpPr txBox="1"/>
          <p:nvPr/>
        </p:nvSpPr>
        <p:spPr>
          <a:xfrm>
            <a:off x="1396409" y="1012954"/>
            <a:ext cx="9795847" cy="4308872"/>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A. ILLNESS and COPING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buAutoNum type="arabicPeriod"/>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a:t>
            </a:r>
            <a:r>
              <a:rPr lang="en-US" sz="2400" b="1" dirty="0">
                <a:latin typeface="Arial" panose="020B0604020202020204" pitchFamily="34" charset="0"/>
                <a:ea typeface="Times New Roman" panose="02020603050405020304" pitchFamily="18" charset="0"/>
                <a:cs typeface="Times New Roman" panose="02020603050405020304" pitchFamily="18" charset="0"/>
              </a:rPr>
              <a:t>In this research project, I ask people who've had strokes to tell me what they remember about when they had their stroke.  Since you haven't had a stroke, I wonder if you could tell me what you remember about any illness or injury you've had.” </a:t>
            </a:r>
          </a:p>
          <a:p>
            <a:pPr marR="0">
              <a:spcBef>
                <a:spcPts val="0"/>
              </a:spcBef>
              <a:spcAft>
                <a:spcPts val="0"/>
              </a:spcAft>
            </a:pPr>
            <a:r>
              <a:rPr lang="en-US" sz="2400" b="1" dirty="0">
                <a:latin typeface="Arial" panose="020B0604020202020204" pitchFamily="34" charset="0"/>
                <a:ea typeface="Times New Roman" panose="02020603050405020304" pitchFamily="18" charset="0"/>
                <a:cs typeface="Times New Roman" panose="02020603050405020304" pitchFamily="18" charset="0"/>
              </a:rPr>
              <a:t>	</a:t>
            </a:r>
            <a:r>
              <a:rPr lang="en-US" sz="2400" dirty="0">
                <a:latin typeface="Arial" panose="020B0604020202020204" pitchFamily="34" charset="0"/>
                <a:ea typeface="Times New Roman" panose="02020603050405020304" pitchFamily="18" charset="0"/>
                <a:cs typeface="Times New Roman" panose="02020603050405020304" pitchFamily="18" charset="0"/>
              </a:rPr>
              <a:t>(~ 4 minutes)</a:t>
            </a:r>
            <a:endParaRPr lang="en-US" sz="2400" dirty="0">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any time you’ve been sick or hurt.”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188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4"/>
          <p:cNvPicPr preferRelativeResize="0"/>
          <p:nvPr/>
        </p:nvPicPr>
        <p:blipFill>
          <a:blip r:embed="rId3">
            <a:alphaModFix/>
          </a:blip>
          <a:stretch>
            <a:fillRect/>
          </a:stretch>
        </p:blipFill>
        <p:spPr>
          <a:xfrm>
            <a:off x="1951633" y="158500"/>
            <a:ext cx="8288739" cy="6451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5"/>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Procedural Discourse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250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571B9E-A2BC-1547-B0B7-262BE87791E4}"/>
              </a:ext>
            </a:extLst>
          </p:cNvPr>
          <p:cNvSpPr txBox="1"/>
          <p:nvPr/>
        </p:nvSpPr>
        <p:spPr>
          <a:xfrm>
            <a:off x="1283676" y="1443841"/>
            <a:ext cx="10040815" cy="5170646"/>
          </a:xfrm>
          <a:prstGeom prst="rect">
            <a:avLst/>
          </a:prstGeom>
          <a:noFill/>
        </p:spPr>
        <p:txBody>
          <a:bodyPr wrap="square">
            <a:spAutoFit/>
          </a:bodyPr>
          <a:lstStyle/>
          <a:p>
            <a:pPr marL="0" marR="0">
              <a:spcBef>
                <a:spcPts val="0"/>
              </a:spcBef>
              <a:spcAft>
                <a:spcPts val="0"/>
              </a:spcAft>
            </a:pPr>
            <a:r>
              <a:rPr lang="en-US" sz="2200" b="0" u="none" strike="noStrike" dirty="0">
                <a:effectLst/>
                <a:latin typeface="Arial" panose="020B0604020202020204" pitchFamily="34" charset="0"/>
                <a:ea typeface="Times New Roman" panose="02020603050405020304" pitchFamily="18" charset="0"/>
                <a:cs typeface="Arial" panose="020B0604020202020204" pitchFamily="34" charset="0"/>
              </a:rPr>
              <a:t>Procedural Discourse Task (</a:t>
            </a:r>
            <a:r>
              <a:rPr lang="en-US" sz="2200" dirty="0">
                <a:effectLst/>
                <a:latin typeface="Arial" panose="020B0604020202020204" pitchFamily="34" charset="0"/>
                <a:ea typeface="Times New Roman" panose="02020603050405020304" pitchFamily="18" charset="0"/>
                <a:cs typeface="Arial" panose="020B0604020202020204" pitchFamily="34" charset="0"/>
              </a:rPr>
              <a:t>Sandwich) (~ 2 minutes)</a:t>
            </a: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Do not use a picture stimulus for this task.</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“Let’s move on to something a little different.  Tell me how you would make a peanut butter and jelly sandwich.”</a:t>
            </a:r>
          </a:p>
          <a:p>
            <a:pPr marL="0" marR="0">
              <a:spcBef>
                <a:spcPts val="0"/>
              </a:spcBef>
              <a:spcAft>
                <a:spcPts val="0"/>
              </a:spcAft>
            </a:pPr>
            <a:endParaRPr lang="en-US" sz="2200"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effectLst/>
                <a:latin typeface="Arial" panose="020B0604020202020204" pitchFamily="34" charset="0"/>
                <a:ea typeface="Times New Roman" panose="02020603050405020304" pitchFamily="18" charset="0"/>
                <a:cs typeface="Arial" panose="020B0604020202020204" pitchFamily="34" charset="0"/>
              </a:rPr>
              <a:t>(non-U.S. test sites may substitute another simple sandwich, such as Vegemite and cheese [Australia])</a:t>
            </a: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 </a:t>
            </a: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If no response in 10 seconds, give second prompt:  </a:t>
            </a:r>
          </a:p>
          <a:p>
            <a:pPr marL="0" marR="0" indent="457200">
              <a:spcBef>
                <a:spcPts val="0"/>
              </a:spcBef>
              <a:spcAft>
                <a:spcPts val="0"/>
              </a:spcAft>
            </a:pP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457200" marR="0">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“If you were feeling hungry for a peanut butter and jelly sandwich, how would you make it?”</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457200" marR="0">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 </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0408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3597-C366-0E4E-A3AF-0A5F619646F5}"/>
              </a:ext>
            </a:extLst>
          </p:cNvPr>
          <p:cNvSpPr txBox="1"/>
          <p:nvPr/>
        </p:nvSpPr>
        <p:spPr>
          <a:xfrm>
            <a:off x="1275907" y="1172159"/>
            <a:ext cx="9587165" cy="2523768"/>
          </a:xfrm>
          <a:prstGeom prst="rect">
            <a:avLst/>
          </a:prstGeom>
          <a:noFill/>
        </p:spPr>
        <p:txBody>
          <a:bodyPr wrap="square">
            <a:spAutoFit/>
          </a:bodyPr>
          <a:lstStyle/>
          <a:p>
            <a:pPr indent="-274320"/>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2400" b="1" dirty="0">
                <a:latin typeface="Arial" panose="020B0604020202020204" pitchFamily="34" charset="0"/>
                <a:ea typeface="Times New Roman" panose="02020603050405020304" pitchFamily="18" charset="0"/>
                <a:cs typeface="Times New Roman" panose="02020603050405020304" pitchFamily="18" charset="0"/>
              </a:rPr>
              <a:t>Tell me about your recovery from that illness (or injury). </a:t>
            </a:r>
          </a:p>
          <a:p>
            <a:pPr indent="-274320"/>
            <a:r>
              <a:rPr lang="en-US" sz="2400" b="1" dirty="0">
                <a:latin typeface="Arial" panose="020B0604020202020204" pitchFamily="34" charset="0"/>
                <a:ea typeface="Times New Roman" panose="02020603050405020304" pitchFamily="18" charset="0"/>
                <a:cs typeface="Times New Roman" panose="02020603050405020304" pitchFamily="18" charset="0"/>
              </a:rPr>
              <a:t>     What kinds of things did you do to get better?"</a:t>
            </a:r>
            <a:r>
              <a:rPr lang="en-US" sz="2400" dirty="0"/>
              <a:t>  </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4 minutes)</a:t>
            </a:r>
            <a:endParaRPr lang="en-US" sz="2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any things you did to get well.”</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548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51F43D-B604-4845-AD58-210055D22036}"/>
              </a:ext>
            </a:extLst>
          </p:cNvPr>
          <p:cNvSpPr txBox="1"/>
          <p:nvPr/>
        </p:nvSpPr>
        <p:spPr>
          <a:xfrm>
            <a:off x="1005840" y="843677"/>
            <a:ext cx="10332720" cy="4493538"/>
          </a:xfrm>
          <a:prstGeom prst="rect">
            <a:avLst/>
          </a:prstGeom>
          <a:noFill/>
        </p:spPr>
        <p:txBody>
          <a:bodyPr wrap="square">
            <a:spAutoFit/>
          </a:bodyPr>
          <a:lstStyle/>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3. “Have you had any experience with people who have a difficult time communicating?”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2 minutes)</a:t>
            </a:r>
          </a:p>
          <a:p>
            <a:pPr marL="274320" marR="0" indent="-274320">
              <a:spcBef>
                <a:spcPts val="0"/>
              </a:spcBef>
              <a:spcAft>
                <a:spcPts val="0"/>
              </a:spcAft>
            </a:pPr>
            <a:endParaRPr lang="en-US" sz="2200" dirty="0">
              <a:latin typeface="Arial" panose="020B0604020202020204" pitchFamily="34" charset="0"/>
              <a:ea typeface="Times New Roman" panose="02020603050405020304" pitchFamily="18" charset="0"/>
              <a:cs typeface="Times New Roman" panose="02020603050405020304" pitchFamily="18" charset="0"/>
            </a:endParaRPr>
          </a:p>
          <a:p>
            <a:pPr marL="274320" marR="0" indent="-27432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yes,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“Please tell me what the problems were and what you did about it.”</a:t>
            </a:r>
          </a:p>
          <a:p>
            <a:pPr marL="274320" marR="0" indent="-27432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dirty="0">
                <a:latin typeface="Arial" panose="020B0604020202020204" pitchFamily="34" charset="0"/>
                <a:ea typeface="Times New Roman" panose="02020603050405020304" pitchFamily="18" charset="0"/>
                <a:cs typeface="Times New Roman" panose="02020603050405020304" pitchFamily="18" charset="0"/>
              </a:rPr>
              <a:t>If no, </a:t>
            </a:r>
            <a:r>
              <a:rPr lang="en-US" sz="2200" b="1" dirty="0">
                <a:latin typeface="Arial" panose="020B0604020202020204" pitchFamily="34" charset="0"/>
                <a:ea typeface="Times New Roman" panose="02020603050405020304" pitchFamily="18" charset="0"/>
                <a:cs typeface="Times New Roman" panose="02020603050405020304" pitchFamily="18" charset="0"/>
              </a:rPr>
              <a:t>“Have you ever had trouble communicating with someone, like</a:t>
            </a:r>
          </a:p>
          <a:p>
            <a:pPr marL="274320" marR="0" indent="-27432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talking to people from another country?”</a:t>
            </a:r>
            <a:endParaRPr lang="en-US" sz="22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 time when you had trouble communicating</a:t>
            </a:r>
          </a:p>
          <a:p>
            <a:pPr marL="457200" marR="0" indent="-45720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with someone or someone had trouble communicating with you.”</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887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02E171-DF11-BB4F-9329-E868E702D3E1}"/>
              </a:ext>
            </a:extLst>
          </p:cNvPr>
          <p:cNvSpPr txBox="1"/>
          <p:nvPr/>
        </p:nvSpPr>
        <p:spPr>
          <a:xfrm>
            <a:off x="1127051" y="756660"/>
            <a:ext cx="9952075" cy="5509200"/>
          </a:xfrm>
          <a:prstGeom prst="rect">
            <a:avLst/>
          </a:prstGeom>
          <a:noFill/>
        </p:spPr>
        <p:txBody>
          <a:bodyPr wrap="square">
            <a:spAutoFit/>
          </a:bodyPr>
          <a:lstStyle/>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I’m going to ask you to do a few more things where you need to talk.  Please talk as much as you can about each one, because we’re really interested in knowing about your language."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B. FIRST ENCOUNTER (~ 5 minutes)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dirty="0">
                <a:latin typeface="Arial" panose="020B0604020202020204" pitchFamily="34" charset="0"/>
                <a:cs typeface="Arial" panose="020B0604020202020204" pitchFamily="34" charset="0"/>
              </a:rPr>
              <a:t>Instructions to Student (done prior to session):</a:t>
            </a:r>
          </a:p>
          <a:p>
            <a:r>
              <a:rPr lang="en-US" sz="2200" b="1" dirty="0">
                <a:latin typeface="Arial" panose="020B0604020202020204" pitchFamily="34" charset="0"/>
                <a:cs typeface="Arial" panose="020B0604020202020204" pitchFamily="34" charset="0"/>
              </a:rPr>
              <a:t>“This is not an interview.  Converse as you would with anyone you have met for the first time.  Allow the partner to initiate topics.”</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 </a:t>
            </a:r>
          </a:p>
          <a:p>
            <a:r>
              <a:rPr lang="en-US" sz="2200" dirty="0">
                <a:latin typeface="Arial" panose="020B0604020202020204" pitchFamily="34" charset="0"/>
                <a:cs typeface="Arial" panose="020B0604020202020204" pitchFamily="34" charset="0"/>
              </a:rPr>
              <a:t>Instructions to Participants:</a:t>
            </a:r>
          </a:p>
          <a:p>
            <a:r>
              <a:rPr lang="en-US" sz="2200" b="1" dirty="0">
                <a:latin typeface="Arial" panose="020B0604020202020204" pitchFamily="34" charset="0"/>
                <a:cs typeface="Arial" panose="020B0604020202020204" pitchFamily="34" charset="0"/>
              </a:rPr>
              <a:t>"I'd like you to meet one of my students.  </a:t>
            </a:r>
            <a:r>
              <a:rPr lang="en-US" sz="2200" dirty="0">
                <a:latin typeface="Arial" panose="020B0604020202020204" pitchFamily="34" charset="0"/>
                <a:cs typeface="Arial" panose="020B0604020202020204" pitchFamily="34" charset="0"/>
              </a:rPr>
              <a:t>(If being administered by a student clinician, say:  “I'd like you to meet another student here.")  </a:t>
            </a:r>
            <a:r>
              <a:rPr lang="en-US" sz="2200" b="1" dirty="0">
                <a:latin typeface="Arial" panose="020B0604020202020204" pitchFamily="34" charset="0"/>
                <a:cs typeface="Arial" panose="020B0604020202020204" pitchFamily="34" charset="0"/>
              </a:rPr>
              <a:t>I don't think you've met her/him before.  This is a chance for you to get to know each other.  This is not an interview, so s/he doesn’t have a list of questions to ask you.  See what you can get to know about her/him."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102040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47A21-23BA-2E49-862D-899AD9B7514B}"/>
              </a:ext>
            </a:extLst>
          </p:cNvPr>
          <p:cNvSpPr txBox="1"/>
          <p:nvPr/>
        </p:nvSpPr>
        <p:spPr>
          <a:xfrm>
            <a:off x="1254641" y="2090172"/>
            <a:ext cx="8973879" cy="2000548"/>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II: PICTURE DESCRIPTIONS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let’s look at some pictures.”</a:t>
            </a:r>
          </a:p>
          <a:p>
            <a:pPr marL="0" marR="0">
              <a:spcBef>
                <a:spcPts val="0"/>
              </a:spcBef>
              <a:spcAft>
                <a:spcPts val="0"/>
              </a:spcAft>
            </a:pP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b="1" dirty="0">
              <a:latin typeface="Arial" panose="020B060402020202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453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#1</a:t>
            </a:r>
            <a:endParaRPr sz="4533" b="1"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474</TotalTime>
  <Words>1326</Words>
  <Application>Microsoft Macintosh PowerPoint</Application>
  <PresentationFormat>Widescreen</PresentationFormat>
  <Paragraphs>130</Paragraphs>
  <Slides>43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 #1</vt:lpstr>
      <vt:lpstr>PowerPoint Presentation</vt:lpstr>
      <vt:lpstr>PowerPoint Presentation</vt:lpstr>
      <vt:lpstr>Picture #2</vt:lpstr>
      <vt:lpstr>PowerPoint Presentation</vt:lpstr>
      <vt:lpstr>PowerPoint Presentation</vt:lpstr>
      <vt:lpstr>Story Narrative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Procedural Discourse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38</cp:revision>
  <dcterms:created xsi:type="dcterms:W3CDTF">2021-11-22T20:43:53Z</dcterms:created>
  <dcterms:modified xsi:type="dcterms:W3CDTF">2022-02-02T00:34:53Z</dcterms:modified>
</cp:coreProperties>
</file>