
<file path=[Content_Types].xml><?xml version="1.0" encoding="utf-8"?>
<Types xmlns="http://schemas.openxmlformats.org/package/2006/content-types">
  <Default Extension="jpeg" ContentType="image/jpeg"/>
  <Default Extension="jpg" ContentType="image/gif"/>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media/image2.jpg" ContentType="image/jpeg"/>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43"/>
  </p:notesMasterIdLst>
  <p:sldIdLst>
    <p:sldId id="256" r:id="rId2"/>
    <p:sldId id="257" r:id="rId3"/>
    <p:sldId id="258" r:id="rId4"/>
    <p:sldId id="330" r:id="rId5"/>
    <p:sldId id="259" r:id="rId6"/>
    <p:sldId id="329" r:id="rId7"/>
    <p:sldId id="260" r:id="rId8"/>
    <p:sldId id="261" r:id="rId9"/>
    <p:sldId id="262" r:id="rId10"/>
    <p:sldId id="263" r:id="rId11"/>
    <p:sldId id="265" r:id="rId12"/>
    <p:sldId id="271" r:id="rId13"/>
    <p:sldId id="308" r:id="rId14"/>
    <p:sldId id="306" r:id="rId15"/>
    <p:sldId id="310" r:id="rId16"/>
    <p:sldId id="312" r:id="rId17"/>
    <p:sldId id="313" r:id="rId18"/>
    <p:sldId id="266" r:id="rId19"/>
    <p:sldId id="267" r:id="rId20"/>
    <p:sldId id="268" r:id="rId21"/>
    <p:sldId id="269" r:id="rId22"/>
    <p:sldId id="270" r:id="rId23"/>
    <p:sldId id="314" r:id="rId24"/>
    <p:sldId id="272" r:id="rId25"/>
    <p:sldId id="315" r:id="rId26"/>
    <p:sldId id="274" r:id="rId27"/>
    <p:sldId id="275" r:id="rId28"/>
    <p:sldId id="316" r:id="rId29"/>
    <p:sldId id="317" r:id="rId30"/>
    <p:sldId id="318" r:id="rId31"/>
    <p:sldId id="319" r:id="rId32"/>
    <p:sldId id="320" r:id="rId33"/>
    <p:sldId id="321" r:id="rId34"/>
    <p:sldId id="322" r:id="rId35"/>
    <p:sldId id="323" r:id="rId36"/>
    <p:sldId id="324" r:id="rId37"/>
    <p:sldId id="325" r:id="rId38"/>
    <p:sldId id="326" r:id="rId39"/>
    <p:sldId id="327" r:id="rId40"/>
    <p:sldId id="328" r:id="rId41"/>
    <p:sldId id="311" r:id="rId4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47259"/>
    <p:restoredTop sz="58300"/>
  </p:normalViewPr>
  <p:slideViewPr>
    <p:cSldViewPr snapToGrid="0" snapToObjects="1">
      <p:cViewPr varScale="1">
        <p:scale>
          <a:sx n="60" d="100"/>
          <a:sy n="60" d="100"/>
        </p:scale>
        <p:origin x="200" y="4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89952F-05DE-7D42-8C5B-3EAF1E15FACE}" type="datetimeFigureOut">
              <a:rPr lang="en-US" smtClean="0"/>
              <a:t>2/1/22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D8ED4FB-6B44-5948-BF09-4833EADDB314}" type="slidenum">
              <a:rPr lang="en-US" smtClean="0"/>
              <a:t>‹#›</a:t>
            </a:fld>
            <a:endParaRPr lang="en-US"/>
          </a:p>
        </p:txBody>
      </p:sp>
    </p:spTree>
    <p:extLst>
      <p:ext uri="{BB962C8B-B14F-4D97-AF65-F5344CB8AC3E}">
        <p14:creationId xmlns:p14="http://schemas.microsoft.com/office/powerpoint/2010/main" val="3135434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D8ED4FB-6B44-5948-BF09-4833EADDB314}" type="slidenum">
              <a:rPr lang="en-US" smtClean="0"/>
              <a:t>2</a:t>
            </a:fld>
            <a:endParaRPr lang="en-US"/>
          </a:p>
        </p:txBody>
      </p:sp>
    </p:spTree>
    <p:extLst>
      <p:ext uri="{BB962C8B-B14F-4D97-AF65-F5344CB8AC3E}">
        <p14:creationId xmlns:p14="http://schemas.microsoft.com/office/powerpoint/2010/main" val="21362679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e7997fa597_0_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e7997fa597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e7997fa597_0_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e7997fa597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e7997fa597_0_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e7997fa597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ge7997fa597_0_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 name="Google Shape;117;ge7997fa597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e7997fa597_0_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ge7997fa597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e7997fa597_0_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ge7997fa597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e7997fa597_0_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e7997fa597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e7997fa597_0_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e7997fa597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e7997fa597_0_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ge7997fa597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e7997fa597_0_4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 name="Google Shape;147;ge7997fa597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D8ED4FB-6B44-5948-BF09-4833EADDB314}" type="slidenum">
              <a:rPr lang="en-US" smtClean="0"/>
              <a:t>9</a:t>
            </a:fld>
            <a:endParaRPr lang="en-US"/>
          </a:p>
        </p:txBody>
      </p:sp>
    </p:spTree>
    <p:extLst>
      <p:ext uri="{BB962C8B-B14F-4D97-AF65-F5344CB8AC3E}">
        <p14:creationId xmlns:p14="http://schemas.microsoft.com/office/powerpoint/2010/main" val="32942848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e7997fa597_0_4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 name="Google Shape;152;ge7997fa597_0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e7997fa597_0_5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 name="Google Shape;157;ge7997fa597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e7997fa597_0_5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 name="Google Shape;162;ge7997fa597_0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e7997fa597_0_7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 name="Google Shape;167;ge7997fa597_0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e7997fa597_0_7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ge7997fa597_0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e7997fa597_0_8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 name="Google Shape;177;ge7997fa597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e7997fa597_0_8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 name="Google Shape;182;ge7997fa597_0_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e7997fa597_0_8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 name="Google Shape;187;ge7997fa597_0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e7997fa597_0_9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e7997fa597_0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e7997fa597_0_10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 name="Google Shape;197;ge7997fa597_0_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ge78df36762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ge78df36762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e7997fa597_0_10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 name="Google Shape;202;ge7997fa597_0_1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e7997fa597_0_1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 name="Google Shape;207;ge7997fa597_0_1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e9c0790d2a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 name="Google Shape;212;ge9c0790d2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Can you tell me the story of Cinderella?</a:t>
            </a:r>
            <a:endParaRPr b="1"/>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ge78df36762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ge78df36762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a:spcBef>
                <a:spcPts val="0"/>
              </a:spcBef>
              <a:spcAft>
                <a:spcPts val="0"/>
              </a:spcAft>
            </a:pPr>
            <a:r>
              <a:rPr lang="en-US" sz="1200" b="0" u="none" strike="noStrike" dirty="0">
                <a:effectLst/>
                <a:latin typeface="Times New Roman" panose="02020603050405020304" pitchFamily="18" charset="0"/>
                <a:ea typeface="Times New Roman" panose="02020603050405020304" pitchFamily="18" charset="0"/>
                <a:cs typeface="+mn-cs"/>
              </a:rPr>
              <a:t>Procedural Discourse Task (</a:t>
            </a:r>
            <a:r>
              <a:rPr lang="en-US" sz="1200" dirty="0">
                <a:effectLst/>
                <a:latin typeface="Arial" panose="020B0604020202020204" pitchFamily="34" charset="0"/>
                <a:ea typeface="Times New Roman" panose="02020603050405020304" pitchFamily="18" charset="0"/>
                <a:cs typeface="Times New Roman" panose="02020603050405020304" pitchFamily="18" charset="0"/>
              </a:rPr>
              <a:t>Sandwich) (~ 2 minutes)</a:t>
            </a:r>
            <a:endParaRPr lang="en-US" sz="1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200"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Do not use a picture stimulus for this task.</a:t>
            </a:r>
            <a:endParaRPr lang="en-US" sz="1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200" b="1" dirty="0">
                <a:effectLst/>
                <a:latin typeface="Arial" panose="020B0604020202020204" pitchFamily="34" charset="0"/>
                <a:ea typeface="Times New Roman" panose="02020603050405020304" pitchFamily="18" charset="0"/>
                <a:cs typeface="Times New Roman" panose="02020603050405020304" pitchFamily="18" charset="0"/>
              </a:rPr>
              <a:t>“Let’s move on to something a little different.  Tell me how you would make a peanut butter and jelly sandwich.”</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(non-U.S. test sites may substitute another simple sandwich, such as Vegemite and cheese [Australia])</a:t>
            </a:r>
            <a:endParaRPr lang="en-US" sz="1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0" marR="0" indent="457200">
              <a:spcBef>
                <a:spcPts val="0"/>
              </a:spcBef>
              <a:spcAft>
                <a:spcPts val="0"/>
              </a:spcAft>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If no response in 10 seconds, give second prompt:  </a:t>
            </a:r>
            <a:endParaRPr lang="en-US" sz="1200" dirty="0">
              <a:effectLst/>
              <a:latin typeface="Times New Roman" panose="02020603050405020304" pitchFamily="18" charset="0"/>
              <a:ea typeface="Times New Roman" panose="02020603050405020304" pitchFamily="18" charset="0"/>
            </a:endParaRPr>
          </a:p>
          <a:p>
            <a:pPr marL="457200" marR="0">
              <a:spcBef>
                <a:spcPts val="0"/>
              </a:spcBef>
              <a:spcAft>
                <a:spcPts val="0"/>
              </a:spcAft>
            </a:pPr>
            <a:r>
              <a:rPr lang="en-US" sz="1200" b="1" dirty="0">
                <a:effectLst/>
                <a:latin typeface="Arial" panose="020B0604020202020204" pitchFamily="34" charset="0"/>
                <a:ea typeface="Times New Roman" panose="02020603050405020304" pitchFamily="18" charset="0"/>
                <a:cs typeface="Times New Roman" panose="02020603050405020304" pitchFamily="18" charset="0"/>
              </a:rPr>
              <a:t>“If you were feeling hungry for a peanut butter and jelly sandwich, how would you make it?”</a:t>
            </a:r>
            <a:endParaRPr lang="en-US" sz="1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2007462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Arial" panose="020B0604020202020204" pitchFamily="34" charset="0"/>
                <a:ea typeface="Times New Roman" panose="02020603050405020304" pitchFamily="18" charset="0"/>
                <a:cs typeface="Times New Roman" panose="02020603050405020304" pitchFamily="18" charset="0"/>
              </a:rPr>
              <a:t>Present picture #1 (Cookie Theft) (~ 3 minutes)</a:t>
            </a:r>
            <a:endParaRPr lang="en-US" sz="1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r>
              <a:rPr lang="en-US" sz="1200" b="1" kern="1200" dirty="0">
                <a:solidFill>
                  <a:schemeClr val="tx1"/>
                </a:solidFill>
                <a:effectLst/>
                <a:latin typeface="+mn-lt"/>
                <a:ea typeface="+mn-ea"/>
                <a:cs typeface="+mn-cs"/>
              </a:rPr>
              <a:t>“Here is a picture.  Tell me everything you see going on in this picture.”</a:t>
            </a:r>
            <a:endParaRPr lang="en-US" sz="1200" kern="1200" dirty="0">
              <a:solidFill>
                <a:schemeClr val="tx1"/>
              </a:solidFill>
              <a:effectLst/>
              <a:latin typeface="+mn-lt"/>
              <a:ea typeface="+mn-ea"/>
              <a:cs typeface="+mn-cs"/>
            </a:endParaRPr>
          </a:p>
          <a:p>
            <a:pPr marL="0" marR="0">
              <a:spcBef>
                <a:spcPts val="0"/>
              </a:spcBef>
              <a:spcAft>
                <a:spcPts val="0"/>
              </a:spcAft>
            </a:pPr>
            <a:r>
              <a:rPr lang="en-US" sz="1200" b="1"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0" marR="0" indent="457200">
              <a:spcBef>
                <a:spcPts val="0"/>
              </a:spcBef>
              <a:spcAft>
                <a:spcPts val="0"/>
              </a:spcAft>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If no response in 10 seconds, give second prompt:  </a:t>
            </a:r>
            <a:endParaRPr lang="en-US" sz="800" dirty="0">
              <a:effectLst/>
              <a:latin typeface="Times New Roman" panose="02020603050405020304" pitchFamily="18" charset="0"/>
              <a:ea typeface="Times New Roman" panose="02020603050405020304" pitchFamily="18" charset="0"/>
            </a:endParaRPr>
          </a:p>
          <a:p>
            <a:pPr marL="45720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“Take a look </a:t>
            </a:r>
            <a:r>
              <a:rPr lang="en-US" sz="1200" kern="1200" dirty="0">
                <a:solidFill>
                  <a:schemeClr val="tx1"/>
                </a:solidFill>
                <a:effectLst/>
                <a:latin typeface="+mn-lt"/>
                <a:ea typeface="+mn-ea"/>
                <a:cs typeface="+mn-cs"/>
              </a:rPr>
              <a:t>(point to picture if possible)</a:t>
            </a:r>
            <a:r>
              <a:rPr lang="en-US" sz="1200" b="1" kern="1200" dirty="0">
                <a:solidFill>
                  <a:schemeClr val="tx1"/>
                </a:solidFill>
                <a:effectLst/>
                <a:latin typeface="+mn-lt"/>
                <a:ea typeface="+mn-ea"/>
                <a:cs typeface="+mn-cs"/>
              </a:rPr>
              <a:t> and tell me what’s happening in the picture.”</a:t>
            </a:r>
            <a:endParaRPr lang="en-US" sz="1200" kern="1200" dirty="0">
              <a:solidFill>
                <a:schemeClr val="tx1"/>
              </a:solidFill>
              <a:effectLst/>
              <a:latin typeface="+mn-lt"/>
              <a:ea typeface="+mn-ea"/>
              <a:cs typeface="+mn-cs"/>
            </a:endParaRPr>
          </a:p>
          <a:p>
            <a:pPr marL="457200" marR="0">
              <a:spcBef>
                <a:spcPts val="0"/>
              </a:spcBef>
              <a:spcAft>
                <a:spcPts val="0"/>
              </a:spcAft>
            </a:pPr>
            <a:endParaRPr lang="en-US" sz="800" dirty="0">
              <a:effectLst/>
              <a:latin typeface="Times New Roman" panose="02020603050405020304" pitchFamily="18" charset="0"/>
              <a:ea typeface="Times New Roman" panose="02020603050405020304" pitchFamily="18" charset="0"/>
            </a:endParaRPr>
          </a:p>
          <a:p>
            <a:pPr marL="457200" marR="0" indent="457200">
              <a:spcBef>
                <a:spcPts val="0"/>
              </a:spcBef>
              <a:spcAft>
                <a:spcPts val="0"/>
              </a:spcAft>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If fewer than 2 utterances, give third prompt:</a:t>
            </a:r>
            <a:endParaRPr lang="en-US" sz="800" dirty="0">
              <a:effectLst/>
              <a:latin typeface="Times New Roman" panose="02020603050405020304" pitchFamily="18" charset="0"/>
              <a:ea typeface="Times New Roman" panose="02020603050405020304" pitchFamily="18" charset="0"/>
            </a:endParaRPr>
          </a:p>
          <a:p>
            <a:pPr marL="457200" marR="0" indent="457200">
              <a:spcBef>
                <a:spcPts val="0"/>
              </a:spcBef>
              <a:spcAft>
                <a:spcPts val="0"/>
              </a:spcAft>
            </a:pPr>
            <a:r>
              <a:rPr lang="en-US" sz="1200" b="1" dirty="0">
                <a:solidFill>
                  <a:srgbClr val="000000"/>
                </a:solidFill>
                <a:effectLst/>
                <a:latin typeface="Arial" panose="020B0604020202020204" pitchFamily="34" charset="0"/>
                <a:ea typeface="Arial" panose="020B0604020202020204" pitchFamily="34" charset="0"/>
              </a:rPr>
              <a:t>“Anything else you can tell me about the picture?”</a:t>
            </a:r>
            <a:endParaRPr lang="en-US" sz="1200" dirty="0">
              <a:solidFill>
                <a:srgbClr val="000000"/>
              </a:solidFill>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4822588-20F9-3044-A5C6-D72B76530424}" type="slidenum">
              <a:rPr lang="en-US" smtClean="0"/>
              <a:t>12</a:t>
            </a:fld>
            <a:endParaRPr lang="en-US"/>
          </a:p>
        </p:txBody>
      </p:sp>
    </p:spTree>
    <p:extLst>
      <p:ext uri="{BB962C8B-B14F-4D97-AF65-F5344CB8AC3E}">
        <p14:creationId xmlns:p14="http://schemas.microsoft.com/office/powerpoint/2010/main" val="6082357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ge78df36762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ge78df36762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273708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Present Picture #2 (Cat Rescue) (~ 3 minutes)</a:t>
            </a:r>
            <a:endParaRPr lang="en-US" sz="1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200" b="1" dirty="0">
                <a:effectLst/>
                <a:latin typeface="Arial" panose="020B0604020202020204" pitchFamily="34" charset="0"/>
                <a:ea typeface="Times New Roman" panose="02020603050405020304" pitchFamily="18" charset="0"/>
                <a:cs typeface="Times New Roman" panose="02020603050405020304" pitchFamily="18" charset="0"/>
              </a:rPr>
              <a:t>“Here is another picture.  Look at everything that’s happening and then tell me a story about what you see.  Tell me the story with a beginning, a middle, and an end.”</a:t>
            </a:r>
            <a:endParaRPr lang="en-US" sz="1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200" b="1"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0" marR="0" indent="457200">
              <a:spcBef>
                <a:spcPts val="0"/>
              </a:spcBef>
              <a:spcAft>
                <a:spcPts val="0"/>
              </a:spcAft>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If no response in 10 seconds, give second prompt:  </a:t>
            </a:r>
            <a:endParaRPr lang="en-US" sz="1200" dirty="0">
              <a:effectLst/>
              <a:latin typeface="Times New Roman" panose="02020603050405020304" pitchFamily="18" charset="0"/>
              <a:ea typeface="Times New Roman" panose="02020603050405020304" pitchFamily="18" charset="0"/>
            </a:endParaRPr>
          </a:p>
          <a:p>
            <a:pPr marL="0" marR="0" indent="457200">
              <a:spcBef>
                <a:spcPts val="0"/>
              </a:spcBef>
              <a:spcAft>
                <a:spcPts val="0"/>
              </a:spcAft>
            </a:pPr>
            <a:r>
              <a:rPr lang="en-US" sz="1200" b="1" dirty="0">
                <a:effectLst/>
                <a:latin typeface="Arial" panose="020B0604020202020204" pitchFamily="34" charset="0"/>
                <a:ea typeface="Times New Roman" panose="02020603050405020304" pitchFamily="18" charset="0"/>
                <a:cs typeface="Times New Roman" panose="02020603050405020304" pitchFamily="18" charset="0"/>
              </a:rPr>
              <a:t>“Take a look </a:t>
            </a:r>
            <a:r>
              <a:rPr lang="en-US" sz="1200" dirty="0">
                <a:effectLst/>
                <a:latin typeface="Arial" panose="020B0604020202020204" pitchFamily="34" charset="0"/>
                <a:ea typeface="Times New Roman" panose="02020603050405020304" pitchFamily="18" charset="0"/>
                <a:cs typeface="Times New Roman" panose="02020603050405020304" pitchFamily="18" charset="0"/>
              </a:rPr>
              <a:t>(point to picture)</a:t>
            </a:r>
            <a:r>
              <a:rPr lang="en-US" sz="1200" b="1" dirty="0">
                <a:effectLst/>
                <a:latin typeface="Arial" panose="020B0604020202020204" pitchFamily="34" charset="0"/>
                <a:ea typeface="Times New Roman" panose="02020603050405020304" pitchFamily="18" charset="0"/>
                <a:cs typeface="Times New Roman" panose="02020603050405020304" pitchFamily="18" charset="0"/>
              </a:rPr>
              <a:t> and tell me any part of the story.”</a:t>
            </a:r>
            <a:endParaRPr lang="en-US" sz="1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200" b="1"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457200" marR="0" indent="457200">
              <a:spcBef>
                <a:spcPts val="0"/>
              </a:spcBef>
              <a:spcAft>
                <a:spcPts val="0"/>
              </a:spcAft>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If fewer than 2 utterances, give third prompt:  </a:t>
            </a:r>
            <a:endParaRPr lang="en-US" sz="1200" dirty="0">
              <a:effectLst/>
              <a:latin typeface="Times New Roman" panose="02020603050405020304" pitchFamily="18" charset="0"/>
              <a:ea typeface="Times New Roman" panose="02020603050405020304" pitchFamily="18" charset="0"/>
            </a:endParaRPr>
          </a:p>
          <a:p>
            <a:pPr marL="457200" marR="0" indent="457200">
              <a:spcBef>
                <a:spcPts val="0"/>
              </a:spcBef>
              <a:spcAft>
                <a:spcPts val="0"/>
              </a:spcAft>
            </a:pPr>
            <a:r>
              <a:rPr lang="en-US" sz="1200" b="1" dirty="0">
                <a:effectLst/>
                <a:latin typeface="Arial" panose="020B0604020202020204" pitchFamily="34" charset="0"/>
                <a:ea typeface="Times New Roman" panose="02020603050405020304" pitchFamily="18" charset="0"/>
                <a:cs typeface="Times New Roman" panose="02020603050405020304" pitchFamily="18" charset="0"/>
              </a:rPr>
              <a:t>“Anything else you can tell me about the story?”</a:t>
            </a:r>
            <a:endParaRPr lang="en-US" sz="1200" dirty="0">
              <a:effectLst/>
              <a:latin typeface="Times New Roman" panose="02020603050405020304" pitchFamily="18" charset="0"/>
              <a:ea typeface="Times New Roman" panose="02020603050405020304" pitchFamily="18" charset="0"/>
            </a:endParaRPr>
          </a:p>
          <a:p>
            <a:pPr marL="457200" marR="0" indent="457200">
              <a:spcBef>
                <a:spcPts val="0"/>
              </a:spcBef>
              <a:spcAft>
                <a:spcPts val="0"/>
              </a:spcAft>
            </a:pPr>
            <a:r>
              <a:rPr lang="en-US" sz="1200" b="1"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4822588-20F9-3044-A5C6-D72B76530424}" type="slidenum">
              <a:rPr lang="en-US" smtClean="0"/>
              <a:t>14</a:t>
            </a:fld>
            <a:endParaRPr lang="en-US"/>
          </a:p>
        </p:txBody>
      </p:sp>
    </p:spTree>
    <p:extLst>
      <p:ext uri="{BB962C8B-B14F-4D97-AF65-F5344CB8AC3E}">
        <p14:creationId xmlns:p14="http://schemas.microsoft.com/office/powerpoint/2010/main" val="38670853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ge78df36762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ge78df36762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091558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ge78df36762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 name="Google Shape;92;ge78df36762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marR="0" indent="-457200">
              <a:spcBef>
                <a:spcPts val="0"/>
              </a:spcBef>
              <a:spcAft>
                <a:spcPts val="0"/>
              </a:spcAft>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CINDERELLA (~ 5 minutes)</a:t>
            </a:r>
            <a:endParaRPr lang="en-US" sz="1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200" b="1" dirty="0">
                <a:effectLst/>
                <a:latin typeface="Arial" panose="020B0604020202020204" pitchFamily="34" charset="0"/>
                <a:ea typeface="Times New Roman" panose="02020603050405020304" pitchFamily="18" charset="0"/>
                <a:cs typeface="Times New Roman" panose="02020603050405020304" pitchFamily="18" charset="0"/>
              </a:rPr>
              <a:t>“I’m going to ask you to tell a story.  Have you ever heard the story of Cinderella?  </a:t>
            </a:r>
            <a:r>
              <a:rPr lang="en-US" sz="1200" dirty="0">
                <a:effectLst/>
                <a:latin typeface="Arial" panose="020B0604020202020204" pitchFamily="34" charset="0"/>
                <a:ea typeface="Times New Roman" panose="02020603050405020304" pitchFamily="18" charset="0"/>
                <a:cs typeface="Times New Roman" panose="02020603050405020304" pitchFamily="18" charset="0"/>
              </a:rPr>
              <a:t>(Make note of answer for demographic data.  If answer is no, ask participant to tell a fairy tale s/he knows.)</a:t>
            </a:r>
            <a:r>
              <a:rPr lang="en-US" sz="1200" b="1"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200" b="1"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200" b="1" dirty="0">
                <a:effectLst/>
                <a:latin typeface="Arial" panose="020B0604020202020204" pitchFamily="34" charset="0"/>
                <a:ea typeface="Times New Roman" panose="02020603050405020304" pitchFamily="18" charset="0"/>
                <a:cs typeface="Times New Roman" panose="02020603050405020304" pitchFamily="18" charset="0"/>
              </a:rPr>
              <a:t>Do you remember much about it?  Take a look through the pictures from the story book. They might remind you of how it goes. </a:t>
            </a:r>
            <a:r>
              <a:rPr lang="en-US" sz="1200" b="1" dirty="0">
                <a:latin typeface="Arial" panose="020B0604020202020204" pitchFamily="34" charset="0"/>
                <a:ea typeface="Times New Roman" panose="02020603050405020304" pitchFamily="18" charset="0"/>
                <a:cs typeface="Times New Roman" panose="02020603050405020304" pitchFamily="18" charset="0"/>
              </a:rPr>
              <a:t>T</a:t>
            </a:r>
            <a:r>
              <a:rPr lang="en-US" sz="1200" b="1" dirty="0">
                <a:effectLst/>
                <a:latin typeface="Arial" panose="020B0604020202020204" pitchFamily="34" charset="0"/>
                <a:ea typeface="Times New Roman" panose="02020603050405020304" pitchFamily="18" charset="0"/>
                <a:cs typeface="Times New Roman" panose="02020603050405020304" pitchFamily="18" charset="0"/>
              </a:rPr>
              <a:t>hen, after you finish looking at the pictures, you can tell me the story in your own words.” </a:t>
            </a:r>
            <a:endParaRPr lang="en-US" sz="1200" dirty="0">
              <a:effectLst/>
              <a:latin typeface="Times New Roman" panose="02020603050405020304" pitchFamily="18" charset="0"/>
              <a:ea typeface="Times New Roman" panose="02020603050405020304" pitchFamily="18" charset="0"/>
            </a:endParaRPr>
          </a:p>
          <a:p>
            <a:pPr marL="457200" marR="0" indent="-457200">
              <a:spcBef>
                <a:spcPts val="0"/>
              </a:spcBef>
              <a:spcAft>
                <a:spcPts val="0"/>
              </a:spcAft>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r>
              <a:rPr lang="en-US" sz="1200" dirty="0">
                <a:effectLst/>
                <a:latin typeface="Arial" panose="020B0604020202020204" pitchFamily="34" charset="0"/>
                <a:ea typeface="Times New Roman" panose="02020603050405020304" pitchFamily="18" charset="0"/>
                <a:cs typeface="Times New Roman" panose="02020603050405020304" pitchFamily="18" charset="0"/>
              </a:rPr>
              <a:t>After participant looks through all the pictures, remove the book or the pictures and prompt: </a:t>
            </a:r>
            <a:endParaRPr lang="en-US" sz="1200" dirty="0">
              <a:latin typeface="Arial" panose="020B0604020202020204" pitchFamily="34" charset="0"/>
              <a:cs typeface="Times New Roman" panose="02020603050405020304" pitchFamily="18" charset="0"/>
            </a:endParaRPr>
          </a:p>
          <a:p>
            <a:r>
              <a:rPr lang="en-US" sz="1200" b="1" dirty="0"/>
              <a:t>“Now tell me as much of the story of Cinderella as you can.  You can use any details you know about the story, as well as the pictures you just looked at.”</a:t>
            </a:r>
            <a:endParaRPr lang="en-US" sz="1200" dirty="0"/>
          </a:p>
          <a:p>
            <a:r>
              <a:rPr lang="en-US" sz="1200" dirty="0"/>
              <a:t> </a:t>
            </a:r>
          </a:p>
          <a:p>
            <a:r>
              <a:rPr lang="en-US" sz="1200" dirty="0"/>
              <a:t>           If participant gives a response of fewer than three utterances, or seems to falter, allow 10</a:t>
            </a:r>
          </a:p>
          <a:p>
            <a:r>
              <a:rPr lang="en-US" sz="1200" dirty="0"/>
              <a:t>           seconds, then  prompt: </a:t>
            </a:r>
          </a:p>
          <a:p>
            <a:r>
              <a:rPr lang="en-US" sz="1200" dirty="0"/>
              <a:t>           “</a:t>
            </a:r>
            <a:r>
              <a:rPr lang="en-US" sz="1200" b="1" dirty="0"/>
              <a:t>What happened next?” </a:t>
            </a:r>
            <a:r>
              <a:rPr lang="en-US" sz="1200" dirty="0"/>
              <a:t>or</a:t>
            </a:r>
            <a:r>
              <a:rPr lang="en-US" sz="1200" b="1" dirty="0"/>
              <a:t> “Go on.”</a:t>
            </a:r>
            <a:endParaRPr lang="en-US" sz="1200" dirty="0"/>
          </a:p>
          <a:p>
            <a:r>
              <a:rPr lang="en-US" sz="1200" b="1" dirty="0"/>
              <a:t> </a:t>
            </a:r>
            <a:endParaRPr lang="en-US" sz="1200" dirty="0"/>
          </a:p>
          <a:p>
            <a:r>
              <a:rPr lang="en-US" sz="1200" dirty="0"/>
              <a:t>Continue until participant concludes story or has clearly finished. </a:t>
            </a:r>
            <a:r>
              <a:rPr lang="en-US" sz="1200" kern="1200" dirty="0">
                <a:solidFill>
                  <a:schemeClr val="tx1"/>
                </a:solidFill>
                <a:effectLst/>
                <a:latin typeface="+mn-lt"/>
                <a:ea typeface="+mn-ea"/>
                <a:cs typeface="+mn-cs"/>
              </a:rPr>
              <a:t>HOWEVER, if the participant is still telling the story after 5 minutes have elapsed, then prompt:</a:t>
            </a:r>
          </a:p>
          <a:p>
            <a:r>
              <a:rPr lang="en-US" sz="1200" b="1" kern="1200" dirty="0">
                <a:solidFill>
                  <a:schemeClr val="tx1"/>
                </a:solidFill>
                <a:effectLst/>
                <a:latin typeface="+mn-lt"/>
                <a:ea typeface="+mn-ea"/>
                <a:cs typeface="+mn-cs"/>
              </a:rPr>
              <a:t>“Sorry to interrupt, but please try to finish up with the rest of the details of the story so we can get to the other things we still have to do.”</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If the participant does not finish after 1 more minute, then prompt:</a:t>
            </a:r>
          </a:p>
          <a:p>
            <a:r>
              <a:rPr lang="en-US" sz="1200" b="1" kern="1200" dirty="0">
                <a:solidFill>
                  <a:schemeClr val="tx1"/>
                </a:solidFill>
                <a:effectLst/>
                <a:latin typeface="+mn-lt"/>
                <a:ea typeface="+mn-ea"/>
                <a:cs typeface="+mn-cs"/>
              </a:rPr>
              <a:t>"Okay, just tell me how the story ends.  We have to move on."</a:t>
            </a:r>
            <a:endParaRPr lang="en-US" sz="1200" kern="1200" dirty="0">
              <a:solidFill>
                <a:schemeClr val="tx1"/>
              </a:solidFill>
              <a:effectLst/>
              <a:latin typeface="+mn-lt"/>
              <a:ea typeface="+mn-ea"/>
              <a:cs typeface="+mn-cs"/>
            </a:endParaRPr>
          </a:p>
          <a:p>
            <a:endParaRPr lang="en-US" sz="1200"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e7997fa597_0_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e7997fa597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D001737-ACF0-954C-A390-FD49883F545C}" type="datetimeFigureOut">
              <a:rPr lang="en-US" smtClean="0"/>
              <a:t>2/1/22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534B22-1B2C-8546-A9D5-86BF85A60C3E}" type="slidenum">
              <a:rPr lang="en-US" smtClean="0"/>
              <a:t>‹#›</a:t>
            </a:fld>
            <a:endParaRPr lang="en-US"/>
          </a:p>
        </p:txBody>
      </p:sp>
    </p:spTree>
    <p:extLst>
      <p:ext uri="{BB962C8B-B14F-4D97-AF65-F5344CB8AC3E}">
        <p14:creationId xmlns:p14="http://schemas.microsoft.com/office/powerpoint/2010/main" val="17683805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D001737-ACF0-954C-A390-FD49883F545C}" type="datetimeFigureOut">
              <a:rPr lang="en-US" smtClean="0"/>
              <a:t>2/1/22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534B22-1B2C-8546-A9D5-86BF85A60C3E}" type="slidenum">
              <a:rPr lang="en-US" smtClean="0"/>
              <a:t>‹#›</a:t>
            </a:fld>
            <a:endParaRPr lang="en-US"/>
          </a:p>
        </p:txBody>
      </p:sp>
    </p:spTree>
    <p:extLst>
      <p:ext uri="{BB962C8B-B14F-4D97-AF65-F5344CB8AC3E}">
        <p14:creationId xmlns:p14="http://schemas.microsoft.com/office/powerpoint/2010/main" val="23862836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D001737-ACF0-954C-A390-FD49883F545C}" type="datetimeFigureOut">
              <a:rPr lang="en-US" smtClean="0"/>
              <a:t>2/1/22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534B22-1B2C-8546-A9D5-86BF85A60C3E}" type="slidenum">
              <a:rPr lang="en-US" smtClean="0"/>
              <a:t>‹#›</a:t>
            </a:fld>
            <a:endParaRPr lang="en-US"/>
          </a:p>
        </p:txBody>
      </p:sp>
    </p:spTree>
    <p:extLst>
      <p:ext uri="{BB962C8B-B14F-4D97-AF65-F5344CB8AC3E}">
        <p14:creationId xmlns:p14="http://schemas.microsoft.com/office/powerpoint/2010/main" val="39309386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0651031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D001737-ACF0-954C-A390-FD49883F545C}" type="datetimeFigureOut">
              <a:rPr lang="en-US" smtClean="0"/>
              <a:t>2/1/22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534B22-1B2C-8546-A9D5-86BF85A60C3E}" type="slidenum">
              <a:rPr lang="en-US" smtClean="0"/>
              <a:t>‹#›</a:t>
            </a:fld>
            <a:endParaRPr lang="en-US"/>
          </a:p>
        </p:txBody>
      </p:sp>
    </p:spTree>
    <p:extLst>
      <p:ext uri="{BB962C8B-B14F-4D97-AF65-F5344CB8AC3E}">
        <p14:creationId xmlns:p14="http://schemas.microsoft.com/office/powerpoint/2010/main" val="41495646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D001737-ACF0-954C-A390-FD49883F545C}" type="datetimeFigureOut">
              <a:rPr lang="en-US" smtClean="0"/>
              <a:t>2/1/22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534B22-1B2C-8546-A9D5-86BF85A60C3E}" type="slidenum">
              <a:rPr lang="en-US" smtClean="0"/>
              <a:t>‹#›</a:t>
            </a:fld>
            <a:endParaRPr lang="en-US"/>
          </a:p>
        </p:txBody>
      </p:sp>
    </p:spTree>
    <p:extLst>
      <p:ext uri="{BB962C8B-B14F-4D97-AF65-F5344CB8AC3E}">
        <p14:creationId xmlns:p14="http://schemas.microsoft.com/office/powerpoint/2010/main" val="8924771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D001737-ACF0-954C-A390-FD49883F545C}" type="datetimeFigureOut">
              <a:rPr lang="en-US" smtClean="0"/>
              <a:t>2/1/22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E534B22-1B2C-8546-A9D5-86BF85A60C3E}" type="slidenum">
              <a:rPr lang="en-US" smtClean="0"/>
              <a:t>‹#›</a:t>
            </a:fld>
            <a:endParaRPr lang="en-US"/>
          </a:p>
        </p:txBody>
      </p:sp>
    </p:spTree>
    <p:extLst>
      <p:ext uri="{BB962C8B-B14F-4D97-AF65-F5344CB8AC3E}">
        <p14:creationId xmlns:p14="http://schemas.microsoft.com/office/powerpoint/2010/main" val="28759060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D001737-ACF0-954C-A390-FD49883F545C}" type="datetimeFigureOut">
              <a:rPr lang="en-US" smtClean="0"/>
              <a:t>2/1/22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E534B22-1B2C-8546-A9D5-86BF85A60C3E}" type="slidenum">
              <a:rPr lang="en-US" smtClean="0"/>
              <a:t>‹#›</a:t>
            </a:fld>
            <a:endParaRPr lang="en-US"/>
          </a:p>
        </p:txBody>
      </p:sp>
    </p:spTree>
    <p:extLst>
      <p:ext uri="{BB962C8B-B14F-4D97-AF65-F5344CB8AC3E}">
        <p14:creationId xmlns:p14="http://schemas.microsoft.com/office/powerpoint/2010/main" val="8988936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D001737-ACF0-954C-A390-FD49883F545C}" type="datetimeFigureOut">
              <a:rPr lang="en-US" smtClean="0"/>
              <a:t>2/1/22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E534B22-1B2C-8546-A9D5-86BF85A60C3E}" type="slidenum">
              <a:rPr lang="en-US" smtClean="0"/>
              <a:t>‹#›</a:t>
            </a:fld>
            <a:endParaRPr lang="en-US"/>
          </a:p>
        </p:txBody>
      </p:sp>
    </p:spTree>
    <p:extLst>
      <p:ext uri="{BB962C8B-B14F-4D97-AF65-F5344CB8AC3E}">
        <p14:creationId xmlns:p14="http://schemas.microsoft.com/office/powerpoint/2010/main" val="31409899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D001737-ACF0-954C-A390-FD49883F545C}" type="datetimeFigureOut">
              <a:rPr lang="en-US" smtClean="0"/>
              <a:t>2/1/22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E534B22-1B2C-8546-A9D5-86BF85A60C3E}" type="slidenum">
              <a:rPr lang="en-US" smtClean="0"/>
              <a:t>‹#›</a:t>
            </a:fld>
            <a:endParaRPr lang="en-US"/>
          </a:p>
        </p:txBody>
      </p:sp>
    </p:spTree>
    <p:extLst>
      <p:ext uri="{BB962C8B-B14F-4D97-AF65-F5344CB8AC3E}">
        <p14:creationId xmlns:p14="http://schemas.microsoft.com/office/powerpoint/2010/main" val="27145089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D001737-ACF0-954C-A390-FD49883F545C}" type="datetimeFigureOut">
              <a:rPr lang="en-US" smtClean="0"/>
              <a:t>2/1/22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E534B22-1B2C-8546-A9D5-86BF85A60C3E}" type="slidenum">
              <a:rPr lang="en-US" smtClean="0"/>
              <a:t>‹#›</a:t>
            </a:fld>
            <a:endParaRPr lang="en-US"/>
          </a:p>
        </p:txBody>
      </p:sp>
    </p:spTree>
    <p:extLst>
      <p:ext uri="{BB962C8B-B14F-4D97-AF65-F5344CB8AC3E}">
        <p14:creationId xmlns:p14="http://schemas.microsoft.com/office/powerpoint/2010/main" val="29233502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D001737-ACF0-954C-A390-FD49883F545C}" type="datetimeFigureOut">
              <a:rPr lang="en-US" smtClean="0"/>
              <a:t>2/1/22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E534B22-1B2C-8546-A9D5-86BF85A60C3E}" type="slidenum">
              <a:rPr lang="en-US" smtClean="0"/>
              <a:t>‹#›</a:t>
            </a:fld>
            <a:endParaRPr lang="en-US"/>
          </a:p>
        </p:txBody>
      </p:sp>
    </p:spTree>
    <p:extLst>
      <p:ext uri="{BB962C8B-B14F-4D97-AF65-F5344CB8AC3E}">
        <p14:creationId xmlns:p14="http://schemas.microsoft.com/office/powerpoint/2010/main" val="42099402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D001737-ACF0-954C-A390-FD49883F545C}" type="datetimeFigureOut">
              <a:rPr lang="en-US" smtClean="0"/>
              <a:t>2/1/22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534B22-1B2C-8546-A9D5-86BF85A60C3E}" type="slidenum">
              <a:rPr lang="en-US" smtClean="0"/>
              <a:t>‹#›</a:t>
            </a:fld>
            <a:endParaRPr lang="en-US"/>
          </a:p>
        </p:txBody>
      </p:sp>
    </p:spTree>
    <p:extLst>
      <p:ext uri="{BB962C8B-B14F-4D97-AF65-F5344CB8AC3E}">
        <p14:creationId xmlns:p14="http://schemas.microsoft.com/office/powerpoint/2010/main" val="405664224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50408C4-A44D-A041-93DD-54D67F60A385}"/>
              </a:ext>
            </a:extLst>
          </p:cNvPr>
          <p:cNvSpPr txBox="1"/>
          <p:nvPr/>
        </p:nvSpPr>
        <p:spPr>
          <a:xfrm>
            <a:off x="2879651" y="1661264"/>
            <a:ext cx="6432697" cy="2554545"/>
          </a:xfrm>
          <a:prstGeom prst="rect">
            <a:avLst/>
          </a:prstGeom>
          <a:noFill/>
        </p:spPr>
        <p:txBody>
          <a:bodyPr wrap="square">
            <a:spAutoFit/>
          </a:bodyPr>
          <a:lstStyle/>
          <a:p>
            <a:pPr algn="ctr"/>
            <a:r>
              <a:rPr lang="en-US" sz="4000" b="1" dirty="0" err="1">
                <a:latin typeface="Arial" panose="020B0604020202020204" pitchFamily="34" charset="0"/>
                <a:ea typeface="Times New Roman" panose="02020603050405020304" pitchFamily="18" charset="0"/>
                <a:cs typeface="Times New Roman" panose="02020603050405020304" pitchFamily="18" charset="0"/>
              </a:rPr>
              <a:t>RHDBank</a:t>
            </a:r>
            <a:r>
              <a:rPr lang="en-US" sz="4000" b="1" dirty="0">
                <a:latin typeface="Arial" panose="020B0604020202020204" pitchFamily="34" charset="0"/>
                <a:ea typeface="Times New Roman" panose="02020603050405020304" pitchFamily="18" charset="0"/>
                <a:cs typeface="Times New Roman" panose="02020603050405020304" pitchFamily="18" charset="0"/>
              </a:rPr>
              <a:t> </a:t>
            </a:r>
          </a:p>
          <a:p>
            <a:pPr algn="ctr"/>
            <a:r>
              <a:rPr lang="en-US" sz="4000" b="1" dirty="0">
                <a:latin typeface="Arial" panose="020B0604020202020204" pitchFamily="34" charset="0"/>
                <a:ea typeface="Times New Roman" panose="02020603050405020304" pitchFamily="18" charset="0"/>
                <a:cs typeface="Times New Roman" panose="02020603050405020304" pitchFamily="18" charset="0"/>
              </a:rPr>
              <a:t>Discourse Tasks</a:t>
            </a:r>
          </a:p>
          <a:p>
            <a:pPr algn="ctr"/>
            <a:endParaRPr lang="en-US" sz="4000" b="1" dirty="0">
              <a:latin typeface="Arial" panose="020B0604020202020204" pitchFamily="34" charset="0"/>
              <a:ea typeface="Times New Roman" panose="02020603050405020304" pitchFamily="18" charset="0"/>
              <a:cs typeface="Times New Roman" panose="02020603050405020304" pitchFamily="18" charset="0"/>
            </a:endParaRPr>
          </a:p>
          <a:p>
            <a:pPr marL="0" marR="0" algn="ctr">
              <a:spcBef>
                <a:spcPts val="0"/>
              </a:spcBef>
              <a:spcAft>
                <a:spcPts val="0"/>
              </a:spcAft>
            </a:pPr>
            <a:r>
              <a:rPr lang="en-US" sz="4000" b="1" dirty="0">
                <a:latin typeface="Arial" panose="020B0604020202020204" pitchFamily="34" charset="0"/>
                <a:ea typeface="Times New Roman" panose="02020603050405020304" pitchFamily="18" charset="0"/>
                <a:cs typeface="Times New Roman" panose="02020603050405020304" pitchFamily="18" charset="0"/>
              </a:rPr>
              <a:t>Participants with RHD</a:t>
            </a:r>
            <a:endParaRPr lang="en-US" sz="40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7894078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8B47A21-23BA-2E49-862D-899AD9B7514B}"/>
              </a:ext>
            </a:extLst>
          </p:cNvPr>
          <p:cNvSpPr txBox="1"/>
          <p:nvPr/>
        </p:nvSpPr>
        <p:spPr>
          <a:xfrm>
            <a:off x="1169581" y="835530"/>
            <a:ext cx="8973879" cy="3570208"/>
          </a:xfrm>
          <a:prstGeom prst="rect">
            <a:avLst/>
          </a:prstGeom>
          <a:noFill/>
        </p:spPr>
        <p:txBody>
          <a:bodyPr wrap="square">
            <a:spAutoFit/>
          </a:bodyPr>
          <a:lstStyle/>
          <a:p>
            <a:pPr marL="0" marR="0" algn="ctr">
              <a:spcBef>
                <a:spcPts val="0"/>
              </a:spcBef>
              <a:spcAft>
                <a:spcPts val="0"/>
              </a:spcAft>
            </a:pPr>
            <a:r>
              <a:rPr lang="en-US" sz="3600" b="1" dirty="0">
                <a:effectLst/>
                <a:latin typeface="Arial" panose="020B0604020202020204" pitchFamily="34" charset="0"/>
                <a:ea typeface="Times New Roman" panose="02020603050405020304" pitchFamily="18" charset="0"/>
                <a:cs typeface="Times New Roman" panose="02020603050405020304" pitchFamily="18" charset="0"/>
              </a:rPr>
              <a:t>PICTURE DESCRIPTIONS</a:t>
            </a:r>
            <a:endParaRPr lang="en-US" sz="36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2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endParaRPr lang="en-US" sz="2200" b="1"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endParaRPr lang="en-US" sz="2200" b="1" dirty="0">
              <a:latin typeface="Arial" panose="020B060402020202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endParaRPr lang="en-US" sz="2200" b="1"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endParaRPr lang="en-US" sz="2200" b="1" dirty="0">
              <a:latin typeface="Arial" panose="020B060402020202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2200" b="1" dirty="0">
                <a:effectLst/>
                <a:latin typeface="Arial" panose="020B0604020202020204" pitchFamily="34" charset="0"/>
                <a:ea typeface="Times New Roman" panose="02020603050405020304" pitchFamily="18" charset="0"/>
                <a:cs typeface="Times New Roman" panose="02020603050405020304" pitchFamily="18" charset="0"/>
              </a:rPr>
              <a:t>“Now let’s look at </a:t>
            </a:r>
            <a:r>
              <a:rPr lang="en-US" sz="2200" b="1">
                <a:effectLst/>
                <a:latin typeface="Arial" panose="020B0604020202020204" pitchFamily="34" charset="0"/>
                <a:ea typeface="Times New Roman" panose="02020603050405020304" pitchFamily="18" charset="0"/>
                <a:cs typeface="Times New Roman" panose="02020603050405020304" pitchFamily="18" charset="0"/>
              </a:rPr>
              <a:t>some pictures …”</a:t>
            </a:r>
            <a:endParaRPr lang="en-US" sz="2200" b="1"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endParaRPr lang="en-US" sz="2000" b="1"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endParaRPr lang="en-US" sz="2000" b="1" dirty="0">
              <a:latin typeface="Arial" panose="020B0604020202020204" pitchFamily="34" charset="0"/>
              <a:ea typeface="Times New Roman" panose="02020603050405020304" pitchFamily="18" charset="0"/>
              <a:cs typeface="Times New Roman" panose="02020603050405020304" pitchFamily="18" charset="0"/>
            </a:endParaRPr>
          </a:p>
          <a:p>
            <a:pPr marL="457200" marR="0" indent="457200">
              <a:spcBef>
                <a:spcPts val="0"/>
              </a:spcBef>
              <a:spcAft>
                <a:spcPts val="0"/>
              </a:spcAf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5245393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59" name="Google Shape;59;p14"/>
          <p:cNvSpPr txBox="1">
            <a:spLocks noGrp="1"/>
          </p:cNvSpPr>
          <p:nvPr>
            <p:ph type="ctrTitle"/>
          </p:nvPr>
        </p:nvSpPr>
        <p:spPr>
          <a:xfrm>
            <a:off x="415611" y="992767"/>
            <a:ext cx="11360800" cy="2736800"/>
          </a:xfrm>
          <a:prstGeom prst="rect">
            <a:avLst/>
          </a:prstGeom>
        </p:spPr>
        <p:txBody>
          <a:bodyPr spcFirstLastPara="1" vert="horz" wrap="square" lIns="121900" tIns="121900" rIns="121900" bIns="121900" rtlCol="0" anchor="b" anchorCtr="0">
            <a:normAutofit/>
          </a:bodyPr>
          <a:lstStyle/>
          <a:p>
            <a:pPr>
              <a:spcBef>
                <a:spcPts val="0"/>
              </a:spcBef>
            </a:pPr>
            <a:r>
              <a:rPr lang="en" sz="4533" b="1" dirty="0">
                <a:latin typeface="Arial" panose="020B0604020202020204" pitchFamily="34" charset="0"/>
                <a:cs typeface="Arial" panose="020B0604020202020204" pitchFamily="34" charset="0"/>
              </a:rPr>
              <a:t>Picture #1</a:t>
            </a:r>
            <a:endParaRPr sz="4533" b="1" dirty="0">
              <a:latin typeface="Arial" panose="020B0604020202020204" pitchFamily="34" charset="0"/>
              <a:cs typeface="Arial" panose="020B0604020202020204" pitchFamily="34"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picture containing text, linedrawing&#10;&#10;Description automatically generated">
            <a:extLst>
              <a:ext uri="{FF2B5EF4-FFF2-40B4-BE49-F238E27FC236}">
                <a16:creationId xmlns:a16="http://schemas.microsoft.com/office/drawing/2014/main" id="{CB26DA77-ECFC-8B4F-9950-5AC39DFB89D1}"/>
              </a:ext>
            </a:extLst>
          </p:cNvPr>
          <p:cNvPicPr>
            <a:picLocks noChangeAspect="1"/>
          </p:cNvPicPr>
          <p:nvPr/>
        </p:nvPicPr>
        <p:blipFill>
          <a:blip r:embed="rId3"/>
          <a:stretch>
            <a:fillRect/>
          </a:stretch>
        </p:blipFill>
        <p:spPr>
          <a:xfrm>
            <a:off x="2289740" y="643466"/>
            <a:ext cx="7612519" cy="5571067"/>
          </a:xfrm>
          <a:prstGeom prst="rect">
            <a:avLst/>
          </a:prstGeom>
        </p:spPr>
      </p:pic>
    </p:spTree>
    <p:extLst>
      <p:ext uri="{BB962C8B-B14F-4D97-AF65-F5344CB8AC3E}">
        <p14:creationId xmlns:p14="http://schemas.microsoft.com/office/powerpoint/2010/main" val="15530675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59" name="Google Shape;59;p14"/>
          <p:cNvSpPr txBox="1">
            <a:spLocks noGrp="1"/>
          </p:cNvSpPr>
          <p:nvPr>
            <p:ph type="ctrTitle"/>
          </p:nvPr>
        </p:nvSpPr>
        <p:spPr>
          <a:xfrm>
            <a:off x="415611" y="992767"/>
            <a:ext cx="11360800" cy="2736800"/>
          </a:xfrm>
          <a:prstGeom prst="rect">
            <a:avLst/>
          </a:prstGeom>
        </p:spPr>
        <p:txBody>
          <a:bodyPr spcFirstLastPara="1" vert="horz" wrap="square" lIns="121900" tIns="121900" rIns="121900" bIns="121900" rtlCol="0" anchor="b" anchorCtr="0">
            <a:normAutofit/>
          </a:bodyPr>
          <a:lstStyle/>
          <a:p>
            <a:pPr>
              <a:spcBef>
                <a:spcPts val="0"/>
              </a:spcBef>
            </a:pPr>
            <a:r>
              <a:rPr lang="en" sz="4533" b="1" dirty="0">
                <a:latin typeface="Arial" panose="020B0604020202020204" pitchFamily="34" charset="0"/>
                <a:cs typeface="Arial" panose="020B0604020202020204" pitchFamily="34" charset="0"/>
              </a:rPr>
              <a:t>Picture #2</a:t>
            </a:r>
            <a:endParaRPr sz="4533"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481502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F546920F-2CA1-D248-9EAF-A41FE3A3FC3C}"/>
              </a:ext>
            </a:extLst>
          </p:cNvPr>
          <p:cNvPicPr>
            <a:picLocks noChangeAspect="1"/>
          </p:cNvPicPr>
          <p:nvPr/>
        </p:nvPicPr>
        <p:blipFill>
          <a:blip r:embed="rId3"/>
          <a:stretch>
            <a:fillRect/>
          </a:stretch>
        </p:blipFill>
        <p:spPr>
          <a:xfrm>
            <a:off x="1680575" y="0"/>
            <a:ext cx="8830849" cy="6858000"/>
          </a:xfrm>
          <a:prstGeom prst="rect">
            <a:avLst/>
          </a:prstGeom>
        </p:spPr>
      </p:pic>
    </p:spTree>
    <p:extLst>
      <p:ext uri="{BB962C8B-B14F-4D97-AF65-F5344CB8AC3E}">
        <p14:creationId xmlns:p14="http://schemas.microsoft.com/office/powerpoint/2010/main" val="1188632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59" name="Google Shape;59;p14"/>
          <p:cNvSpPr txBox="1">
            <a:spLocks noGrp="1"/>
          </p:cNvSpPr>
          <p:nvPr>
            <p:ph type="ctrTitle"/>
          </p:nvPr>
        </p:nvSpPr>
        <p:spPr>
          <a:xfrm>
            <a:off x="415611" y="992767"/>
            <a:ext cx="11360800" cy="2736800"/>
          </a:xfrm>
          <a:prstGeom prst="rect">
            <a:avLst/>
          </a:prstGeom>
        </p:spPr>
        <p:txBody>
          <a:bodyPr spcFirstLastPara="1" vert="horz" wrap="square" lIns="121900" tIns="121900" rIns="121900" bIns="121900" rtlCol="0" anchor="b" anchorCtr="0">
            <a:normAutofit/>
          </a:bodyPr>
          <a:lstStyle/>
          <a:p>
            <a:pPr>
              <a:spcBef>
                <a:spcPts val="0"/>
              </a:spcBef>
            </a:pPr>
            <a:r>
              <a:rPr lang="en" sz="4533" b="1" dirty="0">
                <a:latin typeface="Arial" panose="020B0604020202020204" pitchFamily="34" charset="0"/>
                <a:cs typeface="Arial" panose="020B0604020202020204" pitchFamily="34" charset="0"/>
              </a:rPr>
              <a:t>Story Narrative</a:t>
            </a:r>
            <a:endParaRPr sz="4533"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927909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pic>
        <p:nvPicPr>
          <p:cNvPr id="94" name="Google Shape;94;p21"/>
          <p:cNvPicPr preferRelativeResize="0"/>
          <p:nvPr/>
        </p:nvPicPr>
        <p:blipFill>
          <a:blip r:embed="rId3">
            <a:alphaModFix/>
          </a:blip>
          <a:stretch>
            <a:fillRect/>
          </a:stretch>
        </p:blipFill>
        <p:spPr>
          <a:xfrm>
            <a:off x="2794501" y="203201"/>
            <a:ext cx="6395220" cy="6451601"/>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pic>
        <p:nvPicPr>
          <p:cNvPr id="99" name="Google Shape;99;p22"/>
          <p:cNvPicPr preferRelativeResize="0"/>
          <p:nvPr/>
        </p:nvPicPr>
        <p:blipFill>
          <a:blip r:embed="rId3">
            <a:alphaModFix/>
          </a:blip>
          <a:stretch>
            <a:fillRect/>
          </a:stretch>
        </p:blipFill>
        <p:spPr>
          <a:xfrm>
            <a:off x="1800434" y="203201"/>
            <a:ext cx="8421149" cy="6451601"/>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pic>
        <p:nvPicPr>
          <p:cNvPr id="104" name="Google Shape;104;p23"/>
          <p:cNvPicPr preferRelativeResize="0"/>
          <p:nvPr/>
        </p:nvPicPr>
        <p:blipFill>
          <a:blip r:embed="rId3">
            <a:alphaModFix/>
          </a:blip>
          <a:stretch>
            <a:fillRect/>
          </a:stretch>
        </p:blipFill>
        <p:spPr>
          <a:xfrm>
            <a:off x="1744567" y="203201"/>
            <a:ext cx="8194159" cy="6451604"/>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pic>
        <p:nvPicPr>
          <p:cNvPr id="109" name="Google Shape;109;p24"/>
          <p:cNvPicPr preferRelativeResize="0"/>
          <p:nvPr/>
        </p:nvPicPr>
        <p:blipFill>
          <a:blip r:embed="rId3">
            <a:alphaModFix/>
          </a:blip>
          <a:stretch>
            <a:fillRect/>
          </a:stretch>
        </p:blipFill>
        <p:spPr>
          <a:xfrm>
            <a:off x="1766901" y="203201"/>
            <a:ext cx="8004572" cy="6451601"/>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6176B01-395E-F447-9CBF-D7AD35B5264B}"/>
              </a:ext>
            </a:extLst>
          </p:cNvPr>
          <p:cNvSpPr txBox="1"/>
          <p:nvPr/>
        </p:nvSpPr>
        <p:spPr>
          <a:xfrm>
            <a:off x="896679" y="843677"/>
            <a:ext cx="10398642" cy="5847755"/>
          </a:xfrm>
          <a:prstGeom prst="rect">
            <a:avLst/>
          </a:prstGeom>
          <a:noFill/>
        </p:spPr>
        <p:txBody>
          <a:bodyPr wrap="square" rtlCol="0">
            <a:spAutoFit/>
          </a:bodyPr>
          <a:lstStyle/>
          <a:p>
            <a:r>
              <a:rPr lang="en-US" sz="2200" dirty="0">
                <a:latin typeface="Arial" panose="020B0604020202020204" pitchFamily="34" charset="0"/>
                <a:cs typeface="Arial" panose="020B0604020202020204" pitchFamily="34" charset="0"/>
              </a:rPr>
              <a:t>These instructions explain how to administer the discourse tasks of the </a:t>
            </a:r>
            <a:r>
              <a:rPr lang="en-US" sz="2200" dirty="0" err="1">
                <a:latin typeface="Arial" panose="020B0604020202020204" pitchFamily="34" charset="0"/>
                <a:cs typeface="Arial" panose="020B0604020202020204" pitchFamily="34" charset="0"/>
              </a:rPr>
              <a:t>RHDBank</a:t>
            </a:r>
            <a:r>
              <a:rPr lang="en-US" sz="2200" dirty="0">
                <a:latin typeface="Arial" panose="020B0604020202020204" pitchFamily="34" charset="0"/>
                <a:cs typeface="Arial" panose="020B0604020202020204" pitchFamily="34" charset="0"/>
              </a:rPr>
              <a:t> protocol and include the </a:t>
            </a:r>
            <a:r>
              <a:rPr lang="en-US" sz="2200" b="1" dirty="0">
                <a:latin typeface="Arial" panose="020B0604020202020204" pitchFamily="34" charset="0"/>
                <a:cs typeface="Arial" panose="020B0604020202020204" pitchFamily="34" charset="0"/>
              </a:rPr>
              <a:t>detailed script </a:t>
            </a:r>
            <a:r>
              <a:rPr lang="en-US" sz="2200" dirty="0">
                <a:latin typeface="Arial" panose="020B0604020202020204" pitchFamily="34" charset="0"/>
                <a:cs typeface="Arial" panose="020B0604020202020204" pitchFamily="34" charset="0"/>
              </a:rPr>
              <a:t>for examiners to follow. </a:t>
            </a:r>
          </a:p>
          <a:p>
            <a:endParaRPr lang="en-US" sz="2200" b="1" dirty="0">
              <a:latin typeface="Arial" panose="020B0604020202020204" pitchFamily="34" charset="0"/>
              <a:cs typeface="Arial" panose="020B0604020202020204" pitchFamily="34" charset="0"/>
            </a:endParaRPr>
          </a:p>
          <a:p>
            <a:r>
              <a:rPr lang="en-US" sz="2200" b="1" dirty="0">
                <a:latin typeface="Arial" panose="020B0604020202020204" pitchFamily="34" charset="0"/>
                <a:cs typeface="Arial" panose="020B0604020202020204" pitchFamily="34" charset="0"/>
              </a:rPr>
              <a:t>Allow ample time </a:t>
            </a:r>
            <a:r>
              <a:rPr lang="en-US" sz="2200" dirty="0">
                <a:latin typeface="Arial" panose="020B0604020202020204" pitchFamily="34" charset="0"/>
                <a:cs typeface="Arial" panose="020B0604020202020204" pitchFamily="34" charset="0"/>
              </a:rPr>
              <a:t>for as full a response as each participant can provide using this protocol script. </a:t>
            </a:r>
            <a:r>
              <a:rPr lang="en-US" sz="2200" dirty="0">
                <a:solidFill>
                  <a:srgbClr val="000000"/>
                </a:solidFill>
                <a:latin typeface="Arial" panose="020B0604020202020204" pitchFamily="34" charset="0"/>
                <a:ea typeface="Arial" panose="020B0604020202020204" pitchFamily="34" charset="0"/>
                <a:cs typeface="Arial" panose="020B0604020202020204" pitchFamily="34" charset="0"/>
              </a:rPr>
              <a:t>However, also pay attention to the maximum time recommended for each prompt and task.  If the participant is still talking once that time period has elapsed, bring that task to an end by saying:</a:t>
            </a:r>
            <a:endParaRPr lang="en-US" sz="22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r>
              <a:rPr lang="en-US" sz="22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p>
          <a:p>
            <a:r>
              <a:rPr lang="en-US" sz="2200" b="1" dirty="0">
                <a:solidFill>
                  <a:srgbClr val="000000"/>
                </a:solidFill>
                <a:latin typeface="Arial" panose="020B0604020202020204" pitchFamily="34" charset="0"/>
                <a:ea typeface="Arial" panose="020B0604020202020204" pitchFamily="34" charset="0"/>
                <a:cs typeface="Arial" panose="020B0604020202020204" pitchFamily="34" charset="0"/>
              </a:rPr>
              <a:t>“I'm going to stop you there so we can move on to the next item.”</a:t>
            </a:r>
            <a:endParaRPr lang="en-US" sz="2200" dirty="0">
              <a:latin typeface="Arial" panose="020B0604020202020204" pitchFamily="34" charset="0"/>
              <a:cs typeface="Arial" panose="020B0604020202020204" pitchFamily="34" charset="0"/>
            </a:endParaRPr>
          </a:p>
          <a:p>
            <a:endParaRPr lang="en-US" sz="2200" dirty="0">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rPr>
              <a:t>To facilitate transcription, the examiner's speech, including verbal encouragers, should be kept to a minimum. </a:t>
            </a:r>
            <a:r>
              <a:rPr lang="en-US" sz="2200" b="1" dirty="0">
                <a:latin typeface="Arial" panose="020B0604020202020204" pitchFamily="34" charset="0"/>
                <a:cs typeface="Arial" panose="020B0604020202020204" pitchFamily="34" charset="0"/>
              </a:rPr>
              <a:t>Use nonverbal encouragers </a:t>
            </a:r>
            <a:r>
              <a:rPr lang="en-US" sz="2200" dirty="0">
                <a:latin typeface="Arial" panose="020B0604020202020204" pitchFamily="34" charset="0"/>
                <a:cs typeface="Arial" panose="020B0604020202020204" pitchFamily="34" charset="0"/>
              </a:rPr>
              <a:t>(e.g., head nods, facial expressions, eye contact) instead of verbal encouragers (e.g., “I see”, “</a:t>
            </a:r>
            <a:r>
              <a:rPr lang="en-US" sz="2200" dirty="0" err="1">
                <a:latin typeface="Arial" panose="020B0604020202020204" pitchFamily="34" charset="0"/>
                <a:cs typeface="Arial" panose="020B0604020202020204" pitchFamily="34" charset="0"/>
              </a:rPr>
              <a:t>mhm</a:t>
            </a:r>
            <a:r>
              <a:rPr lang="en-US" sz="2200" dirty="0">
                <a:latin typeface="Arial" panose="020B0604020202020204" pitchFamily="34" charset="0"/>
                <a:cs typeface="Arial" panose="020B0604020202020204" pitchFamily="34" charset="0"/>
              </a:rPr>
              <a:t>”, “yeah”) whenever possible. Try not to talk at the same time as the participant.</a:t>
            </a:r>
          </a:p>
          <a:p>
            <a:endParaRPr lang="en-US" sz="2200" dirty="0">
              <a:latin typeface="Arial" panose="020B0604020202020204" pitchFamily="34" charset="0"/>
              <a:cs typeface="Arial" panose="020B0604020202020204" pitchFamily="34" charset="0"/>
            </a:endParaRPr>
          </a:p>
          <a:p>
            <a:endParaRPr lang="en-US" sz="2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381580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pic>
        <p:nvPicPr>
          <p:cNvPr id="114" name="Google Shape;114;p25"/>
          <p:cNvPicPr preferRelativeResize="0"/>
          <p:nvPr/>
        </p:nvPicPr>
        <p:blipFill>
          <a:blip r:embed="rId3">
            <a:alphaModFix/>
          </a:blip>
          <a:stretch>
            <a:fillRect/>
          </a:stretch>
        </p:blipFill>
        <p:spPr>
          <a:xfrm>
            <a:off x="1869085" y="203200"/>
            <a:ext cx="8453820" cy="64516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pic>
        <p:nvPicPr>
          <p:cNvPr id="119" name="Google Shape;119;p26"/>
          <p:cNvPicPr preferRelativeResize="0"/>
          <p:nvPr/>
        </p:nvPicPr>
        <p:blipFill>
          <a:blip r:embed="rId3">
            <a:alphaModFix/>
          </a:blip>
          <a:stretch>
            <a:fillRect/>
          </a:stretch>
        </p:blipFill>
        <p:spPr>
          <a:xfrm>
            <a:off x="1748901" y="203200"/>
            <a:ext cx="8694193" cy="64516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pic>
        <p:nvPicPr>
          <p:cNvPr id="124" name="Google Shape;124;p27"/>
          <p:cNvPicPr preferRelativeResize="0"/>
          <p:nvPr/>
        </p:nvPicPr>
        <p:blipFill>
          <a:blip r:embed="rId3">
            <a:alphaModFix/>
          </a:blip>
          <a:stretch>
            <a:fillRect/>
          </a:stretch>
        </p:blipFill>
        <p:spPr>
          <a:xfrm>
            <a:off x="1667752" y="203200"/>
            <a:ext cx="8856497" cy="64516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pic>
        <p:nvPicPr>
          <p:cNvPr id="129" name="Google Shape;129;p28"/>
          <p:cNvPicPr preferRelativeResize="0"/>
          <p:nvPr/>
        </p:nvPicPr>
        <p:blipFill>
          <a:blip r:embed="rId3">
            <a:alphaModFix/>
          </a:blip>
          <a:stretch>
            <a:fillRect/>
          </a:stretch>
        </p:blipFill>
        <p:spPr>
          <a:xfrm>
            <a:off x="1897000" y="203201"/>
            <a:ext cx="8398013" cy="6451599"/>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pic>
        <p:nvPicPr>
          <p:cNvPr id="134" name="Google Shape;134;p29"/>
          <p:cNvPicPr preferRelativeResize="0"/>
          <p:nvPr/>
        </p:nvPicPr>
        <p:blipFill>
          <a:blip r:embed="rId3">
            <a:alphaModFix/>
          </a:blip>
          <a:stretch>
            <a:fillRect/>
          </a:stretch>
        </p:blipFill>
        <p:spPr>
          <a:xfrm>
            <a:off x="2113167" y="147367"/>
            <a:ext cx="8273971" cy="6451603"/>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pic>
        <p:nvPicPr>
          <p:cNvPr id="139" name="Google Shape;139;p30"/>
          <p:cNvPicPr preferRelativeResize="0"/>
          <p:nvPr/>
        </p:nvPicPr>
        <p:blipFill>
          <a:blip r:embed="rId3">
            <a:alphaModFix/>
          </a:blip>
          <a:stretch>
            <a:fillRect/>
          </a:stretch>
        </p:blipFill>
        <p:spPr>
          <a:xfrm>
            <a:off x="2009285" y="203201"/>
            <a:ext cx="8173444" cy="6451601"/>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pic>
        <p:nvPicPr>
          <p:cNvPr id="144" name="Google Shape;144;p31"/>
          <p:cNvPicPr preferRelativeResize="0"/>
          <p:nvPr/>
        </p:nvPicPr>
        <p:blipFill>
          <a:blip r:embed="rId3">
            <a:alphaModFix/>
          </a:blip>
          <a:stretch>
            <a:fillRect/>
          </a:stretch>
        </p:blipFill>
        <p:spPr>
          <a:xfrm>
            <a:off x="1701184" y="203200"/>
            <a:ext cx="8789619" cy="6451603"/>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pic>
        <p:nvPicPr>
          <p:cNvPr id="149" name="Google Shape;149;p32"/>
          <p:cNvPicPr preferRelativeResize="0"/>
          <p:nvPr/>
        </p:nvPicPr>
        <p:blipFill>
          <a:blip r:embed="rId3">
            <a:alphaModFix/>
          </a:blip>
          <a:stretch>
            <a:fillRect/>
          </a:stretch>
        </p:blipFill>
        <p:spPr>
          <a:xfrm>
            <a:off x="1842085" y="203200"/>
            <a:ext cx="8507847" cy="6451603"/>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pic>
        <p:nvPicPr>
          <p:cNvPr id="154" name="Google Shape;154;p33"/>
          <p:cNvPicPr preferRelativeResize="0"/>
          <p:nvPr/>
        </p:nvPicPr>
        <p:blipFill>
          <a:blip r:embed="rId3">
            <a:alphaModFix/>
          </a:blip>
          <a:stretch>
            <a:fillRect/>
          </a:stretch>
        </p:blipFill>
        <p:spPr>
          <a:xfrm>
            <a:off x="1661234" y="136200"/>
            <a:ext cx="8869537" cy="64516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pic>
        <p:nvPicPr>
          <p:cNvPr id="159" name="Google Shape;159;p34"/>
          <p:cNvPicPr preferRelativeResize="0"/>
          <p:nvPr/>
        </p:nvPicPr>
        <p:blipFill>
          <a:blip r:embed="rId3">
            <a:alphaModFix/>
          </a:blip>
          <a:stretch>
            <a:fillRect/>
          </a:stretch>
        </p:blipFill>
        <p:spPr>
          <a:xfrm>
            <a:off x="1900817" y="203201"/>
            <a:ext cx="8390371" cy="6451604"/>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B9BEC01-66B7-7C42-A098-6155DF2BBCC2}"/>
              </a:ext>
            </a:extLst>
          </p:cNvPr>
          <p:cNvSpPr txBox="1"/>
          <p:nvPr/>
        </p:nvSpPr>
        <p:spPr>
          <a:xfrm>
            <a:off x="1127051" y="756660"/>
            <a:ext cx="9952075" cy="5170646"/>
          </a:xfrm>
          <a:prstGeom prst="rect">
            <a:avLst/>
          </a:prstGeom>
          <a:noFill/>
        </p:spPr>
        <p:txBody>
          <a:bodyPr wrap="square">
            <a:spAutoFit/>
          </a:bodyPr>
          <a:lstStyle/>
          <a:p>
            <a:pPr marL="0" marR="0">
              <a:spcBef>
                <a:spcPts val="0"/>
              </a:spcBef>
              <a:spcAft>
                <a:spcPts val="0"/>
              </a:spcAft>
            </a:pPr>
            <a:r>
              <a:rPr lang="en-US" sz="2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2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200" dirty="0">
                <a:effectLst/>
                <a:latin typeface="Arial" panose="020B0604020202020204" pitchFamily="34" charset="0"/>
                <a:ea typeface="Times New Roman" panose="02020603050405020304" pitchFamily="18" charset="0"/>
                <a:cs typeface="Times New Roman" panose="02020603050405020304" pitchFamily="18" charset="0"/>
              </a:rPr>
              <a:t>Start with a preliminary unrecorded conversation for social exchanges, signing consent forms, explaining about recording the session, answering any questions, and so forth.</a:t>
            </a:r>
            <a:endParaRPr lang="en-US" sz="2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2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200" b="1" dirty="0">
                <a:effectLst/>
                <a:latin typeface="Arial" panose="020B0604020202020204" pitchFamily="34" charset="0"/>
                <a:ea typeface="Times New Roman" panose="02020603050405020304" pitchFamily="18" charset="0"/>
                <a:cs typeface="Times New Roman" panose="02020603050405020304" pitchFamily="18" charset="0"/>
              </a:rPr>
              <a:t>BEGIN RECORDING </a:t>
            </a:r>
            <a:endParaRPr lang="en-US" sz="2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200" b="1"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2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200" dirty="0">
                <a:effectLst/>
                <a:latin typeface="Arial" panose="020B0604020202020204" pitchFamily="34" charset="0"/>
                <a:ea typeface="Times New Roman" panose="02020603050405020304" pitchFamily="18" charset="0"/>
                <a:cs typeface="Times New Roman" panose="02020603050405020304" pitchFamily="18" charset="0"/>
              </a:rPr>
              <a:t>If your institution requires it, record the following preamble about informed consent, then lead in to the first recorded protocol item (</a:t>
            </a:r>
            <a:r>
              <a:rPr lang="en-US" sz="2200" i="1" dirty="0">
                <a:effectLst/>
                <a:latin typeface="Arial" panose="020B0604020202020204" pitchFamily="34" charset="0"/>
                <a:ea typeface="Times New Roman" panose="02020603050405020304" pitchFamily="18" charset="0"/>
                <a:cs typeface="Times New Roman" panose="02020603050405020304" pitchFamily="18" charset="0"/>
              </a:rPr>
              <a:t>Stroke Story</a:t>
            </a:r>
            <a:r>
              <a:rPr lang="en-US" sz="2200" dirty="0">
                <a:effectLst/>
                <a:latin typeface="Arial" panose="020B0604020202020204" pitchFamily="34" charset="0"/>
                <a:ea typeface="Times New Roman" panose="02020603050405020304" pitchFamily="18" charset="0"/>
                <a:cs typeface="Times New Roman" panose="02020603050405020304" pitchFamily="18" charset="0"/>
              </a:rPr>
              <a:t>). If not, go straight to the </a:t>
            </a:r>
            <a:r>
              <a:rPr lang="en-US" sz="2200" i="1" dirty="0">
                <a:effectLst/>
                <a:latin typeface="Arial" panose="020B0604020202020204" pitchFamily="34" charset="0"/>
                <a:ea typeface="Times New Roman" panose="02020603050405020304" pitchFamily="18" charset="0"/>
                <a:cs typeface="Times New Roman" panose="02020603050405020304" pitchFamily="18" charset="0"/>
              </a:rPr>
              <a:t>Stroke Story.</a:t>
            </a:r>
            <a:endParaRPr lang="en-US" sz="2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200" i="1"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2200" dirty="0">
              <a:effectLst/>
              <a:latin typeface="Times New Roman" panose="02020603050405020304" pitchFamily="18" charset="0"/>
              <a:ea typeface="Times New Roman" panose="02020603050405020304" pitchFamily="18" charset="0"/>
            </a:endParaRPr>
          </a:p>
          <a:p>
            <a:r>
              <a:rPr lang="en-US" sz="2200" dirty="0">
                <a:effectLst/>
                <a:latin typeface="Arial" panose="020B0604020202020204" pitchFamily="34" charset="0"/>
                <a:ea typeface="Times New Roman" panose="02020603050405020304" pitchFamily="18" charset="0"/>
                <a:cs typeface="Times New Roman" panose="02020603050405020304" pitchFamily="18" charset="0"/>
              </a:rPr>
              <a:t>Investigator:  </a:t>
            </a:r>
            <a:r>
              <a:rPr lang="en-US" sz="2200" b="1" dirty="0">
                <a:effectLst/>
                <a:latin typeface="Arial" panose="020B0604020202020204" pitchFamily="34" charset="0"/>
                <a:ea typeface="Times New Roman" panose="02020603050405020304" pitchFamily="18" charset="0"/>
                <a:cs typeface="Times New Roman" panose="02020603050405020304" pitchFamily="18" charset="0"/>
              </a:rPr>
              <a:t>"This participant has signed an informed consent form.  These data can be used for ______________ (specify: research, teaching, or any purpose).  These data are not to be used for ____________ (specify any restrictions)."</a:t>
            </a:r>
            <a:endParaRPr lang="en-US" sz="2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9819863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pic>
        <p:nvPicPr>
          <p:cNvPr id="164" name="Google Shape;164;p35"/>
          <p:cNvPicPr preferRelativeResize="0"/>
          <p:nvPr/>
        </p:nvPicPr>
        <p:blipFill>
          <a:blip r:embed="rId3">
            <a:alphaModFix/>
          </a:blip>
          <a:stretch>
            <a:fillRect/>
          </a:stretch>
        </p:blipFill>
        <p:spPr>
          <a:xfrm>
            <a:off x="2898351" y="203201"/>
            <a:ext cx="6395288" cy="6451599"/>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pic>
        <p:nvPicPr>
          <p:cNvPr id="169" name="Google Shape;169;p36"/>
          <p:cNvPicPr preferRelativeResize="0"/>
          <p:nvPr/>
        </p:nvPicPr>
        <p:blipFill>
          <a:blip r:embed="rId3">
            <a:alphaModFix/>
          </a:blip>
          <a:stretch>
            <a:fillRect/>
          </a:stretch>
        </p:blipFill>
        <p:spPr>
          <a:xfrm>
            <a:off x="2043884" y="203200"/>
            <a:ext cx="8104227" cy="64516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pic>
        <p:nvPicPr>
          <p:cNvPr id="174" name="Google Shape;174;p37"/>
          <p:cNvPicPr preferRelativeResize="0"/>
          <p:nvPr/>
        </p:nvPicPr>
        <p:blipFill>
          <a:blip r:embed="rId3">
            <a:alphaModFix/>
          </a:blip>
          <a:stretch>
            <a:fillRect/>
          </a:stretch>
        </p:blipFill>
        <p:spPr>
          <a:xfrm>
            <a:off x="1881734" y="203201"/>
            <a:ext cx="8428532" cy="6451601"/>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pic>
        <p:nvPicPr>
          <p:cNvPr id="179" name="Google Shape;179;p38"/>
          <p:cNvPicPr preferRelativeResize="0"/>
          <p:nvPr/>
        </p:nvPicPr>
        <p:blipFill>
          <a:blip r:embed="rId3">
            <a:alphaModFix/>
          </a:blip>
          <a:stretch>
            <a:fillRect/>
          </a:stretch>
        </p:blipFill>
        <p:spPr>
          <a:xfrm>
            <a:off x="2180200" y="203200"/>
            <a:ext cx="7961547" cy="6451597"/>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pic>
        <p:nvPicPr>
          <p:cNvPr id="184" name="Google Shape;184;p39"/>
          <p:cNvPicPr preferRelativeResize="0"/>
          <p:nvPr/>
        </p:nvPicPr>
        <p:blipFill>
          <a:blip r:embed="rId3">
            <a:alphaModFix/>
          </a:blip>
          <a:stretch>
            <a:fillRect/>
          </a:stretch>
        </p:blipFill>
        <p:spPr>
          <a:xfrm>
            <a:off x="1906718" y="203201"/>
            <a:ext cx="8378564" cy="6451601"/>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pic>
        <p:nvPicPr>
          <p:cNvPr id="189" name="Google Shape;189;p40"/>
          <p:cNvPicPr preferRelativeResize="0"/>
          <p:nvPr/>
        </p:nvPicPr>
        <p:blipFill>
          <a:blip r:embed="rId3">
            <a:alphaModFix/>
          </a:blip>
          <a:stretch>
            <a:fillRect/>
          </a:stretch>
        </p:blipFill>
        <p:spPr>
          <a:xfrm>
            <a:off x="1935985" y="203200"/>
            <a:ext cx="8320036" cy="64516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pic>
        <p:nvPicPr>
          <p:cNvPr id="194" name="Google Shape;194;p41"/>
          <p:cNvPicPr preferRelativeResize="0"/>
          <p:nvPr/>
        </p:nvPicPr>
        <p:blipFill>
          <a:blip r:embed="rId3">
            <a:alphaModFix/>
          </a:blip>
          <a:stretch>
            <a:fillRect/>
          </a:stretch>
        </p:blipFill>
        <p:spPr>
          <a:xfrm>
            <a:off x="1521234" y="203200"/>
            <a:ext cx="9149545" cy="6451603"/>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pic>
        <p:nvPicPr>
          <p:cNvPr id="199" name="Google Shape;199;p42"/>
          <p:cNvPicPr preferRelativeResize="0"/>
          <p:nvPr/>
        </p:nvPicPr>
        <p:blipFill>
          <a:blip r:embed="rId3">
            <a:alphaModFix/>
          </a:blip>
          <a:stretch>
            <a:fillRect/>
          </a:stretch>
        </p:blipFill>
        <p:spPr>
          <a:xfrm>
            <a:off x="2023801" y="203201"/>
            <a:ext cx="8272433" cy="6451599"/>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pic>
        <p:nvPicPr>
          <p:cNvPr id="204" name="Google Shape;204;p43"/>
          <p:cNvPicPr preferRelativeResize="0"/>
          <p:nvPr/>
        </p:nvPicPr>
        <p:blipFill>
          <a:blip r:embed="rId3">
            <a:alphaModFix/>
          </a:blip>
          <a:stretch>
            <a:fillRect/>
          </a:stretch>
        </p:blipFill>
        <p:spPr>
          <a:xfrm>
            <a:off x="1765317" y="147334"/>
            <a:ext cx="8661355" cy="6451599"/>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pic>
        <p:nvPicPr>
          <p:cNvPr id="209" name="Google Shape;209;p44"/>
          <p:cNvPicPr preferRelativeResize="0"/>
          <p:nvPr/>
        </p:nvPicPr>
        <p:blipFill>
          <a:blip r:embed="rId3">
            <a:alphaModFix/>
          </a:blip>
          <a:stretch>
            <a:fillRect/>
          </a:stretch>
        </p:blipFill>
        <p:spPr>
          <a:xfrm>
            <a:off x="1951633" y="158500"/>
            <a:ext cx="8288739" cy="64516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E3EA028-4D0B-CD41-9689-C69277804D0F}"/>
              </a:ext>
            </a:extLst>
          </p:cNvPr>
          <p:cNvSpPr txBox="1"/>
          <p:nvPr/>
        </p:nvSpPr>
        <p:spPr>
          <a:xfrm>
            <a:off x="2860158" y="2782669"/>
            <a:ext cx="6103088" cy="646331"/>
          </a:xfrm>
          <a:prstGeom prst="rect">
            <a:avLst/>
          </a:prstGeom>
          <a:noFill/>
        </p:spPr>
        <p:txBody>
          <a:bodyPr wrap="square">
            <a:spAutoFit/>
          </a:bodyPr>
          <a:lstStyle/>
          <a:p>
            <a:pPr marL="0" marR="0" algn="ctr">
              <a:spcBef>
                <a:spcPts val="0"/>
              </a:spcBef>
              <a:spcAft>
                <a:spcPts val="0"/>
              </a:spcAft>
            </a:pPr>
            <a:r>
              <a:rPr lang="en-US" sz="3600" b="1" dirty="0">
                <a:effectLst/>
                <a:latin typeface="Arial" panose="020B0604020202020204" pitchFamily="34" charset="0"/>
                <a:ea typeface="Times New Roman" panose="02020603050405020304" pitchFamily="18" charset="0"/>
                <a:cs typeface="Times New Roman" panose="02020603050405020304" pitchFamily="18" charset="0"/>
              </a:rPr>
              <a:t>FREE SPEECH</a:t>
            </a:r>
            <a:endParaRPr lang="en-US" sz="36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52188445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pic>
        <p:nvPicPr>
          <p:cNvPr id="214" name="Google Shape;214;p45"/>
          <p:cNvPicPr preferRelativeResize="0"/>
          <p:nvPr/>
        </p:nvPicPr>
        <p:blipFill>
          <a:blip r:embed="rId3">
            <a:alphaModFix/>
          </a:blip>
          <a:stretch>
            <a:fillRect/>
          </a:stretch>
        </p:blipFill>
        <p:spPr>
          <a:xfrm>
            <a:off x="2794501" y="203201"/>
            <a:ext cx="6395220" cy="6451601"/>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59" name="Google Shape;59;p14"/>
          <p:cNvSpPr txBox="1">
            <a:spLocks noGrp="1"/>
          </p:cNvSpPr>
          <p:nvPr>
            <p:ph type="ctrTitle"/>
          </p:nvPr>
        </p:nvSpPr>
        <p:spPr>
          <a:xfrm>
            <a:off x="415611" y="992767"/>
            <a:ext cx="11360800" cy="2736800"/>
          </a:xfrm>
          <a:prstGeom prst="rect">
            <a:avLst/>
          </a:prstGeom>
        </p:spPr>
        <p:txBody>
          <a:bodyPr spcFirstLastPara="1" vert="horz" wrap="square" lIns="121900" tIns="121900" rIns="121900" bIns="121900" rtlCol="0" anchor="b" anchorCtr="0">
            <a:normAutofit/>
          </a:bodyPr>
          <a:lstStyle/>
          <a:p>
            <a:pPr>
              <a:spcBef>
                <a:spcPts val="0"/>
              </a:spcBef>
            </a:pPr>
            <a:r>
              <a:rPr lang="en" sz="4533" b="1" dirty="0">
                <a:latin typeface="Arial" panose="020B0604020202020204" pitchFamily="34" charset="0"/>
                <a:cs typeface="Arial" panose="020B0604020202020204" pitchFamily="34" charset="0"/>
              </a:rPr>
              <a:t>Procedural Discourse</a:t>
            </a:r>
            <a:endParaRPr sz="4533"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782508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65B1829-75E5-244F-9B88-5C0F140B7669}"/>
              </a:ext>
            </a:extLst>
          </p:cNvPr>
          <p:cNvSpPr txBox="1"/>
          <p:nvPr/>
        </p:nvSpPr>
        <p:spPr>
          <a:xfrm>
            <a:off x="1396409" y="1550837"/>
            <a:ext cx="9399181" cy="3354765"/>
          </a:xfrm>
          <a:prstGeom prst="rect">
            <a:avLst/>
          </a:prstGeom>
          <a:noFill/>
        </p:spPr>
        <p:txBody>
          <a:bodyPr wrap="square">
            <a:spAutoFit/>
          </a:bodyPr>
          <a:lstStyle/>
          <a:p>
            <a:pPr marL="0" marR="0">
              <a:spcBef>
                <a:spcPts val="0"/>
              </a:spcBef>
              <a:spcAft>
                <a:spcPts val="0"/>
              </a:spcAft>
            </a:pPr>
            <a:r>
              <a:rPr lang="en-US" sz="2200" dirty="0">
                <a:effectLst/>
                <a:latin typeface="Arial" panose="020B0604020202020204" pitchFamily="34" charset="0"/>
                <a:ea typeface="Times New Roman" panose="02020603050405020304" pitchFamily="18" charset="0"/>
                <a:cs typeface="Times New Roman" panose="02020603050405020304" pitchFamily="18" charset="0"/>
              </a:rPr>
              <a:t>A. STROKE STORY and COPING (~ 1 minute)</a:t>
            </a:r>
            <a:endParaRPr lang="en-US" sz="2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2200" dirty="0">
              <a:effectLst/>
              <a:latin typeface="Times New Roman" panose="02020603050405020304" pitchFamily="18" charset="0"/>
              <a:ea typeface="Times New Roman" panose="02020603050405020304" pitchFamily="18" charset="0"/>
            </a:endParaRPr>
          </a:p>
          <a:p>
            <a:pPr marL="274320" marR="0" indent="-274320">
              <a:spcBef>
                <a:spcPts val="0"/>
              </a:spcBef>
              <a:spcAft>
                <a:spcPts val="0"/>
              </a:spcAft>
            </a:pPr>
            <a:r>
              <a:rPr lang="en-US" sz="2200" b="1" dirty="0">
                <a:effectLst/>
                <a:latin typeface="Arial" panose="020B0604020202020204" pitchFamily="34" charset="0"/>
                <a:ea typeface="Times New Roman" panose="02020603050405020304" pitchFamily="18" charset="0"/>
                <a:cs typeface="Times New Roman" panose="02020603050405020304" pitchFamily="18" charset="0"/>
              </a:rPr>
              <a:t>1. “I’m going to be asking you to do some talking. </a:t>
            </a:r>
            <a:r>
              <a:rPr lang="en-US" sz="2400" b="1" dirty="0">
                <a:solidFill>
                  <a:srgbClr val="000000"/>
                </a:solidFill>
                <a:latin typeface="Arial" panose="020B0604020202020204" pitchFamily="34" charset="0"/>
                <a:ea typeface="Arial" panose="020B0604020202020204" pitchFamily="34" charset="0"/>
              </a:rPr>
              <a:t>How is your speech?  How have things been going when you are talking with others?"  </a:t>
            </a:r>
            <a:r>
              <a:rPr lang="en-US" sz="2400" dirty="0">
                <a:solidFill>
                  <a:srgbClr val="000000"/>
                </a:solidFill>
                <a:latin typeface="Arial" panose="020B0604020202020204" pitchFamily="34" charset="0"/>
                <a:ea typeface="Arial" panose="020B0604020202020204" pitchFamily="34" charset="0"/>
              </a:rPr>
              <a:t>(~ 1 minute)</a:t>
            </a:r>
            <a:endParaRPr lang="en-US" sz="2400" dirty="0">
              <a:solidFill>
                <a:srgbClr val="000000"/>
              </a:solidFill>
              <a:latin typeface="Times New Roman" panose="02020603050405020304" pitchFamily="18" charset="0"/>
              <a:ea typeface="Times New Roman" panose="02020603050405020304" pitchFamily="18" charset="0"/>
            </a:endParaRPr>
          </a:p>
          <a:p>
            <a:pPr indent="457200"/>
            <a:r>
              <a:rPr lang="en-US" sz="2400" dirty="0">
                <a:solidFill>
                  <a:srgbClr val="000000"/>
                </a:solidFill>
                <a:latin typeface="Times New Roman" panose="02020603050405020304" pitchFamily="18" charset="0"/>
                <a:ea typeface="Times New Roman" panose="02020603050405020304" pitchFamily="18" charset="0"/>
              </a:rPr>
              <a:t> </a:t>
            </a:r>
          </a:p>
          <a:p>
            <a:pPr indent="457200"/>
            <a:r>
              <a:rPr lang="en-US" sz="2400" dirty="0">
                <a:solidFill>
                  <a:srgbClr val="000000"/>
                </a:solidFill>
                <a:latin typeface="Arial" panose="020B0604020202020204" pitchFamily="34" charset="0"/>
                <a:ea typeface="Arial" panose="020B0604020202020204" pitchFamily="34" charset="0"/>
              </a:rPr>
              <a:t>If no response in approximately 10 seconds, prompt:</a:t>
            </a:r>
            <a:endParaRPr lang="en-US" sz="2400" dirty="0">
              <a:solidFill>
                <a:srgbClr val="000000"/>
              </a:solidFill>
              <a:latin typeface="Times New Roman" panose="02020603050405020304" pitchFamily="18" charset="0"/>
              <a:ea typeface="Times New Roman" panose="02020603050405020304" pitchFamily="18" charset="0"/>
            </a:endParaRPr>
          </a:p>
          <a:p>
            <a:r>
              <a:rPr lang="en-US" sz="2400" dirty="0">
                <a:solidFill>
                  <a:srgbClr val="000000"/>
                </a:solidFill>
                <a:latin typeface="Times New Roman" panose="02020603050405020304" pitchFamily="18" charset="0"/>
                <a:ea typeface="Times New Roman" panose="02020603050405020304" pitchFamily="18" charset="0"/>
              </a:rPr>
              <a:t> </a:t>
            </a:r>
          </a:p>
          <a:p>
            <a:pPr indent="457200"/>
            <a:r>
              <a:rPr lang="en-US" sz="2400" b="1" dirty="0">
                <a:solidFill>
                  <a:srgbClr val="000000"/>
                </a:solidFill>
                <a:latin typeface="Arial" panose="020B0604020202020204" pitchFamily="34" charset="0"/>
                <a:ea typeface="Arial" panose="020B0604020202020204" pitchFamily="34" charset="0"/>
              </a:rPr>
              <a:t>“Do you have any problems communicating with others?”</a:t>
            </a:r>
            <a:endParaRPr lang="en-US" sz="2400" dirty="0">
              <a:solidFill>
                <a:srgbClr val="000000"/>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1318863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65B1829-75E5-244F-9B88-5C0F140B7669}"/>
              </a:ext>
            </a:extLst>
          </p:cNvPr>
          <p:cNvSpPr txBox="1"/>
          <p:nvPr/>
        </p:nvSpPr>
        <p:spPr>
          <a:xfrm>
            <a:off x="842682" y="1550837"/>
            <a:ext cx="11008659" cy="2646878"/>
          </a:xfrm>
          <a:prstGeom prst="rect">
            <a:avLst/>
          </a:prstGeom>
          <a:noFill/>
        </p:spPr>
        <p:txBody>
          <a:bodyPr wrap="square">
            <a:spAutoFit/>
          </a:bodyPr>
          <a:lstStyle/>
          <a:p>
            <a:pPr marL="0" marR="0">
              <a:spcBef>
                <a:spcPts val="0"/>
              </a:spcBef>
              <a:spcAft>
                <a:spcPts val="0"/>
              </a:spcAft>
            </a:pPr>
            <a:r>
              <a:rPr lang="en-US" sz="2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2200" dirty="0">
              <a:effectLst/>
              <a:latin typeface="Times New Roman" panose="02020603050405020304" pitchFamily="18" charset="0"/>
              <a:ea typeface="Times New Roman" panose="02020603050405020304" pitchFamily="18" charset="0"/>
            </a:endParaRPr>
          </a:p>
          <a:p>
            <a:pPr marL="240030" marR="0" indent="-228600">
              <a:spcBef>
                <a:spcPts val="0"/>
              </a:spcBef>
              <a:spcAft>
                <a:spcPts val="0"/>
              </a:spcAft>
            </a:pPr>
            <a:r>
              <a:rPr lang="en-US" sz="2200" b="1" dirty="0">
                <a:effectLst/>
                <a:latin typeface="Arial" panose="020B0604020202020204" pitchFamily="34" charset="0"/>
                <a:ea typeface="Times New Roman" panose="02020603050405020304" pitchFamily="18" charset="0"/>
                <a:cs typeface="Times New Roman" panose="02020603050405020304" pitchFamily="18" charset="0"/>
              </a:rPr>
              <a:t>2. </a:t>
            </a:r>
            <a:r>
              <a:rPr lang="en-US" sz="2400" b="1" dirty="0">
                <a:solidFill>
                  <a:srgbClr val="000000"/>
                </a:solidFill>
                <a:latin typeface="Arial" panose="020B0604020202020204" pitchFamily="34" charset="0"/>
                <a:ea typeface="Arial" panose="020B0604020202020204" pitchFamily="34" charset="0"/>
              </a:rPr>
              <a:t>"Do other people -- like your family or your doctor -- think you have a problem with your talking?" </a:t>
            </a:r>
            <a:r>
              <a:rPr lang="en-US" sz="2400" dirty="0">
                <a:solidFill>
                  <a:srgbClr val="000000"/>
                </a:solidFill>
                <a:latin typeface="Arial" panose="020B0604020202020204" pitchFamily="34" charset="0"/>
                <a:ea typeface="Arial" panose="020B0604020202020204" pitchFamily="34" charset="0"/>
              </a:rPr>
              <a:t>(~ 1 minute)</a:t>
            </a:r>
            <a:endParaRPr lang="en-US" sz="2400" dirty="0">
              <a:solidFill>
                <a:srgbClr val="000000"/>
              </a:solidFill>
              <a:latin typeface="Times New Roman" panose="02020603050405020304" pitchFamily="18" charset="0"/>
              <a:ea typeface="Times New Roman" panose="02020603050405020304" pitchFamily="18" charset="0"/>
            </a:endParaRPr>
          </a:p>
          <a:p>
            <a:pPr marL="240030" marR="0" indent="-228600">
              <a:spcBef>
                <a:spcPts val="0"/>
              </a:spcBef>
              <a:spcAft>
                <a:spcPts val="0"/>
              </a:spcAft>
            </a:pPr>
            <a:r>
              <a:rPr lang="en-US" sz="2400" dirty="0">
                <a:solidFill>
                  <a:srgbClr val="000000"/>
                </a:solidFill>
                <a:latin typeface="Arial" panose="020B0604020202020204" pitchFamily="34" charset="0"/>
                <a:ea typeface="Arial" panose="020B0604020202020204" pitchFamily="34" charset="0"/>
              </a:rPr>
              <a:t> </a:t>
            </a:r>
            <a:endParaRPr lang="en-US" sz="2400" dirty="0">
              <a:solidFill>
                <a:srgbClr val="000000"/>
              </a:solidFill>
              <a:latin typeface="Times New Roman" panose="02020603050405020304" pitchFamily="18" charset="0"/>
              <a:ea typeface="Times New Roman" panose="02020603050405020304" pitchFamily="18" charset="0"/>
            </a:endParaRPr>
          </a:p>
          <a:p>
            <a:pPr marL="240030" marR="0" indent="217170">
              <a:spcBef>
                <a:spcPts val="0"/>
              </a:spcBef>
              <a:spcAft>
                <a:spcPts val="0"/>
              </a:spcAft>
            </a:pPr>
            <a:r>
              <a:rPr lang="en-US" sz="2400" dirty="0">
                <a:solidFill>
                  <a:srgbClr val="000000"/>
                </a:solidFill>
                <a:latin typeface="Arial" panose="020B0604020202020204" pitchFamily="34" charset="0"/>
                <a:ea typeface="Arial" panose="020B0604020202020204" pitchFamily="34" charset="0"/>
              </a:rPr>
              <a:t>If no response in approximately 10 seconds, prompt:</a:t>
            </a:r>
            <a:endParaRPr lang="en-US" sz="2400" dirty="0">
              <a:solidFill>
                <a:srgbClr val="000000"/>
              </a:solidFill>
              <a:latin typeface="Times New Roman" panose="02020603050405020304" pitchFamily="18" charset="0"/>
              <a:ea typeface="Times New Roman" panose="02020603050405020304" pitchFamily="18" charset="0"/>
            </a:endParaRPr>
          </a:p>
          <a:p>
            <a:r>
              <a:rPr lang="en-US" sz="2400" dirty="0">
                <a:solidFill>
                  <a:srgbClr val="000000"/>
                </a:solidFill>
                <a:latin typeface="Times New Roman" panose="02020603050405020304" pitchFamily="18" charset="0"/>
                <a:ea typeface="Times New Roman" panose="02020603050405020304" pitchFamily="18" charset="0"/>
              </a:rPr>
              <a:t> </a:t>
            </a:r>
          </a:p>
          <a:p>
            <a:pPr indent="457200"/>
            <a:r>
              <a:rPr lang="en-US" sz="2400" b="1" dirty="0">
                <a:solidFill>
                  <a:srgbClr val="000000"/>
                </a:solidFill>
                <a:latin typeface="Arial" panose="020B0604020202020204" pitchFamily="34" charset="0"/>
                <a:ea typeface="Arial" panose="020B0604020202020204" pitchFamily="34" charset="0"/>
              </a:rPr>
              <a:t>“Do other people say your speech is any different than it used to be?”</a:t>
            </a:r>
            <a:endParaRPr lang="en-US" sz="2400" dirty="0">
              <a:solidFill>
                <a:srgbClr val="000000"/>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3130769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DCA3597-C366-0E4E-A3AF-0A5F619646F5}"/>
              </a:ext>
            </a:extLst>
          </p:cNvPr>
          <p:cNvSpPr txBox="1"/>
          <p:nvPr/>
        </p:nvSpPr>
        <p:spPr>
          <a:xfrm>
            <a:off x="1226288" y="1351454"/>
            <a:ext cx="9739423" cy="3816429"/>
          </a:xfrm>
          <a:prstGeom prst="rect">
            <a:avLst/>
          </a:prstGeom>
          <a:noFill/>
        </p:spPr>
        <p:txBody>
          <a:bodyPr wrap="square">
            <a:spAutoFit/>
          </a:bodyPr>
          <a:lstStyle/>
          <a:p>
            <a:pPr marL="0" marR="0">
              <a:spcBef>
                <a:spcPts val="0"/>
              </a:spcBef>
              <a:spcAft>
                <a:spcPts val="0"/>
              </a:spcAft>
            </a:pPr>
            <a:r>
              <a:rPr lang="en-US" sz="2200" b="1" dirty="0">
                <a:effectLst/>
                <a:latin typeface="Arial" panose="020B0604020202020204" pitchFamily="34" charset="0"/>
                <a:ea typeface="Times New Roman" panose="02020603050405020304" pitchFamily="18" charset="0"/>
                <a:cs typeface="Times New Roman" panose="02020603050405020304" pitchFamily="18" charset="0"/>
              </a:rPr>
              <a:t>3. “Do you remember when you had your stroke?” (~ 4 minutes)</a:t>
            </a:r>
          </a:p>
          <a:p>
            <a:pPr marL="0" marR="0">
              <a:spcBef>
                <a:spcPts val="0"/>
              </a:spcBef>
              <a:spcAft>
                <a:spcPts val="0"/>
              </a:spcAft>
            </a:pPr>
            <a:endParaRPr lang="en-US" sz="2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2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a:effectLst/>
                <a:latin typeface="Arial" panose="020B0604020202020204" pitchFamily="34" charset="0"/>
                <a:ea typeface="Times New Roman" panose="02020603050405020304" pitchFamily="18" charset="0"/>
                <a:cs typeface="Times New Roman" panose="02020603050405020304" pitchFamily="18" charset="0"/>
              </a:rPr>
              <a:t>If yes, </a:t>
            </a:r>
            <a:r>
              <a:rPr lang="en-US" sz="2200" b="1" dirty="0">
                <a:effectLst/>
                <a:latin typeface="Arial" panose="020B0604020202020204" pitchFamily="34" charset="0"/>
                <a:ea typeface="Times New Roman" panose="02020603050405020304" pitchFamily="18" charset="0"/>
                <a:cs typeface="Times New Roman" panose="02020603050405020304" pitchFamily="18" charset="0"/>
              </a:rPr>
              <a:t>“Please tell me about it.”</a:t>
            </a:r>
          </a:p>
          <a:p>
            <a:pPr marL="0" marR="0">
              <a:spcBef>
                <a:spcPts val="0"/>
              </a:spcBef>
              <a:spcAft>
                <a:spcPts val="0"/>
              </a:spcAft>
            </a:pPr>
            <a:endParaRPr lang="en-US" sz="2200" dirty="0">
              <a:effectLst/>
              <a:latin typeface="Times New Roman" panose="02020603050405020304" pitchFamily="18" charset="0"/>
              <a:ea typeface="Times New Roman" panose="02020603050405020304" pitchFamily="18" charset="0"/>
            </a:endParaRPr>
          </a:p>
          <a:p>
            <a:pPr marL="0" marR="0" indent="-457200">
              <a:spcBef>
                <a:spcPts val="0"/>
              </a:spcBef>
              <a:spcAft>
                <a:spcPts val="0"/>
              </a:spcAft>
            </a:pPr>
            <a:r>
              <a:rPr lang="en-US" sz="2200" dirty="0">
                <a:effectLst/>
                <a:latin typeface="Arial" panose="020B0604020202020204" pitchFamily="34" charset="0"/>
                <a:ea typeface="Times New Roman" panose="02020603050405020304" pitchFamily="18" charset="0"/>
                <a:cs typeface="Times New Roman" panose="02020603050405020304" pitchFamily="18" charset="0"/>
              </a:rPr>
              <a:t>		If no, </a:t>
            </a:r>
            <a:r>
              <a:rPr lang="en-US" sz="2200" b="1" dirty="0">
                <a:effectLst/>
                <a:latin typeface="Arial" panose="020B0604020202020204" pitchFamily="34" charset="0"/>
                <a:ea typeface="Times New Roman" panose="02020603050405020304" pitchFamily="18" charset="0"/>
                <a:cs typeface="Times New Roman" panose="02020603050405020304" pitchFamily="18" charset="0"/>
              </a:rPr>
              <a:t>“Well, how about your first memories after the stroke. </a:t>
            </a:r>
          </a:p>
          <a:p>
            <a:pPr marL="0" marR="0" indent="-457200">
              <a:spcBef>
                <a:spcPts val="0"/>
              </a:spcBef>
              <a:spcAft>
                <a:spcPts val="0"/>
              </a:spcAft>
            </a:pPr>
            <a:r>
              <a:rPr lang="en-US" sz="2200" b="1" dirty="0">
                <a:latin typeface="Arial" panose="020B0604020202020204" pitchFamily="34" charset="0"/>
                <a:ea typeface="Times New Roman" panose="02020603050405020304" pitchFamily="18" charset="0"/>
                <a:cs typeface="Times New Roman" panose="02020603050405020304" pitchFamily="18" charset="0"/>
              </a:rPr>
              <a:t>			     </a:t>
            </a:r>
            <a:r>
              <a:rPr lang="en-US" sz="2200" b="1" dirty="0">
                <a:effectLst/>
                <a:latin typeface="Arial" panose="020B0604020202020204" pitchFamily="34" charset="0"/>
                <a:ea typeface="Times New Roman" panose="02020603050405020304" pitchFamily="18" charset="0"/>
                <a:cs typeface="Times New Roman" panose="02020603050405020304" pitchFamily="18" charset="0"/>
              </a:rPr>
              <a:t>What</a:t>
            </a:r>
            <a:r>
              <a:rPr lang="en-US" sz="2200" b="1" dirty="0">
                <a:latin typeface="Arial" panose="020B0604020202020204" pitchFamily="34" charset="0"/>
                <a:ea typeface="Times New Roman" panose="02020603050405020304" pitchFamily="18" charset="0"/>
                <a:cs typeface="Times New Roman" panose="02020603050405020304" pitchFamily="18" charset="0"/>
              </a:rPr>
              <a:t> </a:t>
            </a:r>
            <a:r>
              <a:rPr lang="en-US" sz="2200" b="1" dirty="0">
                <a:effectLst/>
                <a:latin typeface="Arial" panose="020B0604020202020204" pitchFamily="34" charset="0"/>
                <a:ea typeface="Times New Roman" panose="02020603050405020304" pitchFamily="18" charset="0"/>
                <a:cs typeface="Times New Roman" panose="02020603050405020304" pitchFamily="18" charset="0"/>
              </a:rPr>
              <a:t>can you</a:t>
            </a:r>
            <a:r>
              <a:rPr lang="en-US" sz="2200" dirty="0">
                <a:latin typeface="Times New Roman" panose="02020603050405020304" pitchFamily="18" charset="0"/>
                <a:ea typeface="Times New Roman" panose="02020603050405020304" pitchFamily="18" charset="0"/>
              </a:rPr>
              <a:t> </a:t>
            </a:r>
            <a:r>
              <a:rPr lang="en-US" sz="2200" b="1" dirty="0">
                <a:effectLst/>
                <a:latin typeface="Arial" panose="020B0604020202020204" pitchFamily="34" charset="0"/>
                <a:ea typeface="Times New Roman" panose="02020603050405020304" pitchFamily="18" charset="0"/>
                <a:cs typeface="Times New Roman" panose="02020603050405020304" pitchFamily="18" charset="0"/>
              </a:rPr>
              <a:t>tell me about that?”</a:t>
            </a:r>
            <a:endParaRPr lang="en-US" sz="2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2200" dirty="0">
              <a:effectLst/>
              <a:latin typeface="Times New Roman" panose="02020603050405020304" pitchFamily="18" charset="0"/>
              <a:ea typeface="Times New Roman" panose="02020603050405020304" pitchFamily="18" charset="0"/>
            </a:endParaRPr>
          </a:p>
          <a:p>
            <a:pPr marL="0" marR="0" indent="457200">
              <a:spcBef>
                <a:spcPts val="0"/>
              </a:spcBef>
              <a:spcAft>
                <a:spcPts val="0"/>
              </a:spcAft>
            </a:pPr>
            <a:r>
              <a:rPr lang="en-US" sz="2200" dirty="0">
                <a:effectLst/>
                <a:latin typeface="Arial" panose="020B0604020202020204" pitchFamily="34" charset="0"/>
                <a:ea typeface="Times New Roman" panose="02020603050405020304" pitchFamily="18" charset="0"/>
                <a:cs typeface="Times New Roman" panose="02020603050405020304" pitchFamily="18" charset="0"/>
              </a:rPr>
              <a:t>	If no response in approximately 10 seconds, prompt:</a:t>
            </a:r>
            <a:endParaRPr lang="en-US" sz="2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2200" dirty="0">
              <a:effectLst/>
              <a:latin typeface="Times New Roman" panose="02020603050405020304" pitchFamily="18" charset="0"/>
              <a:ea typeface="Times New Roman" panose="02020603050405020304" pitchFamily="18" charset="0"/>
            </a:endParaRPr>
          </a:p>
          <a:p>
            <a:pPr marL="0" marR="0" indent="457200">
              <a:spcBef>
                <a:spcPts val="0"/>
              </a:spcBef>
              <a:spcAft>
                <a:spcPts val="0"/>
              </a:spcAft>
            </a:pPr>
            <a:r>
              <a:rPr lang="en-US" sz="2200" b="1" dirty="0">
                <a:effectLst/>
                <a:latin typeface="Arial" panose="020B0604020202020204" pitchFamily="34" charset="0"/>
                <a:ea typeface="Times New Roman" panose="02020603050405020304" pitchFamily="18" charset="0"/>
                <a:cs typeface="Times New Roman" panose="02020603050405020304" pitchFamily="18" charset="0"/>
              </a:rPr>
              <a:t>		“Try to tell me about the day you had your stroke.”</a:t>
            </a:r>
            <a:endParaRPr lang="en-US" sz="2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2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5954816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551F43D-B604-4845-AD58-210055D22036}"/>
              </a:ext>
            </a:extLst>
          </p:cNvPr>
          <p:cNvSpPr txBox="1"/>
          <p:nvPr/>
        </p:nvSpPr>
        <p:spPr>
          <a:xfrm>
            <a:off x="851647" y="1856599"/>
            <a:ext cx="10488705" cy="2800767"/>
          </a:xfrm>
          <a:prstGeom prst="rect">
            <a:avLst/>
          </a:prstGeom>
          <a:noFill/>
        </p:spPr>
        <p:txBody>
          <a:bodyPr wrap="square">
            <a:spAutoFit/>
          </a:bodyPr>
          <a:lstStyle/>
          <a:p>
            <a:pPr marL="274320" marR="0" indent="-274320">
              <a:spcBef>
                <a:spcPts val="0"/>
              </a:spcBef>
              <a:spcAft>
                <a:spcPts val="0"/>
              </a:spcAft>
            </a:pPr>
            <a:r>
              <a:rPr lang="en-US" sz="2200" b="1" dirty="0">
                <a:effectLst/>
                <a:latin typeface="Arial" panose="020B0604020202020204" pitchFamily="34" charset="0"/>
                <a:ea typeface="Times New Roman" panose="02020603050405020304" pitchFamily="18" charset="0"/>
                <a:cs typeface="Times New Roman" panose="02020603050405020304" pitchFamily="18" charset="0"/>
              </a:rPr>
              <a:t>4. "Tell me about your recovery.  What kinds of things have you done to try to get better since your stroke?” (~ 4 minutes)</a:t>
            </a:r>
            <a:endParaRPr lang="en-US" sz="2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200" b="1"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2200" dirty="0">
              <a:effectLst/>
              <a:latin typeface="Times New Roman" panose="02020603050405020304" pitchFamily="18" charset="0"/>
              <a:ea typeface="Times New Roman" panose="02020603050405020304" pitchFamily="18" charset="0"/>
            </a:endParaRPr>
          </a:p>
          <a:p>
            <a:pPr marL="0" marR="0" indent="457200">
              <a:spcBef>
                <a:spcPts val="0"/>
              </a:spcBef>
              <a:spcAft>
                <a:spcPts val="0"/>
              </a:spcAft>
            </a:pPr>
            <a:r>
              <a:rPr lang="en-US" sz="2200" dirty="0">
                <a:latin typeface="Arial" panose="020B0604020202020204" pitchFamily="34" charset="0"/>
                <a:ea typeface="Times New Roman" panose="02020603050405020304" pitchFamily="18" charset="0"/>
                <a:cs typeface="Times New Roman" panose="02020603050405020304" pitchFamily="18" charset="0"/>
              </a:rPr>
              <a:t>	</a:t>
            </a:r>
            <a:r>
              <a:rPr lang="en-US" sz="2200" dirty="0">
                <a:effectLst/>
                <a:latin typeface="Arial" panose="020B0604020202020204" pitchFamily="34" charset="0"/>
                <a:ea typeface="Times New Roman" panose="02020603050405020304" pitchFamily="18" charset="0"/>
                <a:cs typeface="Times New Roman" panose="02020603050405020304" pitchFamily="18" charset="0"/>
              </a:rPr>
              <a:t>If no response in approximately 10 seconds, prompt:</a:t>
            </a:r>
            <a:endParaRPr lang="en-US" sz="2200" dirty="0">
              <a:effectLst/>
              <a:latin typeface="Times New Roman" panose="02020603050405020304" pitchFamily="18" charset="0"/>
              <a:ea typeface="Times New Roman" panose="02020603050405020304" pitchFamily="18" charset="0"/>
            </a:endParaRPr>
          </a:p>
          <a:p>
            <a:pPr marL="0" marR="0" indent="457200">
              <a:spcBef>
                <a:spcPts val="0"/>
              </a:spcBef>
              <a:spcAft>
                <a:spcPts val="0"/>
              </a:spcAft>
            </a:pPr>
            <a:r>
              <a:rPr lang="en-US" sz="2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2200" dirty="0">
              <a:effectLst/>
              <a:latin typeface="Times New Roman" panose="02020603050405020304" pitchFamily="18" charset="0"/>
              <a:ea typeface="Times New Roman" panose="02020603050405020304" pitchFamily="18" charset="0"/>
            </a:endParaRPr>
          </a:p>
          <a:p>
            <a:pPr marL="457200" marR="0" indent="-457200">
              <a:spcBef>
                <a:spcPts val="0"/>
              </a:spcBef>
              <a:spcAft>
                <a:spcPts val="0"/>
              </a:spcAft>
            </a:pPr>
            <a:r>
              <a:rPr lang="en-US" sz="2200" b="1" dirty="0">
                <a:effectLst/>
                <a:latin typeface="Arial" panose="020B0604020202020204" pitchFamily="34" charset="0"/>
                <a:ea typeface="Times New Roman" panose="02020603050405020304" pitchFamily="18" charset="0"/>
                <a:cs typeface="Times New Roman" panose="02020603050405020304" pitchFamily="18" charset="0"/>
              </a:rPr>
              <a:t>		“Tell me about any changes you’ve needed to make in your daily life.”</a:t>
            </a:r>
            <a:endParaRPr lang="en-US" sz="2200" dirty="0">
              <a:effectLst/>
              <a:latin typeface="Times New Roman" panose="02020603050405020304" pitchFamily="18" charset="0"/>
              <a:ea typeface="Times New Roman" panose="02020603050405020304" pitchFamily="18" charset="0"/>
            </a:endParaRPr>
          </a:p>
          <a:p>
            <a:pPr marL="0" marR="0" indent="457200">
              <a:spcBef>
                <a:spcPts val="0"/>
              </a:spcBef>
              <a:spcAft>
                <a:spcPts val="0"/>
              </a:spcAft>
            </a:pPr>
            <a:r>
              <a:rPr lang="en-US" sz="2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2200" dirty="0">
              <a:effectLst/>
              <a:latin typeface="Times New Roman" panose="02020603050405020304" pitchFamily="18" charset="0"/>
              <a:ea typeface="Times New Roman" panose="02020603050405020304" pitchFamily="18" charset="0"/>
            </a:endParaRPr>
          </a:p>
          <a:p>
            <a:pPr marL="457200" marR="0">
              <a:spcBef>
                <a:spcPts val="0"/>
              </a:spcBef>
              <a:spcAft>
                <a:spcPts val="0"/>
              </a:spcAft>
            </a:pPr>
            <a:r>
              <a:rPr lang="en-US" sz="22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200" b="1"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2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8388797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002E171-DF11-BB4F-9329-E868E702D3E1}"/>
              </a:ext>
            </a:extLst>
          </p:cNvPr>
          <p:cNvSpPr txBox="1"/>
          <p:nvPr/>
        </p:nvSpPr>
        <p:spPr>
          <a:xfrm>
            <a:off x="956931" y="756660"/>
            <a:ext cx="10122196" cy="6186309"/>
          </a:xfrm>
          <a:prstGeom prst="rect">
            <a:avLst/>
          </a:prstGeom>
          <a:noFill/>
        </p:spPr>
        <p:txBody>
          <a:bodyPr wrap="square">
            <a:spAutoFit/>
          </a:bodyPr>
          <a:lstStyle/>
          <a:p>
            <a:pPr marL="0" marR="0">
              <a:spcBef>
                <a:spcPts val="0"/>
              </a:spcBef>
              <a:spcAft>
                <a:spcPts val="0"/>
              </a:spcAft>
            </a:pPr>
            <a:r>
              <a:rPr lang="en-US" sz="2200" b="1" dirty="0">
                <a:effectLst/>
                <a:latin typeface="Arial" panose="020B0604020202020204" pitchFamily="34" charset="0"/>
                <a:ea typeface="Times New Roman" panose="02020603050405020304" pitchFamily="18" charset="0"/>
                <a:cs typeface="Times New Roman" panose="02020603050405020304" pitchFamily="18" charset="0"/>
              </a:rPr>
              <a:t>“Now I’m going to ask you to do a few more things where you need to talk.”</a:t>
            </a:r>
            <a:r>
              <a:rPr lang="en-US" sz="2200" dirty="0">
                <a:effectLst/>
                <a:latin typeface="Arial" panose="020B0604020202020204" pitchFamily="34" charset="0"/>
                <a:ea typeface="Times New Roman" panose="02020603050405020304" pitchFamily="18" charset="0"/>
                <a:cs typeface="Times New Roman" panose="02020603050405020304" pitchFamily="18" charset="0"/>
              </a:rPr>
              <a:t> </a:t>
            </a:r>
          </a:p>
          <a:p>
            <a:pPr marL="0" marR="0">
              <a:spcBef>
                <a:spcPts val="0"/>
              </a:spcBef>
              <a:spcAft>
                <a:spcPts val="0"/>
              </a:spcAft>
            </a:pPr>
            <a:endParaRPr lang="en-US" sz="2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200" dirty="0">
                <a:effectLst/>
                <a:latin typeface="Arial" panose="020B0604020202020204" pitchFamily="34" charset="0"/>
                <a:ea typeface="Times New Roman" panose="02020603050405020304" pitchFamily="18" charset="0"/>
                <a:cs typeface="Times New Roman" panose="02020603050405020304" pitchFamily="18" charset="0"/>
              </a:rPr>
              <a:t>B. FIRST ENCOUNTER (~ 5 minutes)</a:t>
            </a:r>
            <a:endParaRPr lang="en-US" sz="2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2200" dirty="0">
              <a:effectLst/>
              <a:latin typeface="Times New Roman" panose="02020603050405020304" pitchFamily="18" charset="0"/>
              <a:ea typeface="Times New Roman" panose="02020603050405020304" pitchFamily="18" charset="0"/>
            </a:endParaRPr>
          </a:p>
          <a:p>
            <a:r>
              <a:rPr lang="en-US" sz="2200" b="1" dirty="0">
                <a:solidFill>
                  <a:srgbClr val="0070C0"/>
                </a:solidFill>
                <a:latin typeface="Arial" panose="020B0604020202020204" pitchFamily="34" charset="0"/>
                <a:cs typeface="Arial" panose="020B0604020202020204" pitchFamily="34" charset="0"/>
              </a:rPr>
              <a:t>Instructions to Student (done prior to session):</a:t>
            </a:r>
          </a:p>
          <a:p>
            <a:r>
              <a:rPr lang="en-US" sz="2200" b="1" dirty="0">
                <a:latin typeface="Arial" panose="020B0604020202020204" pitchFamily="34" charset="0"/>
                <a:cs typeface="Arial" panose="020B0604020202020204" pitchFamily="34" charset="0"/>
              </a:rPr>
              <a:t>“This is not an interview.  Converse as you would with anyone you have met for the first time.  Allow the partner to initiate topics.”</a:t>
            </a:r>
            <a:endParaRPr lang="en-US" sz="2200" dirty="0">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rPr>
              <a:t> </a:t>
            </a:r>
          </a:p>
          <a:p>
            <a:r>
              <a:rPr lang="en-US" sz="2200" b="1" dirty="0">
                <a:solidFill>
                  <a:srgbClr val="0070C0"/>
                </a:solidFill>
                <a:latin typeface="Arial" panose="020B0604020202020204" pitchFamily="34" charset="0"/>
                <a:cs typeface="Arial" panose="020B0604020202020204" pitchFamily="34" charset="0"/>
              </a:rPr>
              <a:t>Instructions to Participants:</a:t>
            </a:r>
          </a:p>
          <a:p>
            <a:r>
              <a:rPr lang="en-US" sz="2200" b="1" dirty="0">
                <a:latin typeface="Arial" panose="020B0604020202020204" pitchFamily="34" charset="0"/>
                <a:cs typeface="Arial" panose="020B0604020202020204" pitchFamily="34" charset="0"/>
              </a:rPr>
              <a:t>"I'd like you to meet one of my students.  </a:t>
            </a:r>
            <a:r>
              <a:rPr lang="en-US" sz="2200" dirty="0">
                <a:latin typeface="Arial" panose="020B0604020202020204" pitchFamily="34" charset="0"/>
                <a:cs typeface="Arial" panose="020B0604020202020204" pitchFamily="34" charset="0"/>
              </a:rPr>
              <a:t>(If being administered by a student clinician, say:  “I'd like you to meet another student here.")  </a:t>
            </a:r>
            <a:r>
              <a:rPr lang="en-US" sz="2200" b="1" dirty="0">
                <a:latin typeface="Arial" panose="020B0604020202020204" pitchFamily="34" charset="0"/>
                <a:cs typeface="Arial" panose="020B0604020202020204" pitchFamily="34" charset="0"/>
              </a:rPr>
              <a:t>I don't think you've met her/him before.  This is a chance for you to get to know each other.  This is not an interview, so s/he doesn’t have a list of questions to ask you.  See what you can get to know about her/him."</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p>
          <a:p>
            <a:endParaRPr lang="en-US" sz="2200" dirty="0">
              <a:latin typeface="Arial" panose="020B0604020202020204" pitchFamily="34" charset="0"/>
              <a:ea typeface="Times New Roman" panose="02020603050405020304" pitchFamily="18" charset="0"/>
              <a:cs typeface="Arial" panose="020B0604020202020204" pitchFamily="34" charset="0"/>
            </a:endParaRPr>
          </a:p>
          <a:p>
            <a:pPr algn="ctr"/>
            <a:r>
              <a:rPr lang="en-US" sz="2200" dirty="0">
                <a:solidFill>
                  <a:srgbClr val="FF0000"/>
                </a:solidFill>
                <a:latin typeface="Arial" panose="020B0604020202020204" pitchFamily="34" charset="0"/>
                <a:ea typeface="Times New Roman" panose="02020603050405020304" pitchFamily="18" charset="0"/>
                <a:cs typeface="Arial" panose="020B0604020202020204" pitchFamily="34" charset="0"/>
              </a:rPr>
              <a:t>&lt;Suggestion: Minimize the screen during the conversation.&gt;</a:t>
            </a:r>
          </a:p>
          <a:p>
            <a:endParaRPr lang="en-US" sz="2200" dirty="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0204023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183</TotalTime>
  <Words>1337</Words>
  <Application>Microsoft Macintosh PowerPoint</Application>
  <PresentationFormat>Widescreen</PresentationFormat>
  <Paragraphs>127</Paragraphs>
  <Slides>41</Slides>
  <Notes>33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41</vt:i4>
      </vt:variant>
    </vt:vector>
  </HeadingPairs>
  <TitlesOfParts>
    <vt:vector size="46"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Picture #1</vt:lpstr>
      <vt:lpstr>PowerPoint Presentation</vt:lpstr>
      <vt:lpstr>Picture #2</vt:lpstr>
      <vt:lpstr>PowerPoint Presentation</vt:lpstr>
      <vt:lpstr>Story Narrative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Procedural Discourse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Microsoft Office User</cp:lastModifiedBy>
  <cp:revision>31</cp:revision>
  <dcterms:created xsi:type="dcterms:W3CDTF">2021-11-22T20:43:53Z</dcterms:created>
  <dcterms:modified xsi:type="dcterms:W3CDTF">2022-02-02T00:44:26Z</dcterms:modified>
</cp:coreProperties>
</file>