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 id="2147483668"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0540FFB-BC7D-4C09-91A5-3053FED4586D}">
  <a:tblStyle styleId="{A0540FFB-BC7D-4C09-91A5-3053FED458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2" d="100"/>
          <a:sy n="152" d="100"/>
        </p:scale>
        <p:origin x="-31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632243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Shape 3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364" name="Shape 364"/>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Shape 4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81" name="Shape 481"/>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Shape 3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88" name="Shape 388"/>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Shape 5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52" name="Shape 552"/>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60" name="Shape 560"/>
          <p:cNvSpPr txBox="1"/>
          <p:nvPr/>
        </p:nvSpPr>
        <p:spPr>
          <a:xfrm>
            <a:off x="0" y="0"/>
            <a:ext cx="3810000" cy="12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Shape 5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rPr>
              <a:t>MJ to briefly discuss prosody and coherence research</a:t>
            </a:r>
            <a:endParaRPr sz="1100">
              <a:solidFill>
                <a:schemeClr val="dk1"/>
              </a:solidFill>
            </a:endParaRPr>
          </a:p>
          <a:p>
            <a:pPr marL="0" marR="0" lvl="0" indent="0" algn="l" rtl="0">
              <a:spcBef>
                <a:spcPts val="0"/>
              </a:spcBef>
              <a:spcAft>
                <a:spcPts val="0"/>
              </a:spcAft>
              <a:buClr>
                <a:schemeClr val="dk1"/>
              </a:buClr>
              <a:buSzPts val="1100"/>
              <a:buFont typeface="Arial"/>
              <a:buNone/>
            </a:pPr>
            <a:r>
              <a:rPr lang="en" sz="1100">
                <a:solidFill>
                  <a:schemeClr val="dk1"/>
                </a:solidFill>
              </a:rPr>
              <a:t>See MJ poster “Global Coherence of Story Narratives in RHD” on 11/11 at 8:30</a:t>
            </a:r>
            <a:endParaRPr sz="1100" b="0" i="0" u="none" strike="noStrike" cap="none">
              <a:solidFill>
                <a:schemeClr val="dk1"/>
              </a:solidFill>
              <a:latin typeface="Arial"/>
              <a:ea typeface="Arial"/>
              <a:cs typeface="Arial"/>
              <a:sym typeface="Arial"/>
            </a:endParaRPr>
          </a:p>
        </p:txBody>
      </p:sp>
      <p:sp>
        <p:nvSpPr>
          <p:cNvPr id="568" name="Shape 568"/>
          <p:cNvSpPr txBox="1"/>
          <p:nvPr/>
        </p:nvSpPr>
        <p:spPr>
          <a:xfrm>
            <a:off x="0" y="0"/>
            <a:ext cx="3810000" cy="12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76" name="Shape 576"/>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84" name="Shape 584"/>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sz="1100" dirty="0">
              <a:solidFill>
                <a:srgbClr val="263248"/>
              </a:solidFill>
              <a:latin typeface="Roboto Condensed Light"/>
              <a:ea typeface="Roboto Condensed Light"/>
              <a:cs typeface="Roboto Condensed Light"/>
              <a:sym typeface="Roboto Condensed Light"/>
            </a:endParaRPr>
          </a:p>
        </p:txBody>
      </p:sp>
      <p:sp>
        <p:nvSpPr>
          <p:cNvPr id="396" name="Shape 396"/>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Shape 6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38" name="Shape 638"/>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Shape 6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47" name="Shape 647"/>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Shape 6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55" name="Shape 655"/>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Shape 6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64" name="Shape 664"/>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Shape 6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87" name="Shape 687"/>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1" name="Shape 7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8" name="Shape 7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
        <p:nvSpPr>
          <p:cNvPr id="416" name="Shape 416"/>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Shape 4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Shape 4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2" name="Shape 432"/>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Shape 4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40" name="Shape 440"/>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2000"/>
              <a:buNone/>
              <a:defRPr sz="1800"/>
            </a:lvl2pPr>
            <a:lvl3pPr lvl="2" indent="0">
              <a:spcBef>
                <a:spcPts val="0"/>
              </a:spcBef>
              <a:spcAft>
                <a:spcPts val="0"/>
              </a:spcAft>
              <a:buSzPts val="2000"/>
              <a:buNone/>
              <a:defRPr sz="1800"/>
            </a:lvl3pPr>
            <a:lvl4pPr lvl="3" indent="0">
              <a:spcBef>
                <a:spcPts val="0"/>
              </a:spcBef>
              <a:spcAft>
                <a:spcPts val="0"/>
              </a:spcAft>
              <a:buSzPts val="2000"/>
              <a:buNone/>
              <a:defRPr sz="1800"/>
            </a:lvl4pPr>
            <a:lvl5pPr lvl="4" indent="0">
              <a:spcBef>
                <a:spcPts val="0"/>
              </a:spcBef>
              <a:spcAft>
                <a:spcPts val="0"/>
              </a:spcAft>
              <a:buSzPts val="2000"/>
              <a:buNone/>
              <a:defRPr sz="1800"/>
            </a:lvl5pPr>
            <a:lvl6pPr lvl="5" indent="0">
              <a:spcBef>
                <a:spcPts val="0"/>
              </a:spcBef>
              <a:spcAft>
                <a:spcPts val="0"/>
              </a:spcAft>
              <a:buSzPts val="2000"/>
              <a:buNone/>
              <a:defRPr sz="1800"/>
            </a:lvl6pPr>
            <a:lvl7pPr lvl="6" indent="0">
              <a:spcBef>
                <a:spcPts val="0"/>
              </a:spcBef>
              <a:spcAft>
                <a:spcPts val="0"/>
              </a:spcAft>
              <a:buSzPts val="2000"/>
              <a:buNone/>
              <a:defRPr sz="1800"/>
            </a:lvl7pPr>
            <a:lvl8pPr lvl="7" indent="0">
              <a:spcBef>
                <a:spcPts val="0"/>
              </a:spcBef>
              <a:spcAft>
                <a:spcPts val="0"/>
              </a:spcAft>
              <a:buSzPts val="2000"/>
              <a:buNone/>
              <a:defRPr sz="1800"/>
            </a:lvl8pPr>
            <a:lvl9pPr lvl="8" indent="0">
              <a:spcBef>
                <a:spcPts val="0"/>
              </a:spcBef>
              <a:spcAft>
                <a:spcPts val="0"/>
              </a:spcAft>
              <a:buSzPts val="2000"/>
              <a:buNone/>
              <a:defRPr sz="1800"/>
            </a:lvl9pPr>
          </a:lstStyle>
          <a:p>
            <a:endParaRPr/>
          </a:p>
        </p:txBody>
      </p:sp>
      <p:sp>
        <p:nvSpPr>
          <p:cNvPr id="182" name="Shape 182"/>
          <p:cNvSpPr txBox="1">
            <a:spLocks noGrp="1"/>
          </p:cNvSpPr>
          <p:nvPr>
            <p:ph type="body" idx="1"/>
          </p:nvPr>
        </p:nvSpPr>
        <p:spPr>
          <a:xfrm>
            <a:off x="457200" y="1200150"/>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000"/>
              </a:spcBef>
              <a:spcAft>
                <a:spcPts val="10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90"/>
        <p:cNvGrpSpPr/>
        <p:nvPr/>
      </p:nvGrpSpPr>
      <p:grpSpPr>
        <a:xfrm>
          <a:off x="0" y="0"/>
          <a:ext cx="0" cy="0"/>
          <a:chOff x="0" y="0"/>
          <a:chExt cx="0" cy="0"/>
        </a:xfrm>
      </p:grpSpPr>
      <p:sp>
        <p:nvSpPr>
          <p:cNvPr id="191" name="Shape 191"/>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92" name="Shape 192"/>
          <p:cNvGrpSpPr/>
          <p:nvPr/>
        </p:nvGrpSpPr>
        <p:grpSpPr>
          <a:xfrm>
            <a:off x="0" y="-7088"/>
            <a:ext cx="8661398" cy="5150588"/>
            <a:chOff x="0" y="-7088"/>
            <a:chExt cx="8661398" cy="5150588"/>
          </a:xfrm>
        </p:grpSpPr>
        <p:sp>
          <p:nvSpPr>
            <p:cNvPr id="193" name="Shape 19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Shape 19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95" name="Shape 195"/>
          <p:cNvGrpSpPr/>
          <p:nvPr/>
        </p:nvGrpSpPr>
        <p:grpSpPr>
          <a:xfrm rot="10800000" flipH="1">
            <a:off x="1" y="1090763"/>
            <a:ext cx="8847502" cy="2961975"/>
            <a:chOff x="-8178042" y="-4493254"/>
            <a:chExt cx="19483597" cy="6522736"/>
          </a:xfrm>
        </p:grpSpPr>
        <p:sp>
          <p:nvSpPr>
            <p:cNvPr id="196" name="Shape 196"/>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97" name="Shape 197"/>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98" name="Shape 198"/>
          <p:cNvGrpSpPr/>
          <p:nvPr/>
        </p:nvGrpSpPr>
        <p:grpSpPr>
          <a:xfrm>
            <a:off x="3677236" y="4278349"/>
            <a:ext cx="5480828" cy="432996"/>
            <a:chOff x="5582265" y="4646738"/>
            <a:chExt cx="5480828" cy="432996"/>
          </a:xfrm>
        </p:grpSpPr>
        <p:sp>
          <p:nvSpPr>
            <p:cNvPr id="199" name="Shape 199"/>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 name="Shape 200"/>
            <p:cNvGrpSpPr/>
            <p:nvPr/>
          </p:nvGrpSpPr>
          <p:grpSpPr>
            <a:xfrm flipH="1">
              <a:off x="5585232" y="4646738"/>
              <a:ext cx="5477861" cy="304551"/>
              <a:chOff x="-24158748" y="330075"/>
              <a:chExt cx="30568423" cy="1699506"/>
            </a:xfrm>
          </p:grpSpPr>
          <p:sp>
            <p:nvSpPr>
              <p:cNvPr id="201" name="Shape 201"/>
              <p:cNvSpPr/>
              <p:nvPr/>
            </p:nvSpPr>
            <p:spPr>
              <a:xfrm>
                <a:off x="-24158748" y="330081"/>
                <a:ext cx="28907999"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Shape 20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03" name="Shape 203"/>
          <p:cNvSpPr txBox="1">
            <a:spLocks noGrp="1"/>
          </p:cNvSpPr>
          <p:nvPr>
            <p:ph type="ctrTitle"/>
          </p:nvPr>
        </p:nvSpPr>
        <p:spPr>
          <a:xfrm>
            <a:off x="685800" y="1090750"/>
            <a:ext cx="5367900" cy="2961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lvl="1"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2pPr>
            <a:lvl3pPr lvl="2"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3pPr>
            <a:lvl4pPr lvl="3"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4pPr>
            <a:lvl5pPr lvl="4"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5pPr>
            <a:lvl6pPr lvl="5"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6pPr>
            <a:lvl7pPr lvl="6"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7pPr>
            <a:lvl8pPr lvl="7"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8pPr>
            <a:lvl9pPr lvl="8" indent="0" algn="ctr">
              <a:spcBef>
                <a:spcPts val="0"/>
              </a:spcBef>
              <a:spcAft>
                <a:spcPts val="0"/>
              </a:spcAft>
              <a:buClr>
                <a:srgbClr val="FFFFFF"/>
              </a:buClr>
              <a:buSzPts val="4800"/>
              <a:buFont typeface="Roboto Condensed"/>
              <a:buNone/>
              <a:defRPr sz="4800" b="1">
                <a:solidFill>
                  <a:srgbClr val="FFFFFF"/>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4"/>
        <p:cNvGrpSpPr/>
        <p:nvPr/>
      </p:nvGrpSpPr>
      <p:grpSpPr>
        <a:xfrm>
          <a:off x="0" y="0"/>
          <a:ext cx="0" cy="0"/>
          <a:chOff x="0" y="0"/>
          <a:chExt cx="0" cy="0"/>
        </a:xfrm>
      </p:grpSpPr>
      <p:grpSp>
        <p:nvGrpSpPr>
          <p:cNvPr id="205" name="Shape 205"/>
          <p:cNvGrpSpPr/>
          <p:nvPr/>
        </p:nvGrpSpPr>
        <p:grpSpPr>
          <a:xfrm>
            <a:off x="-4" y="40"/>
            <a:ext cx="7072430" cy="1327315"/>
            <a:chOff x="-4" y="40"/>
            <a:chExt cx="7072430" cy="1327315"/>
          </a:xfrm>
        </p:grpSpPr>
        <p:sp>
          <p:nvSpPr>
            <p:cNvPr id="206" name="Shape 20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207" name="Shape 207"/>
            <p:cNvGrpSpPr/>
            <p:nvPr/>
          </p:nvGrpSpPr>
          <p:grpSpPr>
            <a:xfrm rot="10800000" flipH="1">
              <a:off x="3" y="40"/>
              <a:ext cx="6756168" cy="1327315"/>
              <a:chOff x="-2168138" y="330075"/>
              <a:chExt cx="8650663" cy="1699506"/>
            </a:xfrm>
          </p:grpSpPr>
          <p:sp>
            <p:nvSpPr>
              <p:cNvPr id="208" name="Shape 20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09" name="Shape 20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210" name="Shape 210"/>
            <p:cNvGrpSpPr/>
            <p:nvPr/>
          </p:nvGrpSpPr>
          <p:grpSpPr>
            <a:xfrm rot="10800000" flipH="1">
              <a:off x="-4" y="381007"/>
              <a:ext cx="7072430" cy="771744"/>
              <a:chOff x="-9092084" y="330075"/>
              <a:chExt cx="15574609" cy="1699501"/>
            </a:xfrm>
          </p:grpSpPr>
          <p:sp>
            <p:nvSpPr>
              <p:cNvPr id="211" name="Shape 21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12" name="Shape 21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213" name="Shape 213"/>
          <p:cNvGrpSpPr/>
          <p:nvPr/>
        </p:nvGrpSpPr>
        <p:grpSpPr>
          <a:xfrm>
            <a:off x="6946842" y="4472723"/>
            <a:ext cx="2202830" cy="670795"/>
            <a:chOff x="5575242" y="4472723"/>
            <a:chExt cx="2202830" cy="670795"/>
          </a:xfrm>
        </p:grpSpPr>
        <p:sp>
          <p:nvSpPr>
            <p:cNvPr id="214" name="Shape 21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Shape 215"/>
            <p:cNvGrpSpPr/>
            <p:nvPr/>
          </p:nvGrpSpPr>
          <p:grpSpPr>
            <a:xfrm flipH="1">
              <a:off x="5734850" y="4472723"/>
              <a:ext cx="2040837" cy="670795"/>
              <a:chOff x="1297954" y="330075"/>
              <a:chExt cx="5169293" cy="1699506"/>
            </a:xfrm>
          </p:grpSpPr>
          <p:sp>
            <p:nvSpPr>
              <p:cNvPr id="216" name="Shape 21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 name="Shape 218"/>
            <p:cNvGrpSpPr/>
            <p:nvPr/>
          </p:nvGrpSpPr>
          <p:grpSpPr>
            <a:xfrm flipH="1">
              <a:off x="5578209" y="4646738"/>
              <a:ext cx="2199863" cy="304563"/>
              <a:chOff x="-5827153" y="330075"/>
              <a:chExt cx="12276019" cy="1699569"/>
            </a:xfrm>
          </p:grpSpPr>
          <p:sp>
            <p:nvSpPr>
              <p:cNvPr id="219" name="Shape 21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21" name="Shape 22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222" name="Shape 222"/>
          <p:cNvSpPr txBox="1">
            <a:spLocks noGrp="1"/>
          </p:cNvSpPr>
          <p:nvPr>
            <p:ph type="body" idx="1"/>
          </p:nvPr>
        </p:nvSpPr>
        <p:spPr>
          <a:xfrm>
            <a:off x="814275" y="1537988"/>
            <a:ext cx="3378300" cy="27243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223" name="Shape 223"/>
          <p:cNvSpPr txBox="1">
            <a:spLocks noGrp="1"/>
          </p:cNvSpPr>
          <p:nvPr>
            <p:ph type="body" idx="2"/>
          </p:nvPr>
        </p:nvSpPr>
        <p:spPr>
          <a:xfrm>
            <a:off x="4396123" y="1537988"/>
            <a:ext cx="3378300" cy="27243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224" name="Shape 22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5"/>
        <p:cNvGrpSpPr/>
        <p:nvPr/>
      </p:nvGrpSpPr>
      <p:grpSpPr>
        <a:xfrm>
          <a:off x="0" y="0"/>
          <a:ext cx="0" cy="0"/>
          <a:chOff x="0" y="0"/>
          <a:chExt cx="0" cy="0"/>
        </a:xfrm>
      </p:grpSpPr>
      <p:sp>
        <p:nvSpPr>
          <p:cNvPr id="226" name="Shape 226"/>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227" name="Shape 227"/>
          <p:cNvGrpSpPr/>
          <p:nvPr/>
        </p:nvGrpSpPr>
        <p:grpSpPr>
          <a:xfrm>
            <a:off x="0" y="-7088"/>
            <a:ext cx="8661398" cy="5150588"/>
            <a:chOff x="0" y="-7088"/>
            <a:chExt cx="8661398" cy="5150588"/>
          </a:xfrm>
        </p:grpSpPr>
        <p:sp>
          <p:nvSpPr>
            <p:cNvPr id="228" name="Shape 228"/>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230" name="Shape 230"/>
          <p:cNvGrpSpPr/>
          <p:nvPr/>
        </p:nvGrpSpPr>
        <p:grpSpPr>
          <a:xfrm rot="10800000" flipH="1">
            <a:off x="-2" y="2924826"/>
            <a:ext cx="6589087" cy="2027268"/>
            <a:chOff x="-9894852" y="-4493254"/>
            <a:chExt cx="21200408" cy="6522740"/>
          </a:xfrm>
        </p:grpSpPr>
        <p:sp>
          <p:nvSpPr>
            <p:cNvPr id="231" name="Shape 231"/>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32" name="Shape 23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233" name="Shape 233"/>
          <p:cNvGrpSpPr/>
          <p:nvPr/>
        </p:nvGrpSpPr>
        <p:grpSpPr>
          <a:xfrm>
            <a:off x="6946842" y="4472723"/>
            <a:ext cx="2202830" cy="670795"/>
            <a:chOff x="5575242" y="4472723"/>
            <a:chExt cx="2202830" cy="670795"/>
          </a:xfrm>
        </p:grpSpPr>
        <p:sp>
          <p:nvSpPr>
            <p:cNvPr id="234" name="Shape 2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5" name="Shape 235"/>
            <p:cNvGrpSpPr/>
            <p:nvPr/>
          </p:nvGrpSpPr>
          <p:grpSpPr>
            <a:xfrm flipH="1">
              <a:off x="5734850" y="4472723"/>
              <a:ext cx="2040837" cy="670795"/>
              <a:chOff x="1297954" y="330075"/>
              <a:chExt cx="5169293" cy="1699506"/>
            </a:xfrm>
          </p:grpSpPr>
          <p:sp>
            <p:nvSpPr>
              <p:cNvPr id="236" name="Shape 2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8" name="Shape 238"/>
            <p:cNvGrpSpPr/>
            <p:nvPr/>
          </p:nvGrpSpPr>
          <p:grpSpPr>
            <a:xfrm flipH="1">
              <a:off x="5578209" y="4646738"/>
              <a:ext cx="2199863" cy="304563"/>
              <a:chOff x="-5827153" y="330075"/>
              <a:chExt cx="12276019" cy="1699569"/>
            </a:xfrm>
          </p:grpSpPr>
          <p:sp>
            <p:nvSpPr>
              <p:cNvPr id="239" name="Shape 2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41" name="Shape 241"/>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FFFFFF"/>
              </a:buClr>
              <a:buSzPts val="3000"/>
              <a:buFont typeface="Roboto Condensed"/>
              <a:buNone/>
              <a:defRPr sz="3000" b="1" i="0" u="none" strike="noStrike" cap="none">
                <a:solidFill>
                  <a:srgbClr val="FFFFFF"/>
                </a:solidFill>
                <a:latin typeface="Roboto Condensed"/>
                <a:ea typeface="Roboto Condensed"/>
                <a:cs typeface="Roboto Condensed"/>
                <a:sym typeface="Roboto Condensed"/>
              </a:defRPr>
            </a:lvl1pPr>
            <a:lvl2pPr lvl="1"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2pPr>
            <a:lvl3pPr lvl="2"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3pPr>
            <a:lvl4pPr lvl="3"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4pPr>
            <a:lvl5pPr lvl="4"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5pPr>
            <a:lvl6pPr lvl="5"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6pPr>
            <a:lvl7pPr lvl="6"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7pPr>
            <a:lvl8pPr lvl="7"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8pPr>
            <a:lvl9pPr lvl="8" indent="0"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9pPr>
          </a:lstStyle>
          <a:p>
            <a:endParaRPr/>
          </a:p>
        </p:txBody>
      </p:sp>
      <p:sp>
        <p:nvSpPr>
          <p:cNvPr id="242" name="Shape 242"/>
          <p:cNvSpPr txBox="1">
            <a:spLocks noGrp="1"/>
          </p:cNvSpPr>
          <p:nvPr>
            <p:ph type="subTitle" idx="1"/>
          </p:nvPr>
        </p:nvSpPr>
        <p:spPr>
          <a:xfrm>
            <a:off x="463525" y="3975449"/>
            <a:ext cx="4094400" cy="78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1pPr>
            <a:lvl2pPr marL="0" marR="0" lvl="1"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2pPr>
            <a:lvl3pPr marL="0" marR="0" lvl="2"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3pPr>
            <a:lvl4pPr marL="0" marR="0" lvl="3"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4pPr>
            <a:lvl5pPr marL="0" marR="0" lvl="4"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5pPr>
            <a:lvl6pPr marL="0" marR="0" lvl="5"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6pPr>
            <a:lvl7pPr marL="0" marR="0" lvl="6"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7pPr>
            <a:lvl8pPr marL="0" marR="0" lvl="7" indent="0"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8pPr>
            <a:lvl9pPr marL="0" marR="0" lvl="8" indent="0" algn="l" rtl="0">
              <a:lnSpc>
                <a:spcPct val="100000"/>
              </a:lnSpc>
              <a:spcBef>
                <a:spcPts val="1000"/>
              </a:spcBef>
              <a:spcAft>
                <a:spcPts val="100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9pPr>
          </a:lstStyle>
          <a:p>
            <a:endParaRPr/>
          </a:p>
        </p:txBody>
      </p:sp>
      <p:sp>
        <p:nvSpPr>
          <p:cNvPr id="243" name="Shape 24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4"/>
        <p:cNvGrpSpPr/>
        <p:nvPr/>
      </p:nvGrpSpPr>
      <p:grpSpPr>
        <a:xfrm>
          <a:off x="0" y="0"/>
          <a:ext cx="0" cy="0"/>
          <a:chOff x="0" y="0"/>
          <a:chExt cx="0" cy="0"/>
        </a:xfrm>
      </p:grpSpPr>
      <p:grpSp>
        <p:nvGrpSpPr>
          <p:cNvPr id="245" name="Shape 245"/>
          <p:cNvGrpSpPr/>
          <p:nvPr/>
        </p:nvGrpSpPr>
        <p:grpSpPr>
          <a:xfrm>
            <a:off x="-4" y="40"/>
            <a:ext cx="7072430" cy="1327315"/>
            <a:chOff x="-4" y="40"/>
            <a:chExt cx="7072430" cy="1327315"/>
          </a:xfrm>
        </p:grpSpPr>
        <p:sp>
          <p:nvSpPr>
            <p:cNvPr id="246" name="Shape 24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247" name="Shape 247"/>
            <p:cNvGrpSpPr/>
            <p:nvPr/>
          </p:nvGrpSpPr>
          <p:grpSpPr>
            <a:xfrm rot="10800000" flipH="1">
              <a:off x="3" y="40"/>
              <a:ext cx="6756168" cy="1327315"/>
              <a:chOff x="-2168138" y="330075"/>
              <a:chExt cx="8650663" cy="1699506"/>
            </a:xfrm>
          </p:grpSpPr>
          <p:sp>
            <p:nvSpPr>
              <p:cNvPr id="248" name="Shape 24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49" name="Shape 24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250" name="Shape 250"/>
            <p:cNvGrpSpPr/>
            <p:nvPr/>
          </p:nvGrpSpPr>
          <p:grpSpPr>
            <a:xfrm rot="10800000" flipH="1">
              <a:off x="-4" y="381007"/>
              <a:ext cx="7072430" cy="771744"/>
              <a:chOff x="-9092084" y="330075"/>
              <a:chExt cx="15574609" cy="1699501"/>
            </a:xfrm>
          </p:grpSpPr>
          <p:sp>
            <p:nvSpPr>
              <p:cNvPr id="251" name="Shape 25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52" name="Shape 25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253" name="Shape 253"/>
          <p:cNvGrpSpPr/>
          <p:nvPr/>
        </p:nvGrpSpPr>
        <p:grpSpPr>
          <a:xfrm>
            <a:off x="6946842" y="4472723"/>
            <a:ext cx="2202830" cy="670795"/>
            <a:chOff x="5575242" y="4472723"/>
            <a:chExt cx="2202830" cy="670795"/>
          </a:xfrm>
        </p:grpSpPr>
        <p:sp>
          <p:nvSpPr>
            <p:cNvPr id="254" name="Shape 25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5" name="Shape 255"/>
            <p:cNvGrpSpPr/>
            <p:nvPr/>
          </p:nvGrpSpPr>
          <p:grpSpPr>
            <a:xfrm flipH="1">
              <a:off x="5734850" y="4472723"/>
              <a:ext cx="2040837" cy="670795"/>
              <a:chOff x="1297954" y="330075"/>
              <a:chExt cx="5169293" cy="1699506"/>
            </a:xfrm>
          </p:grpSpPr>
          <p:sp>
            <p:nvSpPr>
              <p:cNvPr id="256" name="Shape 25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Shape 25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 name="Shape 258"/>
            <p:cNvGrpSpPr/>
            <p:nvPr/>
          </p:nvGrpSpPr>
          <p:grpSpPr>
            <a:xfrm flipH="1">
              <a:off x="5578209" y="4646738"/>
              <a:ext cx="2199863" cy="304563"/>
              <a:chOff x="-5827153" y="330075"/>
              <a:chExt cx="12276019" cy="1699569"/>
            </a:xfrm>
          </p:grpSpPr>
          <p:sp>
            <p:nvSpPr>
              <p:cNvPr id="259" name="Shape 25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Shape 26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61" name="Shape 261"/>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262" name="Shape 262"/>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263" name="Shape 26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grpSp>
        <p:nvGrpSpPr>
          <p:cNvPr id="266" name="Shape 266"/>
          <p:cNvGrpSpPr/>
          <p:nvPr/>
        </p:nvGrpSpPr>
        <p:grpSpPr>
          <a:xfrm>
            <a:off x="6946842" y="4472723"/>
            <a:ext cx="2202830" cy="670795"/>
            <a:chOff x="5575242" y="4472723"/>
            <a:chExt cx="2202830" cy="670795"/>
          </a:xfrm>
        </p:grpSpPr>
        <p:sp>
          <p:nvSpPr>
            <p:cNvPr id="267" name="Shape 26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 name="Shape 268"/>
            <p:cNvGrpSpPr/>
            <p:nvPr/>
          </p:nvGrpSpPr>
          <p:grpSpPr>
            <a:xfrm flipH="1">
              <a:off x="5734850" y="4472723"/>
              <a:ext cx="2040837" cy="670795"/>
              <a:chOff x="1297954" y="330075"/>
              <a:chExt cx="5169293" cy="1699506"/>
            </a:xfrm>
          </p:grpSpPr>
          <p:sp>
            <p:nvSpPr>
              <p:cNvPr id="269" name="Shape 26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Shape 27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 name="Shape 271"/>
            <p:cNvGrpSpPr/>
            <p:nvPr/>
          </p:nvGrpSpPr>
          <p:grpSpPr>
            <a:xfrm flipH="1">
              <a:off x="5578209" y="4646738"/>
              <a:ext cx="2199863" cy="304563"/>
              <a:chOff x="-5827153" y="330075"/>
              <a:chExt cx="12276019" cy="1699569"/>
            </a:xfrm>
          </p:grpSpPr>
          <p:sp>
            <p:nvSpPr>
              <p:cNvPr id="272" name="Shape 272"/>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Shape 27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4" name="Shape 274"/>
          <p:cNvGrpSpPr/>
          <p:nvPr/>
        </p:nvGrpSpPr>
        <p:grpSpPr>
          <a:xfrm rot="10800000">
            <a:off x="-8" y="-2"/>
            <a:ext cx="2202830" cy="670795"/>
            <a:chOff x="5575242" y="4472723"/>
            <a:chExt cx="2202830" cy="670795"/>
          </a:xfrm>
        </p:grpSpPr>
        <p:sp>
          <p:nvSpPr>
            <p:cNvPr id="275" name="Shape 27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6" name="Shape 276"/>
            <p:cNvGrpSpPr/>
            <p:nvPr/>
          </p:nvGrpSpPr>
          <p:grpSpPr>
            <a:xfrm flipH="1">
              <a:off x="5734850" y="4472723"/>
              <a:ext cx="2040837" cy="670795"/>
              <a:chOff x="1297954" y="330075"/>
              <a:chExt cx="5169293" cy="1699506"/>
            </a:xfrm>
          </p:grpSpPr>
          <p:sp>
            <p:nvSpPr>
              <p:cNvPr id="277" name="Shape 27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Shape 27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Shape 279"/>
            <p:cNvGrpSpPr/>
            <p:nvPr/>
          </p:nvGrpSpPr>
          <p:grpSpPr>
            <a:xfrm flipH="1">
              <a:off x="5578209" y="4646738"/>
              <a:ext cx="2199863" cy="304563"/>
              <a:chOff x="-5827153" y="330075"/>
              <a:chExt cx="12276019" cy="1699569"/>
            </a:xfrm>
          </p:grpSpPr>
          <p:sp>
            <p:nvSpPr>
              <p:cNvPr id="280" name="Shape 28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Shape 28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82"/>
        <p:cNvGrpSpPr/>
        <p:nvPr/>
      </p:nvGrpSpPr>
      <p:grpSpPr>
        <a:xfrm>
          <a:off x="0" y="0"/>
          <a:ext cx="0" cy="0"/>
          <a:chOff x="0" y="0"/>
          <a:chExt cx="0" cy="0"/>
        </a:xfrm>
      </p:grpSpPr>
      <p:grpSp>
        <p:nvGrpSpPr>
          <p:cNvPr id="283" name="Shape 283"/>
          <p:cNvGrpSpPr/>
          <p:nvPr/>
        </p:nvGrpSpPr>
        <p:grpSpPr>
          <a:xfrm>
            <a:off x="-4" y="40"/>
            <a:ext cx="7072430" cy="1327315"/>
            <a:chOff x="-4" y="40"/>
            <a:chExt cx="7072430" cy="1327315"/>
          </a:xfrm>
        </p:grpSpPr>
        <p:sp>
          <p:nvSpPr>
            <p:cNvPr id="284" name="Shape 28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285" name="Shape 285"/>
            <p:cNvGrpSpPr/>
            <p:nvPr/>
          </p:nvGrpSpPr>
          <p:grpSpPr>
            <a:xfrm rot="10800000" flipH="1">
              <a:off x="3" y="40"/>
              <a:ext cx="6756168" cy="1327315"/>
              <a:chOff x="-2168138" y="330075"/>
              <a:chExt cx="8650663" cy="1699506"/>
            </a:xfrm>
          </p:grpSpPr>
          <p:sp>
            <p:nvSpPr>
              <p:cNvPr id="286" name="Shape 28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87" name="Shape 28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288" name="Shape 288"/>
            <p:cNvGrpSpPr/>
            <p:nvPr/>
          </p:nvGrpSpPr>
          <p:grpSpPr>
            <a:xfrm rot="10800000" flipH="1">
              <a:off x="-4" y="381007"/>
              <a:ext cx="7072430" cy="771744"/>
              <a:chOff x="-9092084" y="330075"/>
              <a:chExt cx="15574609" cy="1699501"/>
            </a:xfrm>
          </p:grpSpPr>
          <p:sp>
            <p:nvSpPr>
              <p:cNvPr id="289" name="Shape 28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290" name="Shape 29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291" name="Shape 291"/>
          <p:cNvGrpSpPr/>
          <p:nvPr/>
        </p:nvGrpSpPr>
        <p:grpSpPr>
          <a:xfrm>
            <a:off x="6946842" y="4472723"/>
            <a:ext cx="2202830" cy="670795"/>
            <a:chOff x="5575242" y="4472723"/>
            <a:chExt cx="2202830" cy="670795"/>
          </a:xfrm>
        </p:grpSpPr>
        <p:sp>
          <p:nvSpPr>
            <p:cNvPr id="292" name="Shape 29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3" name="Shape 293"/>
            <p:cNvGrpSpPr/>
            <p:nvPr/>
          </p:nvGrpSpPr>
          <p:grpSpPr>
            <a:xfrm flipH="1">
              <a:off x="5734850" y="4472723"/>
              <a:ext cx="2040837" cy="670795"/>
              <a:chOff x="1297954" y="330075"/>
              <a:chExt cx="5169293" cy="1699506"/>
            </a:xfrm>
          </p:grpSpPr>
          <p:sp>
            <p:nvSpPr>
              <p:cNvPr id="294" name="Shape 29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Shape 29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6" name="Shape 296"/>
            <p:cNvGrpSpPr/>
            <p:nvPr/>
          </p:nvGrpSpPr>
          <p:grpSpPr>
            <a:xfrm flipH="1">
              <a:off x="5578209" y="4646738"/>
              <a:ext cx="2199863" cy="304563"/>
              <a:chOff x="-5827153" y="330075"/>
              <a:chExt cx="12276019" cy="1699569"/>
            </a:xfrm>
          </p:grpSpPr>
          <p:sp>
            <p:nvSpPr>
              <p:cNvPr id="297" name="Shape 29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Shape 29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9" name="Shape 299"/>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indent="0"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300" name="Shape 300"/>
          <p:cNvSpPr txBox="1">
            <a:spLocks noGrp="1"/>
          </p:cNvSpPr>
          <p:nvPr>
            <p:ph type="body" idx="1"/>
          </p:nvPr>
        </p:nvSpPr>
        <p:spPr>
          <a:xfrm>
            <a:off x="870450" y="1545076"/>
            <a:ext cx="2247900" cy="270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301" name="Shape 301"/>
          <p:cNvSpPr txBox="1">
            <a:spLocks noGrp="1"/>
          </p:cNvSpPr>
          <p:nvPr>
            <p:ph type="body" idx="2"/>
          </p:nvPr>
        </p:nvSpPr>
        <p:spPr>
          <a:xfrm>
            <a:off x="3233637" y="1545076"/>
            <a:ext cx="2247900" cy="270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302" name="Shape 302"/>
          <p:cNvSpPr txBox="1">
            <a:spLocks noGrp="1"/>
          </p:cNvSpPr>
          <p:nvPr>
            <p:ph type="body" idx="3"/>
          </p:nvPr>
        </p:nvSpPr>
        <p:spPr>
          <a:xfrm>
            <a:off x="5540650" y="1545076"/>
            <a:ext cx="2247900" cy="2709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303" name="Shape 30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04"/>
        <p:cNvGrpSpPr/>
        <p:nvPr/>
      </p:nvGrpSpPr>
      <p:grpSpPr>
        <a:xfrm>
          <a:off x="0" y="0"/>
          <a:ext cx="0" cy="0"/>
          <a:chOff x="0" y="0"/>
          <a:chExt cx="0" cy="0"/>
        </a:xfrm>
      </p:grpSpPr>
      <p:grpSp>
        <p:nvGrpSpPr>
          <p:cNvPr id="305" name="Shape 305"/>
          <p:cNvGrpSpPr/>
          <p:nvPr/>
        </p:nvGrpSpPr>
        <p:grpSpPr>
          <a:xfrm>
            <a:off x="2466138" y="4472723"/>
            <a:ext cx="6686825" cy="670795"/>
            <a:chOff x="5589288" y="4472723"/>
            <a:chExt cx="6686825" cy="670795"/>
          </a:xfrm>
        </p:grpSpPr>
        <p:sp>
          <p:nvSpPr>
            <p:cNvPr id="306" name="Shape 306"/>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7" name="Shape 307"/>
            <p:cNvGrpSpPr/>
            <p:nvPr/>
          </p:nvGrpSpPr>
          <p:grpSpPr>
            <a:xfrm flipH="1">
              <a:off x="5748896" y="4472723"/>
              <a:ext cx="6527217" cy="670795"/>
              <a:chOff x="-10101302" y="330075"/>
              <a:chExt cx="16532972" cy="1699506"/>
            </a:xfrm>
          </p:grpSpPr>
          <p:sp>
            <p:nvSpPr>
              <p:cNvPr id="308" name="Shape 308"/>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Shape 30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 name="Shape 310"/>
            <p:cNvGrpSpPr/>
            <p:nvPr/>
          </p:nvGrpSpPr>
          <p:grpSpPr>
            <a:xfrm flipH="1">
              <a:off x="5592255" y="4646738"/>
              <a:ext cx="6682918" cy="304563"/>
              <a:chOff x="-30922587" y="330075"/>
              <a:chExt cx="37293072" cy="1699569"/>
            </a:xfrm>
          </p:grpSpPr>
          <p:sp>
            <p:nvSpPr>
              <p:cNvPr id="311" name="Shape 311"/>
              <p:cNvSpPr/>
              <p:nvPr/>
            </p:nvSpPr>
            <p:spPr>
              <a:xfrm>
                <a:off x="-30922587" y="330144"/>
                <a:ext cx="35588101"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Shape 312"/>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3" name="Shape 313"/>
          <p:cNvSpPr txBox="1">
            <a:spLocks noGrp="1"/>
          </p:cNvSpPr>
          <p:nvPr>
            <p:ph type="body" idx="1"/>
          </p:nvPr>
        </p:nvSpPr>
        <p:spPr>
          <a:xfrm>
            <a:off x="2682800" y="4636500"/>
            <a:ext cx="6004200" cy="3156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C7D3E6"/>
              </a:buClr>
              <a:buSzPts val="1300"/>
              <a:buFont typeface="Roboto Condensed Light"/>
              <a:buNone/>
              <a:defRPr sz="13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48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314" name="Shape 31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grpSp>
        <p:nvGrpSpPr>
          <p:cNvPr id="315" name="Shape 315"/>
          <p:cNvGrpSpPr/>
          <p:nvPr/>
        </p:nvGrpSpPr>
        <p:grpSpPr>
          <a:xfrm rot="10800000">
            <a:off x="-8" y="-2"/>
            <a:ext cx="2202830" cy="670795"/>
            <a:chOff x="5575242" y="4472723"/>
            <a:chExt cx="2202830" cy="670795"/>
          </a:xfrm>
        </p:grpSpPr>
        <p:sp>
          <p:nvSpPr>
            <p:cNvPr id="316" name="Shape 316"/>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7" name="Shape 317"/>
            <p:cNvGrpSpPr/>
            <p:nvPr/>
          </p:nvGrpSpPr>
          <p:grpSpPr>
            <a:xfrm flipH="1">
              <a:off x="5734850" y="4472723"/>
              <a:ext cx="2040837" cy="670795"/>
              <a:chOff x="1297954" y="330075"/>
              <a:chExt cx="5169293" cy="1699506"/>
            </a:xfrm>
          </p:grpSpPr>
          <p:sp>
            <p:nvSpPr>
              <p:cNvPr id="318" name="Shape 31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Shape 31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0" name="Shape 320"/>
            <p:cNvGrpSpPr/>
            <p:nvPr/>
          </p:nvGrpSpPr>
          <p:grpSpPr>
            <a:xfrm flipH="1">
              <a:off x="5578209" y="4646738"/>
              <a:ext cx="2199863" cy="304563"/>
              <a:chOff x="-5827153" y="330075"/>
              <a:chExt cx="12276019" cy="1699569"/>
            </a:xfrm>
          </p:grpSpPr>
          <p:sp>
            <p:nvSpPr>
              <p:cNvPr id="321" name="Shape 321"/>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Shape 322"/>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3"/>
        <p:cNvGrpSpPr/>
        <p:nvPr/>
      </p:nvGrpSpPr>
      <p:grpSpPr>
        <a:xfrm>
          <a:off x="0" y="0"/>
          <a:ext cx="0" cy="0"/>
          <a:chOff x="0" y="0"/>
          <a:chExt cx="0" cy="0"/>
        </a:xfrm>
      </p:grpSpPr>
      <p:sp>
        <p:nvSpPr>
          <p:cNvPr id="324" name="Shape 32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325" name="Shape 325"/>
          <p:cNvGrpSpPr/>
          <p:nvPr/>
        </p:nvGrpSpPr>
        <p:grpSpPr>
          <a:xfrm>
            <a:off x="0" y="-7088"/>
            <a:ext cx="8661398" cy="5150588"/>
            <a:chOff x="0" y="-7088"/>
            <a:chExt cx="8661398" cy="5150588"/>
          </a:xfrm>
        </p:grpSpPr>
        <p:sp>
          <p:nvSpPr>
            <p:cNvPr id="326" name="Shape 3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Shape 3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328" name="Shape 328"/>
          <p:cNvGrpSpPr/>
          <p:nvPr/>
        </p:nvGrpSpPr>
        <p:grpSpPr>
          <a:xfrm rot="10800000" flipH="1">
            <a:off x="1" y="1090763"/>
            <a:ext cx="8847502" cy="2961975"/>
            <a:chOff x="-8178042" y="-4493254"/>
            <a:chExt cx="19483597" cy="6522736"/>
          </a:xfrm>
        </p:grpSpPr>
        <p:sp>
          <p:nvSpPr>
            <p:cNvPr id="329" name="Shape 329"/>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330" name="Shape 3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sp>
        <p:nvSpPr>
          <p:cNvPr id="331" name="Shape 331"/>
          <p:cNvSpPr txBox="1">
            <a:spLocks noGrp="1"/>
          </p:cNvSpPr>
          <p:nvPr>
            <p:ph type="body" idx="1"/>
          </p:nvPr>
        </p:nvSpPr>
        <p:spPr>
          <a:xfrm>
            <a:off x="829775" y="1202000"/>
            <a:ext cx="5090700" cy="2745000"/>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1pPr>
            <a:lvl2pPr marL="914400" marR="0" lvl="1"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2pPr>
            <a:lvl3pPr marL="1371600" marR="0" lvl="2"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3pPr>
            <a:lvl4pPr marL="1828800" marR="0" lvl="3"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4pPr>
            <a:lvl5pPr marL="2286000" marR="0" lvl="4"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5pPr>
            <a:lvl6pPr marL="2743200" marR="0" lvl="5"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6pPr>
            <a:lvl7pPr marL="3200400" marR="0" lvl="6"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7pPr>
            <a:lvl8pPr marL="3657600" marR="0" lvl="7"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8pPr>
            <a:lvl9pPr marL="4114800" marR="0" lvl="8" indent="-419100" algn="l" rtl="0">
              <a:lnSpc>
                <a:spcPct val="100000"/>
              </a:lnSpc>
              <a:spcBef>
                <a:spcPts val="0"/>
              </a:spcBef>
              <a:spcAft>
                <a:spcPts val="0"/>
              </a:spcAft>
              <a:buClr>
                <a:srgbClr val="FFFFFF"/>
              </a:buClr>
              <a:buSzPts val="3000"/>
              <a:buFont typeface="Roboto Condensed Light"/>
              <a:buChar char="▻"/>
              <a:defRPr sz="3000" b="0" i="1" u="none" strike="noStrike" cap="none">
                <a:solidFill>
                  <a:srgbClr val="FFFFFF"/>
                </a:solidFill>
                <a:latin typeface="Roboto Condensed Light"/>
                <a:ea typeface="Roboto Condensed Light"/>
                <a:cs typeface="Roboto Condensed Light"/>
                <a:sym typeface="Roboto Condensed Light"/>
              </a:defRPr>
            </a:lvl9pPr>
          </a:lstStyle>
          <a:p>
            <a:endParaRPr/>
          </a:p>
        </p:txBody>
      </p:sp>
      <p:sp>
        <p:nvSpPr>
          <p:cNvPr id="332" name="Shape 332"/>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9800"/>
              </a:buClr>
              <a:buSzPts val="7200"/>
              <a:buFont typeface="Arial"/>
              <a:buNone/>
            </a:pPr>
            <a:r>
              <a:rPr lang="en" sz="7200" b="1" i="0" u="none" strike="noStrike" cap="none">
                <a:solidFill>
                  <a:srgbClr val="FF9800"/>
                </a:solidFill>
                <a:latin typeface="Arial"/>
                <a:ea typeface="Arial"/>
                <a:cs typeface="Arial"/>
                <a:sym typeface="Arial"/>
              </a:rPr>
              <a:t>“</a:t>
            </a:r>
            <a:endParaRPr/>
          </a:p>
        </p:txBody>
      </p:sp>
      <p:grpSp>
        <p:nvGrpSpPr>
          <p:cNvPr id="333" name="Shape 333"/>
          <p:cNvGrpSpPr/>
          <p:nvPr/>
        </p:nvGrpSpPr>
        <p:grpSpPr>
          <a:xfrm>
            <a:off x="6946842" y="4472723"/>
            <a:ext cx="2202830" cy="670795"/>
            <a:chOff x="5575242" y="4472723"/>
            <a:chExt cx="2202830" cy="670795"/>
          </a:xfrm>
        </p:grpSpPr>
        <p:sp>
          <p:nvSpPr>
            <p:cNvPr id="334" name="Shape 3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5" name="Shape 335"/>
            <p:cNvGrpSpPr/>
            <p:nvPr/>
          </p:nvGrpSpPr>
          <p:grpSpPr>
            <a:xfrm flipH="1">
              <a:off x="5734850" y="4472723"/>
              <a:ext cx="2040837" cy="670795"/>
              <a:chOff x="1297954" y="330075"/>
              <a:chExt cx="5169293" cy="1699506"/>
            </a:xfrm>
          </p:grpSpPr>
          <p:sp>
            <p:nvSpPr>
              <p:cNvPr id="336" name="Shape 3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8" name="Shape 338"/>
            <p:cNvGrpSpPr/>
            <p:nvPr/>
          </p:nvGrpSpPr>
          <p:grpSpPr>
            <a:xfrm flipH="1">
              <a:off x="5578209" y="4646738"/>
              <a:ext cx="2199863" cy="304563"/>
              <a:chOff x="-5827153" y="330075"/>
              <a:chExt cx="12276019" cy="1699569"/>
            </a:xfrm>
          </p:grpSpPr>
          <p:sp>
            <p:nvSpPr>
              <p:cNvPr id="339" name="Shape 3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Shape 3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41" name="Shape 34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2"/>
        <p:cNvGrpSpPr/>
        <p:nvPr/>
      </p:nvGrpSpPr>
      <p:grpSpPr>
        <a:xfrm>
          <a:off x="0" y="0"/>
          <a:ext cx="0" cy="0"/>
          <a:chOff x="0" y="0"/>
          <a:chExt cx="0" cy="0"/>
        </a:xfrm>
      </p:grpSpPr>
      <p:grpSp>
        <p:nvGrpSpPr>
          <p:cNvPr id="343" name="Shape 343"/>
          <p:cNvGrpSpPr/>
          <p:nvPr/>
        </p:nvGrpSpPr>
        <p:grpSpPr>
          <a:xfrm>
            <a:off x="-4" y="40"/>
            <a:ext cx="7072430" cy="1327315"/>
            <a:chOff x="-4" y="40"/>
            <a:chExt cx="7072430" cy="1327315"/>
          </a:xfrm>
        </p:grpSpPr>
        <p:sp>
          <p:nvSpPr>
            <p:cNvPr id="344" name="Shape 34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345" name="Shape 345"/>
            <p:cNvGrpSpPr/>
            <p:nvPr/>
          </p:nvGrpSpPr>
          <p:grpSpPr>
            <a:xfrm rot="10800000" flipH="1">
              <a:off x="3" y="40"/>
              <a:ext cx="6756168" cy="1327315"/>
              <a:chOff x="-2168138" y="330075"/>
              <a:chExt cx="8650663" cy="1699506"/>
            </a:xfrm>
          </p:grpSpPr>
          <p:sp>
            <p:nvSpPr>
              <p:cNvPr id="346" name="Shape 34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347" name="Shape 34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348" name="Shape 348"/>
            <p:cNvGrpSpPr/>
            <p:nvPr/>
          </p:nvGrpSpPr>
          <p:grpSpPr>
            <a:xfrm rot="10800000" flipH="1">
              <a:off x="-4" y="381007"/>
              <a:ext cx="7072430" cy="771744"/>
              <a:chOff x="-9092084" y="330075"/>
              <a:chExt cx="15574609" cy="1699501"/>
            </a:xfrm>
          </p:grpSpPr>
          <p:sp>
            <p:nvSpPr>
              <p:cNvPr id="349" name="Shape 34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350" name="Shape 35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351" name="Shape 351"/>
          <p:cNvGrpSpPr/>
          <p:nvPr/>
        </p:nvGrpSpPr>
        <p:grpSpPr>
          <a:xfrm>
            <a:off x="6946842" y="4472723"/>
            <a:ext cx="2202830" cy="670795"/>
            <a:chOff x="5575242" y="4472723"/>
            <a:chExt cx="2202830" cy="670795"/>
          </a:xfrm>
        </p:grpSpPr>
        <p:sp>
          <p:nvSpPr>
            <p:cNvPr id="352" name="Shape 35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3" name="Shape 353"/>
            <p:cNvGrpSpPr/>
            <p:nvPr/>
          </p:nvGrpSpPr>
          <p:grpSpPr>
            <a:xfrm flipH="1">
              <a:off x="5734850" y="4472723"/>
              <a:ext cx="2040837" cy="670795"/>
              <a:chOff x="1297954" y="330075"/>
              <a:chExt cx="5169293" cy="1699506"/>
            </a:xfrm>
          </p:grpSpPr>
          <p:sp>
            <p:nvSpPr>
              <p:cNvPr id="354" name="Shape 35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Shape 35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6" name="Shape 356"/>
            <p:cNvGrpSpPr/>
            <p:nvPr/>
          </p:nvGrpSpPr>
          <p:grpSpPr>
            <a:xfrm flipH="1">
              <a:off x="5578209" y="4646738"/>
              <a:ext cx="2199863" cy="304563"/>
              <a:chOff x="-5827153" y="330075"/>
              <a:chExt cx="12276019" cy="1699569"/>
            </a:xfrm>
          </p:grpSpPr>
          <p:sp>
            <p:nvSpPr>
              <p:cNvPr id="357" name="Shape 35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9" name="Shape 359"/>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360" name="Shape 36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Shape 43"/>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9800"/>
                </a:solidFill>
              </a:rPr>
              <a:t>“</a:t>
            </a:r>
            <a:endParaRPr sz="7200" b="1">
              <a:solidFill>
                <a:srgbClr val="FF9800"/>
              </a:solidFill>
            </a:endParaRPr>
          </a:p>
        </p:txBody>
      </p:sp>
      <p:grpSp>
        <p:nvGrpSpPr>
          <p:cNvPr id="52" name="Shape 52"/>
          <p:cNvGrpSpPr/>
          <p:nvPr/>
        </p:nvGrpSpPr>
        <p:grpSpPr>
          <a:xfrm>
            <a:off x="6946842" y="4472723"/>
            <a:ext cx="2202830" cy="670795"/>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Shape 125"/>
          <p:cNvGrpSpPr/>
          <p:nvPr/>
        </p:nvGrpSpPr>
        <p:grpSpPr>
          <a:xfrm>
            <a:off x="-4" y="40"/>
            <a:ext cx="7072430" cy="1327315"/>
            <a:chOff x="-4" y="40"/>
            <a:chExt cx="7072430" cy="1327315"/>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7" name="Shape 127"/>
            <p:cNvGrpSpPr/>
            <p:nvPr/>
          </p:nvGrpSpPr>
          <p:grpSpPr>
            <a:xfrm rot="10800000" flipH="1">
              <a:off x="3" y="40"/>
              <a:ext cx="6756168" cy="1327315"/>
              <a:chOff x="-2168138" y="330075"/>
              <a:chExt cx="8650663" cy="1699506"/>
            </a:xfrm>
          </p:grpSpPr>
          <p:sp>
            <p:nvSpPr>
              <p:cNvPr id="128" name="Shape 12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9" name="Shape 12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0" name="Shape 130"/>
            <p:cNvGrpSpPr/>
            <p:nvPr/>
          </p:nvGrpSpPr>
          <p:grpSpPr>
            <a:xfrm rot="10800000" flipH="1">
              <a:off x="-4" y="381007"/>
              <a:ext cx="7072430" cy="771744"/>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2" name="Shape 13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3" name="Shape 133"/>
          <p:cNvGrpSpPr/>
          <p:nvPr/>
        </p:nvGrpSpPr>
        <p:grpSpPr>
          <a:xfrm>
            <a:off x="6946842" y="4472723"/>
            <a:ext cx="2202830" cy="670795"/>
            <a:chOff x="5575242" y="4472723"/>
            <a:chExt cx="2202830" cy="670795"/>
          </a:xfrm>
        </p:grpSpPr>
        <p:sp>
          <p:nvSpPr>
            <p:cNvPr id="134" name="Shape 1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5" name="Shape 135"/>
            <p:cNvGrpSpPr/>
            <p:nvPr/>
          </p:nvGrpSpPr>
          <p:grpSpPr>
            <a:xfrm flipH="1">
              <a:off x="5734850" y="4472723"/>
              <a:ext cx="2040837" cy="670795"/>
              <a:chOff x="1297954" y="330075"/>
              <a:chExt cx="5169293" cy="1699506"/>
            </a:xfrm>
          </p:grpSpPr>
          <p:sp>
            <p:nvSpPr>
              <p:cNvPr id="136" name="Shape 1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38" name="Shape 138"/>
            <p:cNvGrpSpPr/>
            <p:nvPr/>
          </p:nvGrpSpPr>
          <p:grpSpPr>
            <a:xfrm flipH="1">
              <a:off x="5578209" y="4646738"/>
              <a:ext cx="2199863" cy="304563"/>
              <a:chOff x="-5827153" y="330075"/>
              <a:chExt cx="12276019" cy="1699569"/>
            </a:xfrm>
          </p:grpSpPr>
          <p:sp>
            <p:nvSpPr>
              <p:cNvPr id="139" name="Shape 1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Shape 144"/>
          <p:cNvGrpSpPr/>
          <p:nvPr/>
        </p:nvGrpSpPr>
        <p:grpSpPr>
          <a:xfrm>
            <a:off x="2466138" y="4472723"/>
            <a:ext cx="6686825" cy="670795"/>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52" name="Shape 152"/>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54" name="Shape 154"/>
          <p:cNvGrpSpPr/>
          <p:nvPr/>
        </p:nvGrpSpPr>
        <p:grpSpPr>
          <a:xfrm rot="10800000">
            <a:off x="-8" y="-2"/>
            <a:ext cx="2202830" cy="670795"/>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indent="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188" name="Shape 188"/>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endParaRPr/>
          </a:p>
        </p:txBody>
      </p:sp>
      <p:sp>
        <p:nvSpPr>
          <p:cNvPr id="189" name="Shape 18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FFFFFF"/>
              </a:buClr>
              <a:buSzPts val="1200"/>
              <a:buFont typeface="Roboto Condensed"/>
              <a:buNone/>
              <a:defRPr sz="1200" b="1" i="0" u="none" strike="noStrike" cap="none">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ransition xmlns:p14="http://schemas.microsoft.com/office/powerpoint/2010/mai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0BzLBnRO--p_teVYtRHY0UERGSFU/view" TargetMode="External"/><Relationship Id="rId4"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0BzLBnRO--p_tU0IxLXVsbnh4OTQ/view" TargetMode="External"/><Relationship Id="rId4" Type="http://schemas.openxmlformats.org/officeDocument/2006/relationships/image" Target="../media/image11.jp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mailto:macw@cmu.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talkbank.org/share/ethic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http://nclive.org/cgi-bin/nclsm?url=http://search.proquest.com/docview/1652500781?accountid=1271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DISCLOSURE STATEMENT</a:t>
            </a:r>
            <a:endParaRPr sz="2000" b="1" i="0" u="none" strike="noStrike" cap="none">
              <a:solidFill>
                <a:srgbClr val="FFFFFF"/>
              </a:solidFill>
              <a:latin typeface="Roboto Condensed"/>
              <a:ea typeface="Roboto Condensed"/>
              <a:cs typeface="Roboto Condensed"/>
              <a:sym typeface="Roboto Condensed"/>
            </a:endParaRPr>
          </a:p>
        </p:txBody>
      </p:sp>
      <p:sp>
        <p:nvSpPr>
          <p:cNvPr id="367" name="Shape 367"/>
          <p:cNvSpPr txBox="1">
            <a:spLocks noGrp="1"/>
          </p:cNvSpPr>
          <p:nvPr>
            <p:ph type="body" idx="2"/>
          </p:nvPr>
        </p:nvSpPr>
        <p:spPr>
          <a:xfrm>
            <a:off x="106900" y="3495869"/>
            <a:ext cx="7899300" cy="144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7D3E6"/>
              </a:buClr>
              <a:buSzPts val="1800"/>
              <a:buFont typeface="Roboto Condensed Light"/>
              <a:buNone/>
            </a:pPr>
            <a:endParaRPr sz="1800" b="1" dirty="0"/>
          </a:p>
          <a:p>
            <a:pPr marL="0" marR="0" lvl="0" indent="0" algn="l" rtl="0">
              <a:lnSpc>
                <a:spcPct val="100000"/>
              </a:lnSpc>
              <a:spcBef>
                <a:spcPts val="0"/>
              </a:spcBef>
              <a:spcAft>
                <a:spcPts val="0"/>
              </a:spcAft>
              <a:buClr>
                <a:srgbClr val="C7D3E6"/>
              </a:buClr>
              <a:buSzPts val="1800"/>
              <a:buFont typeface="Roboto Condensed Light"/>
              <a:buNone/>
            </a:pPr>
            <a:r>
              <a:rPr lang="en" sz="1800" b="1" i="0" u="none" strike="noStrike" cap="none" dirty="0">
                <a:solidFill>
                  <a:srgbClr val="263248"/>
                </a:solidFill>
                <a:latin typeface="Roboto Condensed Light"/>
                <a:ea typeface="Roboto Condensed Light"/>
                <a:cs typeface="Roboto Condensed Light"/>
                <a:sym typeface="Roboto Condensed Light"/>
              </a:rPr>
              <a:t>Disclosure: </a:t>
            </a:r>
            <a:r>
              <a:rPr lang="en" sz="1800" b="0" i="1" u="none" strike="noStrike" cap="none" dirty="0">
                <a:solidFill>
                  <a:srgbClr val="263248"/>
                </a:solidFill>
                <a:latin typeface="Roboto Condensed Light"/>
                <a:ea typeface="Roboto Condensed Light"/>
                <a:cs typeface="Roboto Condensed Light"/>
                <a:sym typeface="Roboto Condensed Light"/>
              </a:rPr>
              <a:t>We have no relevant non-financial relationships with the content of this presentation. Minga, Fromm, and MacWhinney have financial relationships. </a:t>
            </a:r>
            <a:r>
              <a:rPr lang="en" sz="1800" b="0" i="1" u="none" strike="noStrike" cap="none" dirty="0" smtClean="0">
                <a:solidFill>
                  <a:srgbClr val="263248"/>
                </a:solidFill>
                <a:latin typeface="Roboto Condensed Light"/>
                <a:ea typeface="Roboto Condensed Light"/>
                <a:cs typeface="Roboto Condensed Light"/>
                <a:sym typeface="Roboto Condensed Light"/>
              </a:rPr>
              <a:t>This</a:t>
            </a:r>
            <a:r>
              <a:rPr lang="en-US" sz="1800" b="0" i="1" u="none" strike="noStrike" cap="none" dirty="0" smtClean="0">
                <a:solidFill>
                  <a:srgbClr val="263248"/>
                </a:solidFill>
                <a:latin typeface="Roboto Condensed Light"/>
                <a:ea typeface="Roboto Condensed Light"/>
                <a:cs typeface="Roboto Condensed Light"/>
                <a:sym typeface="Roboto Condensed Light"/>
              </a:rPr>
              <a:t> </a:t>
            </a:r>
            <a:r>
              <a:rPr lang="en" sz="1800" b="0" i="1" u="none" strike="noStrike" cap="none" dirty="0" smtClean="0">
                <a:solidFill>
                  <a:srgbClr val="263248"/>
                </a:solidFill>
                <a:latin typeface="Roboto Condensed Light"/>
                <a:ea typeface="Roboto Condensed Light"/>
                <a:cs typeface="Roboto Condensed Light"/>
                <a:sym typeface="Roboto Condensed Light"/>
              </a:rPr>
              <a:t>work </a:t>
            </a:r>
            <a:r>
              <a:rPr lang="en" sz="1800" b="0" i="1" u="none" strike="noStrike" cap="none" dirty="0">
                <a:solidFill>
                  <a:srgbClr val="263248"/>
                </a:solidFill>
                <a:latin typeface="Roboto Condensed Light"/>
                <a:ea typeface="Roboto Condensed Light"/>
                <a:cs typeface="Roboto Condensed Light"/>
                <a:sym typeface="Roboto Condensed Light"/>
              </a:rPr>
              <a:t>is funded by NIH </a:t>
            </a:r>
            <a:r>
              <a:rPr lang="en" sz="1400" b="0" i="0" u="none" strike="noStrike" cap="none" dirty="0">
                <a:solidFill>
                  <a:srgbClr val="263248"/>
                </a:solidFill>
                <a:latin typeface="Roboto Condensed Light"/>
                <a:ea typeface="Roboto Condensed Light"/>
                <a:cs typeface="Roboto Condensed Light"/>
                <a:sym typeface="Roboto Condensed Light"/>
              </a:rPr>
              <a:t>(NIH-NIDCD grant R01-DC008524 and 3R01-DC008534-s11)</a:t>
            </a:r>
            <a:r>
              <a:rPr lang="en" sz="1800" b="0" i="0" u="none" strike="noStrike" cap="none" dirty="0">
                <a:solidFill>
                  <a:srgbClr val="263248"/>
                </a:solidFill>
                <a:latin typeface="Roboto Condensed Light"/>
                <a:ea typeface="Roboto Condensed Light"/>
                <a:cs typeface="Roboto Condensed Light"/>
                <a:sym typeface="Roboto Condensed Light"/>
              </a:rPr>
              <a:t>.</a:t>
            </a:r>
            <a:endParaRPr sz="1800" b="1" i="0" u="none" strike="noStrike" cap="none" dirty="0">
              <a:solidFill>
                <a:srgbClr val="263248"/>
              </a:solidFill>
              <a:latin typeface="Roboto Condensed Light"/>
              <a:ea typeface="Roboto Condensed Light"/>
              <a:cs typeface="Roboto Condensed Light"/>
              <a:sym typeface="Roboto Condensed Light"/>
            </a:endParaRPr>
          </a:p>
        </p:txBody>
      </p:sp>
      <p:sp>
        <p:nvSpPr>
          <p:cNvPr id="368" name="Shape 36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369" name="Shape 369"/>
          <p:cNvSpPr txBox="1">
            <a:spLocks noGrp="1"/>
          </p:cNvSpPr>
          <p:nvPr>
            <p:ph type="body" idx="1"/>
          </p:nvPr>
        </p:nvSpPr>
        <p:spPr>
          <a:xfrm>
            <a:off x="293683" y="1323550"/>
            <a:ext cx="8318940" cy="36285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67"/>
              <a:buFont typeface="Arial"/>
              <a:buNone/>
            </a:pPr>
            <a:r>
              <a:rPr lang="en" sz="1800" b="1" i="0" u="none" strike="noStrike" cap="none" dirty="0">
                <a:solidFill>
                  <a:srgbClr val="1C405D"/>
                </a:solidFill>
                <a:latin typeface="Roboto Condensed Light"/>
                <a:ea typeface="Roboto Condensed Light"/>
                <a:cs typeface="Roboto Condensed Light"/>
                <a:sym typeface="Roboto Condensed Light"/>
              </a:rPr>
              <a:t>Jamila Minga, Ph.D., CCC-SLP, Assistant Professor, North Carolina Central University</a:t>
            </a:r>
            <a:endParaRPr sz="1800" dirty="0">
              <a:solidFill>
                <a:srgbClr val="1C405D"/>
              </a:solidFill>
            </a:endParaRPr>
          </a:p>
          <a:p>
            <a:pPr marL="0" marR="0" lvl="0" indent="0" algn="ctr" rtl="0">
              <a:lnSpc>
                <a:spcPct val="100000"/>
              </a:lnSpc>
              <a:spcBef>
                <a:spcPts val="0"/>
              </a:spcBef>
              <a:spcAft>
                <a:spcPts val="0"/>
              </a:spcAft>
              <a:buClr>
                <a:schemeClr val="dk1"/>
              </a:buClr>
              <a:buSzPts val="1467"/>
              <a:buFont typeface="Arial"/>
              <a:buNone/>
            </a:pPr>
            <a:endParaRPr sz="1800" b="1" i="0" u="none" strike="noStrike" cap="none" dirty="0">
              <a:solidFill>
                <a:srgbClr val="1C405D"/>
              </a:solidFill>
              <a:latin typeface="Roboto Condensed Light"/>
              <a:ea typeface="Roboto Condensed Light"/>
              <a:cs typeface="Roboto Condensed Light"/>
              <a:sym typeface="Roboto Condensed Light"/>
            </a:endParaRPr>
          </a:p>
          <a:p>
            <a:pPr marL="0" marR="0" lvl="0" indent="0" algn="ctr" rtl="0">
              <a:lnSpc>
                <a:spcPct val="100000"/>
              </a:lnSpc>
              <a:spcBef>
                <a:spcPts val="0"/>
              </a:spcBef>
              <a:spcAft>
                <a:spcPts val="0"/>
              </a:spcAft>
              <a:buClr>
                <a:schemeClr val="dk1"/>
              </a:buClr>
              <a:buSzPts val="1467"/>
              <a:buFont typeface="Arial"/>
              <a:buNone/>
            </a:pPr>
            <a:r>
              <a:rPr lang="en" sz="1800" b="1" i="0" u="none" strike="noStrike" cap="none" dirty="0">
                <a:solidFill>
                  <a:srgbClr val="1C405D"/>
                </a:solidFill>
                <a:latin typeface="Roboto Condensed Light"/>
                <a:ea typeface="Roboto Condensed Light"/>
                <a:cs typeface="Roboto Condensed Light"/>
                <a:sym typeface="Roboto Condensed Light"/>
              </a:rPr>
              <a:t>Davida Fromm, Ph.D., Research Psychologist, Carnegie Mellon </a:t>
            </a:r>
            <a:r>
              <a:rPr lang="en" sz="1800" b="1" i="0" u="none" strike="noStrike" cap="none" dirty="0" smtClean="0">
                <a:solidFill>
                  <a:srgbClr val="1C405D"/>
                </a:solidFill>
                <a:latin typeface="Roboto Condensed Light"/>
                <a:ea typeface="Roboto Condensed Light"/>
                <a:cs typeface="Roboto Condensed Light"/>
                <a:sym typeface="Roboto Condensed Light"/>
              </a:rPr>
              <a:t>Universit</a:t>
            </a:r>
            <a:r>
              <a:rPr lang="en-US" sz="1800" b="1" i="0" u="none" strike="noStrike" cap="none" dirty="0" smtClean="0">
                <a:solidFill>
                  <a:srgbClr val="1C405D"/>
                </a:solidFill>
                <a:latin typeface="Roboto Condensed Light"/>
                <a:ea typeface="Roboto Condensed Light"/>
                <a:cs typeface="Roboto Condensed Light"/>
                <a:sym typeface="Roboto Condensed Light"/>
              </a:rPr>
              <a:t>y</a:t>
            </a:r>
            <a:endParaRPr sz="1800" b="1" i="0" u="none" strike="noStrike" cap="none" dirty="0">
              <a:solidFill>
                <a:srgbClr val="1C405D"/>
              </a:solidFill>
              <a:latin typeface="Roboto Condensed Light"/>
              <a:ea typeface="Roboto Condensed Light"/>
              <a:cs typeface="Roboto Condensed Light"/>
              <a:sym typeface="Roboto Condensed Light"/>
            </a:endParaRPr>
          </a:p>
          <a:p>
            <a:pPr marL="0" marR="0" lvl="0" indent="0" algn="ctr" rtl="0">
              <a:lnSpc>
                <a:spcPct val="100000"/>
              </a:lnSpc>
              <a:spcBef>
                <a:spcPts val="0"/>
              </a:spcBef>
              <a:spcAft>
                <a:spcPts val="0"/>
              </a:spcAft>
              <a:buClr>
                <a:schemeClr val="dk1"/>
              </a:buClr>
              <a:buSzPts val="1467"/>
              <a:buFont typeface="Roboto Condensed Light"/>
              <a:buNone/>
            </a:pPr>
            <a:r>
              <a:rPr lang="en" sz="1800" b="1" i="0" u="none" strike="noStrike" cap="none" dirty="0">
                <a:solidFill>
                  <a:srgbClr val="1C405D"/>
                </a:solidFill>
                <a:latin typeface="Roboto Condensed Light"/>
                <a:ea typeface="Roboto Condensed Light"/>
                <a:cs typeface="Roboto Condensed Light"/>
                <a:sym typeface="Roboto Condensed Light"/>
              </a:rPr>
              <a:t>Melissa Johnson, Ph.D., CCC-SLP, Assistant Professor, Nazareth </a:t>
            </a:r>
            <a:r>
              <a:rPr lang="en" sz="1800" b="1" i="0" u="none" strike="noStrike" cap="none" dirty="0" smtClean="0">
                <a:solidFill>
                  <a:srgbClr val="1C405D"/>
                </a:solidFill>
                <a:latin typeface="Roboto Condensed Light"/>
                <a:ea typeface="Roboto Condensed Light"/>
                <a:cs typeface="Roboto Condensed Light"/>
                <a:sym typeface="Roboto Condensed Light"/>
              </a:rPr>
              <a:t>College</a:t>
            </a:r>
            <a:endParaRPr sz="1800" b="1" i="0" u="none" strike="noStrike" cap="none" dirty="0">
              <a:solidFill>
                <a:srgbClr val="1C405D"/>
              </a:solidFill>
              <a:latin typeface="Roboto Condensed Light"/>
              <a:ea typeface="Roboto Condensed Light"/>
              <a:cs typeface="Roboto Condensed Light"/>
              <a:sym typeface="Roboto Condensed Light"/>
            </a:endParaRPr>
          </a:p>
          <a:p>
            <a:pPr marL="0" marR="0" lvl="0" indent="0" algn="ctr" rtl="0">
              <a:lnSpc>
                <a:spcPct val="100000"/>
              </a:lnSpc>
              <a:spcBef>
                <a:spcPts val="0"/>
              </a:spcBef>
              <a:spcAft>
                <a:spcPts val="0"/>
              </a:spcAft>
              <a:buClr>
                <a:schemeClr val="dk1"/>
              </a:buClr>
              <a:buSzPts val="1467"/>
              <a:buFont typeface="Arial"/>
              <a:buNone/>
            </a:pPr>
            <a:r>
              <a:rPr lang="en" sz="1800" b="1" i="0" u="none" strike="noStrike" cap="none" dirty="0">
                <a:solidFill>
                  <a:srgbClr val="1C405D"/>
                </a:solidFill>
                <a:latin typeface="Roboto Condensed Light"/>
                <a:ea typeface="Roboto Condensed Light"/>
                <a:cs typeface="Roboto Condensed Light"/>
                <a:sym typeface="Roboto Condensed Light"/>
              </a:rPr>
              <a:t>Brian MacWhinney, Ph.D., Professor, Carnegie Mellon </a:t>
            </a:r>
            <a:r>
              <a:rPr lang="en" sz="1800" b="1" i="0" u="none" strike="noStrike" cap="none" dirty="0" smtClean="0">
                <a:solidFill>
                  <a:srgbClr val="1C405D"/>
                </a:solidFill>
                <a:latin typeface="Roboto Condensed Light"/>
                <a:ea typeface="Roboto Condensed Light"/>
                <a:cs typeface="Roboto Condensed Light"/>
                <a:sym typeface="Roboto Condensed Light"/>
              </a:rPr>
              <a:t>University</a:t>
            </a:r>
            <a:endParaRPr sz="1800" b="1" i="0" u="none" strike="noStrike" cap="none" dirty="0">
              <a:solidFill>
                <a:srgbClr val="1C405D"/>
              </a:solidFill>
              <a:latin typeface="Roboto Condensed Light"/>
              <a:ea typeface="Roboto Condensed Light"/>
              <a:cs typeface="Roboto Condensed Light"/>
              <a:sym typeface="Roboto Condensed Light"/>
            </a:endParaRPr>
          </a:p>
          <a:p>
            <a:pPr marL="0" marR="0" lvl="0" indent="0" algn="ctr" rtl="0">
              <a:lnSpc>
                <a:spcPct val="100000"/>
              </a:lnSpc>
              <a:spcBef>
                <a:spcPts val="0"/>
              </a:spcBef>
              <a:spcAft>
                <a:spcPts val="0"/>
              </a:spcAft>
              <a:buClr>
                <a:schemeClr val="dk1"/>
              </a:buClr>
              <a:buSzPts val="1467"/>
              <a:buFont typeface="Arial"/>
              <a:buNone/>
            </a:pPr>
            <a:r>
              <a:rPr lang="en" sz="1800" b="1" i="0" u="none" strike="noStrike" cap="none" dirty="0">
                <a:solidFill>
                  <a:srgbClr val="1C405D"/>
                </a:solidFill>
                <a:latin typeface="Roboto Condensed Light"/>
                <a:ea typeface="Roboto Condensed Light"/>
                <a:cs typeface="Roboto Condensed Light"/>
                <a:sym typeface="Roboto Condensed Light"/>
              </a:rPr>
              <a:t>Juliet Bourge</a:t>
            </a:r>
            <a:r>
              <a:rPr lang="en" sz="1800" b="1" dirty="0">
                <a:solidFill>
                  <a:srgbClr val="1C405D"/>
                </a:solidFill>
              </a:rPr>
              <a:t>oi</a:t>
            </a:r>
            <a:r>
              <a:rPr lang="en" sz="1800" b="1" i="0" u="none" strike="noStrike" cap="none" dirty="0">
                <a:solidFill>
                  <a:srgbClr val="1C405D"/>
                </a:solidFill>
                <a:latin typeface="Roboto Condensed Light"/>
                <a:ea typeface="Roboto Condensed Light"/>
                <a:cs typeface="Roboto Condensed Light"/>
                <a:sym typeface="Roboto Condensed Light"/>
              </a:rPr>
              <a:t>s-Berwyn, B.A., Graduate Student, North Carolina Central University</a:t>
            </a:r>
            <a:endParaRPr sz="1800" b="1" i="0" u="none" strike="noStrike" cap="none" dirty="0">
              <a:solidFill>
                <a:srgbClr val="1C405D"/>
              </a:solidFill>
              <a:latin typeface="Roboto Condensed Light"/>
              <a:ea typeface="Roboto Condensed Light"/>
              <a:cs typeface="Roboto Condensed Light"/>
              <a:sym typeface="Roboto Condensed Light"/>
            </a:endParaRPr>
          </a:p>
          <a:p>
            <a:pPr marL="0" marR="0" lvl="0" indent="0" algn="l" rtl="0">
              <a:lnSpc>
                <a:spcPct val="100000"/>
              </a:lnSpc>
              <a:spcBef>
                <a:spcPts val="0"/>
              </a:spcBef>
              <a:spcAft>
                <a:spcPts val="0"/>
              </a:spcAft>
              <a:buClr>
                <a:srgbClr val="C7D3E6"/>
              </a:buClr>
              <a:buSzPts val="2000"/>
              <a:buFont typeface="Roboto Condensed Light"/>
              <a:buNone/>
            </a:pPr>
            <a:endParaRPr sz="2000" b="0" i="0" u="none" strike="noStrike" cap="none" dirty="0">
              <a:solidFill>
                <a:srgbClr val="263248"/>
              </a:solidFill>
              <a:latin typeface="Roboto Condensed Light"/>
              <a:ea typeface="Roboto Condensed Light"/>
              <a:cs typeface="Roboto Condensed Light"/>
              <a:sym typeface="Roboto Condensed Light"/>
            </a:endParaRPr>
          </a:p>
        </p:txBody>
      </p:sp>
      <p:grpSp>
        <p:nvGrpSpPr>
          <p:cNvPr id="370" name="Shape 370"/>
          <p:cNvGrpSpPr/>
          <p:nvPr/>
        </p:nvGrpSpPr>
        <p:grpSpPr>
          <a:xfrm>
            <a:off x="293683" y="574116"/>
            <a:ext cx="309041" cy="403123"/>
            <a:chOff x="590250" y="244200"/>
            <a:chExt cx="407975" cy="532175"/>
          </a:xfrm>
        </p:grpSpPr>
        <p:sp>
          <p:nvSpPr>
            <p:cNvPr id="371" name="Shape 371"/>
            <p:cNvSpPr/>
            <p:nvPr/>
          </p:nvSpPr>
          <p:spPr>
            <a:xfrm>
              <a:off x="623125" y="313625"/>
              <a:ext cx="375100" cy="462750"/>
            </a:xfrm>
            <a:custGeom>
              <a:avLst/>
              <a:gdLst/>
              <a:ahLst/>
              <a:cxnLst/>
              <a:rect l="0" t="0" r="0" b="0"/>
              <a:pathLst>
                <a:path w="120000" h="120000" fill="none" extrusionOk="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Shape 372"/>
            <p:cNvSpPr/>
            <p:nvPr/>
          </p:nvSpPr>
          <p:spPr>
            <a:xfrm>
              <a:off x="590250" y="269775"/>
              <a:ext cx="377525" cy="462775"/>
            </a:xfrm>
            <a:custGeom>
              <a:avLst/>
              <a:gdLst/>
              <a:ahLst/>
              <a:cxnLst/>
              <a:rect l="0" t="0" r="0" b="0"/>
              <a:pathLst>
                <a:path w="120000" h="120000" fill="none" extrusionOk="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a:off x="796650" y="274025"/>
              <a:ext cx="45100" cy="45100"/>
            </a:xfrm>
            <a:custGeom>
              <a:avLst/>
              <a:gdLst/>
              <a:ahLst/>
              <a:cxnLst/>
              <a:rect l="0" t="0" r="0" b="0"/>
              <a:pathLst>
                <a:path w="120000" h="120000" fill="none" extrusionOk="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p:nvPr/>
          </p:nvSpPr>
          <p:spPr>
            <a:xfrm>
              <a:off x="713850" y="274025"/>
              <a:ext cx="45075" cy="45100"/>
            </a:xfrm>
            <a:custGeom>
              <a:avLst/>
              <a:gdLst/>
              <a:ahLst/>
              <a:cxnLst/>
              <a:rect l="0" t="0" r="0" b="0"/>
              <a:pathLst>
                <a:path w="120000" h="120000" fill="none" extrusionOk="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Shape 375"/>
            <p:cNvSpPr/>
            <p:nvPr/>
          </p:nvSpPr>
          <p:spPr>
            <a:xfrm>
              <a:off x="631050" y="274025"/>
              <a:ext cx="45075" cy="45100"/>
            </a:xfrm>
            <a:custGeom>
              <a:avLst/>
              <a:gdLst/>
              <a:ahLst/>
              <a:cxnLst/>
              <a:rect l="0" t="0" r="0" b="0"/>
              <a:pathLst>
                <a:path w="120000" h="120000" fill="none" extrusionOk="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Shape 376"/>
            <p:cNvSpPr/>
            <p:nvPr/>
          </p:nvSpPr>
          <p:spPr>
            <a:xfrm>
              <a:off x="649925" y="590050"/>
              <a:ext cx="133975" cy="25"/>
            </a:xfrm>
            <a:custGeom>
              <a:avLst/>
              <a:gdLst/>
              <a:ahLst/>
              <a:cxnLst/>
              <a:rect l="0" t="0" r="0" b="0"/>
              <a:pathLst>
                <a:path w="120000" h="120000" fill="none" extrusionOk="0">
                  <a:moveTo>
                    <a:pt x="119977"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Shape 377"/>
            <p:cNvSpPr/>
            <p:nvPr/>
          </p:nvSpPr>
          <p:spPr>
            <a:xfrm>
              <a:off x="649925" y="5346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Shape 378"/>
            <p:cNvSpPr/>
            <p:nvPr/>
          </p:nvSpPr>
          <p:spPr>
            <a:xfrm>
              <a:off x="649925" y="4798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Shape 379"/>
            <p:cNvSpPr/>
            <p:nvPr/>
          </p:nvSpPr>
          <p:spPr>
            <a:xfrm>
              <a:off x="649925" y="4244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Shape 380"/>
            <p:cNvSpPr/>
            <p:nvPr/>
          </p:nvSpPr>
          <p:spPr>
            <a:xfrm>
              <a:off x="879475" y="274025"/>
              <a:ext cx="45075" cy="45100"/>
            </a:xfrm>
            <a:custGeom>
              <a:avLst/>
              <a:gdLst/>
              <a:ahLst/>
              <a:cxnLst/>
              <a:rect l="0" t="0" r="0" b="0"/>
              <a:pathLst>
                <a:path w="120000" h="120000" fill="none" extrusionOk="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Shape 381"/>
            <p:cNvSpPr/>
            <p:nvPr/>
          </p:nvSpPr>
          <p:spPr>
            <a:xfrm>
              <a:off x="654800" y="244200"/>
              <a:ext cx="25" cy="51175"/>
            </a:xfrm>
            <a:custGeom>
              <a:avLst/>
              <a:gdLst/>
              <a:ahLst/>
              <a:cxnLst/>
              <a:rect l="0" t="0" r="0" b="0"/>
              <a:pathLst>
                <a:path w="120000" h="120000" fill="none" extrusionOk="0">
                  <a:moveTo>
                    <a:pt x="0" y="58"/>
                  </a:moveTo>
                  <a:lnTo>
                    <a:pt x="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p:nvPr/>
          </p:nvSpPr>
          <p:spPr>
            <a:xfrm>
              <a:off x="737600" y="244200"/>
              <a:ext cx="25" cy="51175"/>
            </a:xfrm>
            <a:custGeom>
              <a:avLst/>
              <a:gdLst/>
              <a:ahLst/>
              <a:cxnLst/>
              <a:rect l="0" t="0" r="0" b="0"/>
              <a:pathLst>
                <a:path w="120000" h="120000" fill="none" extrusionOk="0">
                  <a:moveTo>
                    <a:pt x="120000" y="58"/>
                  </a:moveTo>
                  <a:lnTo>
                    <a:pt x="12000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Shape 383"/>
            <p:cNvSpPr/>
            <p:nvPr/>
          </p:nvSpPr>
          <p:spPr>
            <a:xfrm>
              <a:off x="820400" y="244200"/>
              <a:ext cx="25" cy="51175"/>
            </a:xfrm>
            <a:custGeom>
              <a:avLst/>
              <a:gdLst/>
              <a:ahLst/>
              <a:cxnLst/>
              <a:rect l="0" t="0" r="0" b="0"/>
              <a:pathLst>
                <a:path w="120000" h="120000" fill="none" extrusionOk="0">
                  <a:moveTo>
                    <a:pt x="120000" y="58"/>
                  </a:moveTo>
                  <a:lnTo>
                    <a:pt x="12000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Shape 384"/>
            <p:cNvSpPr/>
            <p:nvPr/>
          </p:nvSpPr>
          <p:spPr>
            <a:xfrm>
              <a:off x="903225" y="244200"/>
              <a:ext cx="25" cy="51175"/>
            </a:xfrm>
            <a:custGeom>
              <a:avLst/>
              <a:gdLst/>
              <a:ahLst/>
              <a:cxnLst/>
              <a:rect l="0" t="0" r="0" b="0"/>
              <a:pathLst>
                <a:path w="120000" h="120000" fill="none" extrusionOk="0">
                  <a:moveTo>
                    <a:pt x="0" y="58"/>
                  </a:moveTo>
                  <a:lnTo>
                    <a:pt x="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152400">
              <a:spcBef>
                <a:spcPts val="0"/>
              </a:spcBef>
              <a:spcAft>
                <a:spcPts val="1000"/>
              </a:spcAft>
              <a:buNone/>
            </a:pPr>
            <a:endParaRPr/>
          </a:p>
        </p:txBody>
      </p:sp>
      <p:sp>
        <p:nvSpPr>
          <p:cNvPr id="467" name="Shape 46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10</a:t>
            </a:fld>
            <a:endParaRPr/>
          </a:p>
        </p:txBody>
      </p:sp>
      <p:pic>
        <p:nvPicPr>
          <p:cNvPr id="468" name="Shape 468"/>
          <p:cNvPicPr preferRelativeResize="0"/>
          <p:nvPr/>
        </p:nvPicPr>
        <p:blipFill>
          <a:blip r:embed="rId3">
            <a:alphaModFix/>
          </a:blip>
          <a:stretch>
            <a:fillRect/>
          </a:stretch>
        </p:blipFill>
        <p:spPr>
          <a:xfrm>
            <a:off x="-29325" y="-108015"/>
            <a:ext cx="9144000" cy="47960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a:solidFill>
                <a:schemeClr val="lt1"/>
              </a:solidFill>
            </a:endParaRPr>
          </a:p>
          <a:p>
            <a:pPr marL="0" lvl="0" indent="0">
              <a:spcBef>
                <a:spcPts val="0"/>
              </a:spcBef>
              <a:spcAft>
                <a:spcPts val="0"/>
              </a:spcAft>
              <a:buNone/>
            </a:pPr>
            <a:endParaRPr/>
          </a:p>
        </p:txBody>
      </p:sp>
      <p:sp>
        <p:nvSpPr>
          <p:cNvPr id="474" name="Shape 474"/>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152400">
              <a:spcBef>
                <a:spcPts val="0"/>
              </a:spcBef>
              <a:spcAft>
                <a:spcPts val="1000"/>
              </a:spcAft>
              <a:buNone/>
            </a:pPr>
            <a:endParaRPr/>
          </a:p>
        </p:txBody>
      </p:sp>
      <p:sp>
        <p:nvSpPr>
          <p:cNvPr id="475" name="Shape 47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11</a:t>
            </a:fld>
            <a:endParaRPr/>
          </a:p>
        </p:txBody>
      </p:sp>
      <p:sp>
        <p:nvSpPr>
          <p:cNvPr id="476" name="Shape 476"/>
          <p:cNvSpPr/>
          <p:nvPr/>
        </p:nvSpPr>
        <p:spPr>
          <a:xfrm>
            <a:off x="1046125" y="3462200"/>
            <a:ext cx="6999300" cy="104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77" name="Shape 477"/>
          <p:cNvPicPr preferRelativeResize="0"/>
          <p:nvPr/>
        </p:nvPicPr>
        <p:blipFill>
          <a:blip r:embed="rId3">
            <a:alphaModFix/>
          </a:blip>
          <a:stretch>
            <a:fillRect/>
          </a:stretch>
        </p:blipFill>
        <p:spPr>
          <a:xfrm>
            <a:off x="0" y="524254"/>
            <a:ext cx="9143999" cy="41946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a:solidFill>
                  <a:schemeClr val="lt1"/>
                </a:solidFill>
              </a:rPr>
              <a:t>RHDBANK GRAND ROUNDS: CASE STUDIES</a:t>
            </a:r>
            <a:endParaRPr sz="2000" b="1" i="0" u="none" strike="noStrike" cap="none">
              <a:solidFill>
                <a:srgbClr val="FFFFFF"/>
              </a:solidFill>
              <a:latin typeface="Roboto Condensed"/>
              <a:ea typeface="Roboto Condensed"/>
              <a:cs typeface="Roboto Condensed"/>
              <a:sym typeface="Roboto Condensed"/>
            </a:endParaRPr>
          </a:p>
        </p:txBody>
      </p:sp>
      <p:sp>
        <p:nvSpPr>
          <p:cNvPr id="484" name="Shape 484"/>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p>
            <a:pPr marL="0" marR="0" lvl="0" indent="152400" algn="l" rtl="0">
              <a:lnSpc>
                <a:spcPct val="100000"/>
              </a:lnSpc>
              <a:spcBef>
                <a:spcPts val="0"/>
              </a:spcBef>
              <a:spcAft>
                <a:spcPts val="0"/>
              </a:spcAft>
              <a:buClr>
                <a:srgbClr val="C7D3E6"/>
              </a:buClr>
              <a:buSzPts val="2400"/>
              <a:buFont typeface="Roboto Condensed Light"/>
              <a:buNone/>
            </a:pPr>
            <a:r>
              <a:rPr lang="en"/>
              <a:t>CASE 03: Miranda</a:t>
            </a:r>
            <a:endParaRPr/>
          </a:p>
          <a:p>
            <a:pPr marL="0" marR="0" lvl="0" indent="152400" algn="l" rtl="0">
              <a:lnSpc>
                <a:spcPct val="100000"/>
              </a:lnSpc>
              <a:spcBef>
                <a:spcPts val="0"/>
              </a:spcBef>
              <a:spcAft>
                <a:spcPts val="0"/>
              </a:spcAft>
              <a:buClr>
                <a:srgbClr val="C7D3E6"/>
              </a:buClr>
              <a:buSzPts val="2400"/>
              <a:buFont typeface="Roboto Condensed Light"/>
              <a:buNone/>
            </a:pPr>
            <a:endParaRPr/>
          </a:p>
          <a:p>
            <a:pPr marL="0" marR="0" lvl="0" indent="152400" algn="l" rtl="0">
              <a:lnSpc>
                <a:spcPct val="100000"/>
              </a:lnSpc>
              <a:spcBef>
                <a:spcPts val="0"/>
              </a:spcBef>
              <a:spcAft>
                <a:spcPts val="0"/>
              </a:spcAft>
              <a:buClr>
                <a:srgbClr val="C7D3E6"/>
              </a:buClr>
              <a:buSzPts val="2400"/>
              <a:buFont typeface="Roboto Condensed Light"/>
              <a:buNone/>
            </a:pPr>
            <a:endParaRPr/>
          </a:p>
        </p:txBody>
      </p:sp>
      <p:sp>
        <p:nvSpPr>
          <p:cNvPr id="485" name="Shape 48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pic>
        <p:nvPicPr>
          <p:cNvPr id="486" name="Shape 486"/>
          <p:cNvPicPr preferRelativeResize="0"/>
          <p:nvPr/>
        </p:nvPicPr>
        <p:blipFill>
          <a:blip r:embed="rId3">
            <a:alphaModFix/>
          </a:blip>
          <a:stretch>
            <a:fillRect/>
          </a:stretch>
        </p:blipFill>
        <p:spPr>
          <a:xfrm>
            <a:off x="37275" y="392575"/>
            <a:ext cx="8917049" cy="4262425"/>
          </a:xfrm>
          <a:prstGeom prst="rect">
            <a:avLst/>
          </a:prstGeom>
          <a:noFill/>
          <a:ln>
            <a:noFill/>
          </a:ln>
        </p:spPr>
      </p:pic>
      <p:sp>
        <p:nvSpPr>
          <p:cNvPr id="487" name="Shape 487"/>
          <p:cNvSpPr/>
          <p:nvPr/>
        </p:nvSpPr>
        <p:spPr>
          <a:xfrm>
            <a:off x="2937675" y="4320450"/>
            <a:ext cx="709800" cy="214200"/>
          </a:xfrm>
          <a:prstGeom prst="leftArrow">
            <a:avLst>
              <a:gd name="adj1" fmla="val 50000"/>
              <a:gd name="adj2" fmla="val 50000"/>
            </a:avLst>
          </a:prstGeom>
          <a:solidFill>
            <a:srgbClr val="CC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txBox="1"/>
          <p:nvPr/>
        </p:nvSpPr>
        <p:spPr>
          <a:xfrm>
            <a:off x="3629175" y="4245625"/>
            <a:ext cx="2311200" cy="40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ACCESS MEDIA HERE</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rPr>
              <a:t>RHDBANK GRAND ROUNDS: MIRANDA </a:t>
            </a:r>
            <a:endParaRPr/>
          </a:p>
        </p:txBody>
      </p:sp>
      <p:sp>
        <p:nvSpPr>
          <p:cNvPr id="494" name="Shape 494"/>
          <p:cNvSpPr txBox="1">
            <a:spLocks noGrp="1"/>
          </p:cNvSpPr>
          <p:nvPr>
            <p:ph type="body" idx="1"/>
          </p:nvPr>
        </p:nvSpPr>
        <p:spPr>
          <a:xfrm>
            <a:off x="435900" y="1538000"/>
            <a:ext cx="3835500" cy="2724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pragmatic deficits do you see?</a:t>
            </a:r>
            <a:endParaRPr/>
          </a:p>
          <a:p>
            <a:pPr marL="0" lvl="0" indent="0" rtl="0">
              <a:spcBef>
                <a:spcPts val="1000"/>
              </a:spcBef>
              <a:spcAft>
                <a:spcPts val="0"/>
              </a:spcAft>
              <a:buNone/>
            </a:pPr>
            <a:r>
              <a:rPr lang="en"/>
              <a:t>Do you notice any behaviors suggesting cognitive impairments?</a:t>
            </a:r>
            <a:endParaRPr/>
          </a:p>
          <a:p>
            <a:pPr marL="0" lvl="0" indent="0">
              <a:spcBef>
                <a:spcPts val="1000"/>
              </a:spcBef>
              <a:spcAft>
                <a:spcPts val="1000"/>
              </a:spcAft>
              <a:buNone/>
            </a:pPr>
            <a:r>
              <a:rPr lang="en"/>
              <a:t>Does Miranda meet the task goal?</a:t>
            </a:r>
            <a:endParaRPr/>
          </a:p>
        </p:txBody>
      </p:sp>
      <p:sp>
        <p:nvSpPr>
          <p:cNvPr id="495" name="Shape 49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13</a:t>
            </a:fld>
            <a:endParaRPr/>
          </a:p>
        </p:txBody>
      </p:sp>
      <p:sp>
        <p:nvSpPr>
          <p:cNvPr id="496" name="Shape 496" title="minga08a_conv-short.mov">
            <a:hlinkClick r:id="rId3"/>
          </p:cNvPr>
          <p:cNvSpPr/>
          <p:nvPr/>
        </p:nvSpPr>
        <p:spPr>
          <a:xfrm>
            <a:off x="4396125" y="1535488"/>
            <a:ext cx="3632400" cy="2724300"/>
          </a:xfrm>
          <a:prstGeom prst="rect">
            <a:avLst/>
          </a:prstGeom>
          <a:blipFill>
            <a:blip r:embed="rId4">
              <a:alphaModFix/>
            </a:blip>
            <a:stretch>
              <a:fillRect/>
            </a:stretch>
          </a:blipFill>
          <a:ln>
            <a:noFill/>
          </a:ln>
        </p:spPr>
      </p:sp>
      <p:sp>
        <p:nvSpPr>
          <p:cNvPr id="497" name="Shape 497"/>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p>
            <a:pPr marL="0" lvl="0" indent="127000">
              <a:spcBef>
                <a:spcPts val="0"/>
              </a:spcBef>
              <a:spcAft>
                <a:spcPts val="10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a:solidFill>
                  <a:schemeClr val="lt1"/>
                </a:solidFill>
              </a:rPr>
              <a:t>RHDBANK GRAND ROUNDS: MIRANDA  </a:t>
            </a:r>
            <a:endParaRPr sz="2000" b="1" i="0" u="none" strike="noStrike" cap="none">
              <a:solidFill>
                <a:srgbClr val="FFFFFF"/>
              </a:solidFill>
              <a:latin typeface="Roboto Condensed"/>
              <a:ea typeface="Roboto Condensed"/>
              <a:cs typeface="Roboto Condensed"/>
              <a:sym typeface="Roboto Condensed"/>
            </a:endParaRPr>
          </a:p>
        </p:txBody>
      </p:sp>
      <p:sp>
        <p:nvSpPr>
          <p:cNvPr id="503" name="Shape 503"/>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p>
            <a:pPr marL="0" marR="0" lvl="0" indent="152400" algn="l" rtl="0">
              <a:lnSpc>
                <a:spcPct val="100000"/>
              </a:lnSpc>
              <a:spcBef>
                <a:spcPts val="0"/>
              </a:spcBef>
              <a:spcAft>
                <a:spcPts val="0"/>
              </a:spcAft>
              <a:buClr>
                <a:srgbClr val="C7D3E6"/>
              </a:buClr>
              <a:buSzPts val="2400"/>
              <a:buFont typeface="Roboto Condensed Light"/>
              <a:buNone/>
            </a:pPr>
            <a:endParaRPr sz="2400" b="0" i="0" u="none" strike="noStrike" cap="none">
              <a:solidFill>
                <a:srgbClr val="263248"/>
              </a:solidFill>
              <a:latin typeface="Roboto Condensed Light"/>
              <a:ea typeface="Roboto Condensed Light"/>
              <a:cs typeface="Roboto Condensed Light"/>
              <a:sym typeface="Roboto Condensed Light"/>
            </a:endParaRPr>
          </a:p>
        </p:txBody>
      </p:sp>
      <p:sp>
        <p:nvSpPr>
          <p:cNvPr id="504" name="Shape 50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pic>
        <p:nvPicPr>
          <p:cNvPr id="505" name="Shape 505"/>
          <p:cNvPicPr preferRelativeResize="0"/>
          <p:nvPr/>
        </p:nvPicPr>
        <p:blipFill>
          <a:blip r:embed="rId3">
            <a:alphaModFix/>
          </a:blip>
          <a:stretch>
            <a:fillRect/>
          </a:stretch>
        </p:blipFill>
        <p:spPr>
          <a:xfrm>
            <a:off x="151750" y="1037705"/>
            <a:ext cx="9143999" cy="4105789"/>
          </a:xfrm>
          <a:prstGeom prst="rect">
            <a:avLst/>
          </a:prstGeom>
          <a:noFill/>
          <a:ln>
            <a:noFill/>
          </a:ln>
        </p:spPr>
      </p:pic>
      <p:sp>
        <p:nvSpPr>
          <p:cNvPr id="506" name="Shape 506"/>
          <p:cNvSpPr/>
          <p:nvPr/>
        </p:nvSpPr>
        <p:spPr>
          <a:xfrm>
            <a:off x="1256675" y="4715475"/>
            <a:ext cx="1009962" cy="236628"/>
          </a:xfrm>
          <a:prstGeom prst="flowChartTermina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152400">
              <a:spcBef>
                <a:spcPts val="0"/>
              </a:spcBef>
              <a:spcAft>
                <a:spcPts val="1000"/>
              </a:spcAft>
              <a:buNone/>
            </a:pPr>
            <a:endParaRPr/>
          </a:p>
        </p:txBody>
      </p:sp>
      <p:sp>
        <p:nvSpPr>
          <p:cNvPr id="513" name="Shape 5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15</a:t>
            </a:fld>
            <a:endParaRPr/>
          </a:p>
        </p:txBody>
      </p:sp>
      <p:pic>
        <p:nvPicPr>
          <p:cNvPr id="514" name="Shape 514"/>
          <p:cNvPicPr preferRelativeResize="0"/>
          <p:nvPr/>
        </p:nvPicPr>
        <p:blipFill>
          <a:blip r:embed="rId3">
            <a:alphaModFix/>
          </a:blip>
          <a:stretch>
            <a:fillRect/>
          </a:stretch>
        </p:blipFill>
        <p:spPr>
          <a:xfrm>
            <a:off x="25" y="576875"/>
            <a:ext cx="9143975" cy="2209825"/>
          </a:xfrm>
          <a:prstGeom prst="rect">
            <a:avLst/>
          </a:prstGeom>
          <a:noFill/>
          <a:ln>
            <a:noFill/>
          </a:ln>
        </p:spPr>
      </p:pic>
      <p:pic>
        <p:nvPicPr>
          <p:cNvPr id="515" name="Shape 515"/>
          <p:cNvPicPr preferRelativeResize="0"/>
          <p:nvPr/>
        </p:nvPicPr>
        <p:blipFill>
          <a:blip r:embed="rId4">
            <a:alphaModFix/>
          </a:blip>
          <a:stretch>
            <a:fillRect/>
          </a:stretch>
        </p:blipFill>
        <p:spPr>
          <a:xfrm>
            <a:off x="13" y="2734301"/>
            <a:ext cx="9144000" cy="2409198"/>
          </a:xfrm>
          <a:prstGeom prst="rect">
            <a:avLst/>
          </a:prstGeom>
          <a:noFill/>
          <a:ln>
            <a:noFill/>
          </a:ln>
        </p:spPr>
      </p:pic>
      <p:sp>
        <p:nvSpPr>
          <p:cNvPr id="516" name="Shape 516"/>
          <p:cNvSpPr/>
          <p:nvPr/>
        </p:nvSpPr>
        <p:spPr>
          <a:xfrm>
            <a:off x="2524700" y="4716250"/>
            <a:ext cx="867600" cy="214200"/>
          </a:xfrm>
          <a:prstGeom prst="leftArrow">
            <a:avLst>
              <a:gd name="adj1" fmla="val 50000"/>
              <a:gd name="adj2" fmla="val 50000"/>
            </a:avLst>
          </a:prstGeom>
          <a:solidFill>
            <a:srgbClr val="CC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txBox="1"/>
          <p:nvPr/>
        </p:nvSpPr>
        <p:spPr>
          <a:xfrm>
            <a:off x="3369942" y="4641425"/>
            <a:ext cx="2595000" cy="40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ACCESS MEDIA HERE</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rPr>
              <a:t>RHDBANK GRAND ROUNDS: PHIL </a:t>
            </a:r>
            <a:endParaRPr/>
          </a:p>
        </p:txBody>
      </p:sp>
      <p:sp>
        <p:nvSpPr>
          <p:cNvPr id="523" name="Shape 523"/>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p>
            <a:pPr marL="0" lvl="0" indent="0">
              <a:spcBef>
                <a:spcPts val="0"/>
              </a:spcBef>
              <a:spcAft>
                <a:spcPts val="1000"/>
              </a:spcAft>
              <a:buNone/>
            </a:pPr>
            <a:r>
              <a:rPr lang="en"/>
              <a:t>What cognitive impairments may contribute to Phil’s narrative? </a:t>
            </a:r>
            <a:endParaRPr/>
          </a:p>
        </p:txBody>
      </p:sp>
      <p:sp>
        <p:nvSpPr>
          <p:cNvPr id="524" name="Shape 52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16</a:t>
            </a:fld>
            <a:endParaRPr/>
          </a:p>
        </p:txBody>
      </p:sp>
      <p:sp>
        <p:nvSpPr>
          <p:cNvPr id="525" name="Shape 525" title="nazareth03a_cind.mp4">
            <a:hlinkClick r:id="rId3"/>
          </p:cNvPr>
          <p:cNvSpPr/>
          <p:nvPr/>
        </p:nvSpPr>
        <p:spPr>
          <a:xfrm>
            <a:off x="4184525" y="1535475"/>
            <a:ext cx="3632425" cy="2724325"/>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p>
            <a:pPr marL="0" lvl="0" indent="127000">
              <a:spcBef>
                <a:spcPts val="0"/>
              </a:spcBef>
              <a:spcAft>
                <a:spcPts val="1000"/>
              </a:spcAft>
              <a:buNone/>
            </a:pPr>
            <a:endParaRPr/>
          </a:p>
        </p:txBody>
      </p:sp>
      <p:sp>
        <p:nvSpPr>
          <p:cNvPr id="532" name="Shape 532"/>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p>
            <a:pPr marL="0" lvl="0" indent="127000">
              <a:spcBef>
                <a:spcPts val="0"/>
              </a:spcBef>
              <a:spcAft>
                <a:spcPts val="1000"/>
              </a:spcAft>
              <a:buNone/>
            </a:pPr>
            <a:endParaRPr/>
          </a:p>
        </p:txBody>
      </p:sp>
      <p:sp>
        <p:nvSpPr>
          <p:cNvPr id="533" name="Shape 5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17</a:t>
            </a:fld>
            <a:endParaRPr/>
          </a:p>
        </p:txBody>
      </p:sp>
      <p:pic>
        <p:nvPicPr>
          <p:cNvPr id="534" name="Shape 534"/>
          <p:cNvPicPr preferRelativeResize="0"/>
          <p:nvPr/>
        </p:nvPicPr>
        <p:blipFill>
          <a:blip r:embed="rId3">
            <a:alphaModFix/>
          </a:blip>
          <a:stretch>
            <a:fillRect/>
          </a:stretch>
        </p:blipFill>
        <p:spPr>
          <a:xfrm>
            <a:off x="47525" y="392720"/>
            <a:ext cx="9144001" cy="43090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p>
            <a:pPr marL="0" lvl="0" indent="127000">
              <a:spcBef>
                <a:spcPts val="0"/>
              </a:spcBef>
              <a:spcAft>
                <a:spcPts val="1000"/>
              </a:spcAft>
              <a:buNone/>
            </a:pPr>
            <a:endParaRPr/>
          </a:p>
        </p:txBody>
      </p:sp>
      <p:sp>
        <p:nvSpPr>
          <p:cNvPr id="541" name="Shape 541"/>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p>
            <a:pPr marL="0" lvl="0" indent="127000">
              <a:spcBef>
                <a:spcPts val="0"/>
              </a:spcBef>
              <a:spcAft>
                <a:spcPts val="1000"/>
              </a:spcAft>
              <a:buNone/>
            </a:pPr>
            <a:endParaRPr/>
          </a:p>
        </p:txBody>
      </p:sp>
      <p:sp>
        <p:nvSpPr>
          <p:cNvPr id="542" name="Shape 5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18</a:t>
            </a:fld>
            <a:endParaRPr/>
          </a:p>
        </p:txBody>
      </p:sp>
      <p:pic>
        <p:nvPicPr>
          <p:cNvPr id="543" name="Shape 543"/>
          <p:cNvPicPr preferRelativeResize="0"/>
          <p:nvPr/>
        </p:nvPicPr>
        <p:blipFill>
          <a:blip r:embed="rId3">
            <a:alphaModFix/>
          </a:blip>
          <a:stretch>
            <a:fillRect/>
          </a:stretch>
        </p:blipFill>
        <p:spPr>
          <a:xfrm>
            <a:off x="98200" y="574925"/>
            <a:ext cx="8910799" cy="406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ctrTitle"/>
          </p:nvPr>
        </p:nvSpPr>
        <p:spPr>
          <a:xfrm>
            <a:off x="261325" y="1092850"/>
            <a:ext cx="5642400" cy="282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HOW CAN I USE THE RHDBANK?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ctrTitle"/>
          </p:nvPr>
        </p:nvSpPr>
        <p:spPr>
          <a:xfrm>
            <a:off x="285100" y="1090750"/>
            <a:ext cx="6818400" cy="296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4800"/>
              <a:buFont typeface="Roboto Condensed"/>
              <a:buNone/>
            </a:pPr>
            <a:r>
              <a:rPr lang="en" sz="4800" b="1" i="0" u="none" strike="noStrike" cap="none">
                <a:solidFill>
                  <a:srgbClr val="FFFFFF"/>
                </a:solidFill>
                <a:latin typeface="Roboto Condensed"/>
                <a:ea typeface="Roboto Condensed"/>
                <a:cs typeface="Roboto Condensed"/>
                <a:sym typeface="Roboto Condensed"/>
              </a:rPr>
              <a:t>RHD BANK DATABASE DEVELOPMENT:</a:t>
            </a:r>
            <a:endParaRPr/>
          </a:p>
          <a:p>
            <a:pPr marL="0" marR="0" lvl="0" indent="0" algn="l" rtl="0">
              <a:lnSpc>
                <a:spcPct val="100000"/>
              </a:lnSpc>
              <a:spcBef>
                <a:spcPts val="0"/>
              </a:spcBef>
              <a:spcAft>
                <a:spcPts val="0"/>
              </a:spcAft>
              <a:buClr>
                <a:srgbClr val="FFFFFF"/>
              </a:buClr>
              <a:buSzPts val="4800"/>
              <a:buFont typeface="Roboto Condensed"/>
              <a:buNone/>
            </a:pPr>
            <a:r>
              <a:rPr lang="en" sz="4800" b="1" i="0" u="none" strike="noStrike" cap="none">
                <a:solidFill>
                  <a:srgbClr val="FFFFFF"/>
                </a:solidFill>
                <a:latin typeface="Roboto Condensed"/>
                <a:ea typeface="Roboto Condensed"/>
                <a:cs typeface="Roboto Condensed"/>
                <a:sym typeface="Roboto Condensed"/>
              </a:rPr>
              <a:t>GRAND ROUNDS</a:t>
            </a:r>
            <a:endParaRPr/>
          </a:p>
        </p:txBody>
      </p:sp>
      <p:pic>
        <p:nvPicPr>
          <p:cNvPr id="391" name="Shape 391"/>
          <p:cNvPicPr preferRelativeResize="0"/>
          <p:nvPr/>
        </p:nvPicPr>
        <p:blipFill rotWithShape="1">
          <a:blip r:embed="rId3">
            <a:alphaModFix/>
          </a:blip>
          <a:srcRect/>
          <a:stretch/>
        </p:blipFill>
        <p:spPr>
          <a:xfrm>
            <a:off x="7615338" y="2636764"/>
            <a:ext cx="1295779" cy="1046843"/>
          </a:xfrm>
          <a:prstGeom prst="rect">
            <a:avLst/>
          </a:prstGeom>
          <a:noFill/>
          <a:ln>
            <a:noFill/>
          </a:ln>
        </p:spPr>
      </p:pic>
      <p:sp>
        <p:nvSpPr>
          <p:cNvPr id="392" name="Shape 392"/>
          <p:cNvSpPr txBox="1"/>
          <p:nvPr/>
        </p:nvSpPr>
        <p:spPr>
          <a:xfrm>
            <a:off x="3827721" y="4284921"/>
            <a:ext cx="5550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SEMINAR, SECTION 1155 	        Thursday, November 9, 2017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814275" y="392575"/>
            <a:ext cx="59055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RHD GRAND ROUNDS: USING THE RHDBANK </a:t>
            </a:r>
            <a:endParaRPr/>
          </a:p>
        </p:txBody>
      </p:sp>
      <p:sp>
        <p:nvSpPr>
          <p:cNvPr id="555" name="Shape 555"/>
          <p:cNvSpPr txBox="1">
            <a:spLocks noGrp="1"/>
          </p:cNvSpPr>
          <p:nvPr>
            <p:ph type="body" idx="1"/>
          </p:nvPr>
        </p:nvSpPr>
        <p:spPr>
          <a:xfrm>
            <a:off x="253775" y="1255100"/>
            <a:ext cx="8160600" cy="336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000" b="1" i="0" u="none" strike="noStrike" cap="none">
                <a:latin typeface="Roboto Condensed"/>
                <a:ea typeface="Roboto Condensed"/>
                <a:cs typeface="Roboto Condensed"/>
                <a:sym typeface="Roboto Condensed"/>
              </a:rPr>
              <a:t>IN TEACHING:</a:t>
            </a:r>
            <a:endParaRPr sz="2000" b="1">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SzPts val="2000"/>
              <a:buFont typeface="Roboto Condensed Light"/>
              <a:buChar char="▰"/>
            </a:pPr>
            <a:r>
              <a:rPr lang="en" sz="2000" b="0" i="0" u="none" strike="noStrike" cap="none">
                <a:latin typeface="Roboto Condensed Light"/>
                <a:ea typeface="Roboto Condensed Light"/>
                <a:cs typeface="Roboto Condensed Light"/>
                <a:sym typeface="Roboto Condensed Light"/>
              </a:rPr>
              <a:t>View exemplars of discourse in RHD;</a:t>
            </a:r>
            <a:endParaRPr sz="2000"/>
          </a:p>
          <a:p>
            <a:pPr marL="457200" marR="0" lvl="0" indent="-355600" algn="l" rtl="0">
              <a:lnSpc>
                <a:spcPct val="100000"/>
              </a:lnSpc>
              <a:spcBef>
                <a:spcPts val="0"/>
              </a:spcBef>
              <a:spcAft>
                <a:spcPts val="0"/>
              </a:spcAft>
              <a:buSzPts val="2000"/>
              <a:buFont typeface="Roboto Condensed Light"/>
              <a:buChar char="▰"/>
            </a:pPr>
            <a:r>
              <a:rPr lang="en" sz="2000" b="0" i="0" u="none" strike="noStrike" cap="none">
                <a:latin typeface="Roboto Condensed Light"/>
                <a:ea typeface="Roboto Condensed Light"/>
                <a:cs typeface="Roboto Condensed Light"/>
                <a:sym typeface="Roboto Condensed Light"/>
              </a:rPr>
              <a:t>Compare discourse in RHD to </a:t>
            </a:r>
            <a:r>
              <a:rPr lang="en" sz="2000"/>
              <a:t>persons with aphasia (PWA) and to healthy controls(HC);</a:t>
            </a:r>
            <a:endParaRPr sz="2000"/>
          </a:p>
          <a:p>
            <a:pPr marL="457200" marR="0" lvl="0" indent="-355600" algn="l" rtl="0">
              <a:lnSpc>
                <a:spcPct val="100000"/>
              </a:lnSpc>
              <a:spcBef>
                <a:spcPts val="0"/>
              </a:spcBef>
              <a:spcAft>
                <a:spcPts val="0"/>
              </a:spcAft>
              <a:buSzPts val="2000"/>
              <a:buChar char="▰"/>
            </a:pPr>
            <a:r>
              <a:rPr lang="en" sz="2000"/>
              <a:t>Demonstrate assessment techniques in RHD;</a:t>
            </a:r>
            <a:endParaRPr sz="2000"/>
          </a:p>
          <a:p>
            <a:pPr marL="457200" marR="0" lvl="0" indent="-355600" algn="l" rtl="0">
              <a:lnSpc>
                <a:spcPct val="100000"/>
              </a:lnSpc>
              <a:spcBef>
                <a:spcPts val="0"/>
              </a:spcBef>
              <a:spcAft>
                <a:spcPts val="0"/>
              </a:spcAft>
              <a:buSzPts val="2000"/>
              <a:buChar char="▰"/>
            </a:pPr>
            <a:r>
              <a:rPr lang="en" sz="2000"/>
              <a:t>Generate ideas for treatment approaches that could be measured using discourse protocols;</a:t>
            </a:r>
            <a:endParaRPr sz="2000"/>
          </a:p>
          <a:p>
            <a:pPr marL="457200" lvl="0" indent="-355600" rtl="0">
              <a:spcBef>
                <a:spcPts val="0"/>
              </a:spcBef>
              <a:spcAft>
                <a:spcPts val="0"/>
              </a:spcAft>
              <a:buSzPts val="2000"/>
              <a:buChar char="▰"/>
            </a:pPr>
            <a:r>
              <a:rPr lang="en" sz="2000"/>
              <a:t>Measure student learning; </a:t>
            </a:r>
            <a:endParaRPr sz="2000"/>
          </a:p>
          <a:p>
            <a:pPr marL="457200" marR="0" lvl="0" indent="-355600" algn="l" rtl="0">
              <a:lnSpc>
                <a:spcPct val="100000"/>
              </a:lnSpc>
              <a:spcBef>
                <a:spcPts val="0"/>
              </a:spcBef>
              <a:spcAft>
                <a:spcPts val="0"/>
              </a:spcAft>
              <a:buSzPts val="2000"/>
              <a:buChar char="▰"/>
            </a:pPr>
            <a:r>
              <a:rPr lang="en" sz="2000"/>
              <a:t>Generate an appreciation of the impairments and needs of people with RHD to stimulate clinical interest and confidence in developing professionals.</a:t>
            </a: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1800" b="0" i="0" u="none" strike="noStrike" cap="none">
              <a:latin typeface="Roboto Condensed Light"/>
              <a:ea typeface="Roboto Condensed Light"/>
              <a:cs typeface="Roboto Condensed Light"/>
              <a:sym typeface="Roboto Condensed Light"/>
            </a:endParaRPr>
          </a:p>
        </p:txBody>
      </p:sp>
      <p:sp>
        <p:nvSpPr>
          <p:cNvPr id="556" name="Shape 55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814275" y="392575"/>
            <a:ext cx="59055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RHD GRAND ROUNDS: USING THE RHDBANK </a:t>
            </a:r>
            <a:endParaRPr/>
          </a:p>
        </p:txBody>
      </p:sp>
      <p:sp>
        <p:nvSpPr>
          <p:cNvPr id="563" name="Shape 563"/>
          <p:cNvSpPr txBox="1">
            <a:spLocks noGrp="1"/>
          </p:cNvSpPr>
          <p:nvPr>
            <p:ph type="body" idx="1"/>
          </p:nvPr>
        </p:nvSpPr>
        <p:spPr>
          <a:xfrm>
            <a:off x="241425" y="1213500"/>
            <a:ext cx="8160600" cy="3586200"/>
          </a:xfrm>
          <a:prstGeom prst="rect">
            <a:avLst/>
          </a:prstGeom>
          <a:noFill/>
          <a:ln>
            <a:noFill/>
          </a:ln>
        </p:spPr>
        <p:txBody>
          <a:bodyPr spcFirstLastPara="1" wrap="square" lIns="91425" tIns="91425" rIns="91425" bIns="91425" anchor="t" anchorCtr="0">
            <a:noAutofit/>
          </a:bodyPr>
          <a:lstStyle/>
          <a:p>
            <a:pPr marL="0" lvl="0" indent="0" rtl="0">
              <a:spcBef>
                <a:spcPts val="1000"/>
              </a:spcBef>
              <a:spcAft>
                <a:spcPts val="0"/>
              </a:spcAft>
              <a:buClr>
                <a:srgbClr val="000000"/>
              </a:buClr>
              <a:buSzPts val="1100"/>
              <a:buFont typeface="Arial"/>
              <a:buNone/>
            </a:pPr>
            <a:r>
              <a:rPr lang="en" sz="2000" b="1">
                <a:latin typeface="Roboto Condensed"/>
                <a:ea typeface="Roboto Condensed"/>
                <a:cs typeface="Roboto Condensed"/>
                <a:sym typeface="Roboto Condensed"/>
              </a:rPr>
              <a:t>IN CLINIC/PRACTICE:</a:t>
            </a:r>
            <a:endParaRPr sz="2000" b="1">
              <a:latin typeface="Roboto Condensed"/>
              <a:ea typeface="Roboto Condensed"/>
              <a:cs typeface="Roboto Condensed"/>
              <a:sym typeface="Roboto Condensed"/>
            </a:endParaRPr>
          </a:p>
          <a:p>
            <a:pPr marL="457200" lvl="0" indent="-355600" rtl="0">
              <a:spcBef>
                <a:spcPts val="1000"/>
              </a:spcBef>
              <a:spcAft>
                <a:spcPts val="0"/>
              </a:spcAft>
              <a:buSzPts val="2000"/>
              <a:buChar char="▰"/>
            </a:pPr>
            <a:r>
              <a:rPr lang="en" sz="2000"/>
              <a:t>Increase understanding of communication behaviors of adults with RHD in practicing clinicians;</a:t>
            </a:r>
            <a:endParaRPr sz="2000"/>
          </a:p>
          <a:p>
            <a:pPr marL="457200" lvl="0" indent="-355600" rtl="0">
              <a:spcBef>
                <a:spcPts val="0"/>
              </a:spcBef>
              <a:spcAft>
                <a:spcPts val="0"/>
              </a:spcAft>
              <a:buSzPts val="2000"/>
              <a:buChar char="▰"/>
            </a:pPr>
            <a:r>
              <a:rPr lang="en" sz="2000"/>
              <a:t>Provide a resource for professionals to evaluate their patients with RHD as compared to others with RHD and to healthy controls;</a:t>
            </a:r>
            <a:endParaRPr sz="2000"/>
          </a:p>
          <a:p>
            <a:pPr marL="457200" lvl="0" indent="-355600" rtl="0">
              <a:spcBef>
                <a:spcPts val="0"/>
              </a:spcBef>
              <a:spcAft>
                <a:spcPts val="0"/>
              </a:spcAft>
              <a:buSzPts val="2000"/>
              <a:buChar char="▰"/>
            </a:pPr>
            <a:r>
              <a:rPr lang="en" sz="2000"/>
              <a:t>Expose clinical fellows who may have limited exposure to the importance of meeting the needs of the RHD population;</a:t>
            </a:r>
            <a:endParaRPr sz="2000"/>
          </a:p>
          <a:p>
            <a:pPr marL="457200" lvl="0" indent="-355600" rtl="0">
              <a:spcBef>
                <a:spcPts val="0"/>
              </a:spcBef>
              <a:spcAft>
                <a:spcPts val="0"/>
              </a:spcAft>
              <a:buSzPts val="2000"/>
              <a:buChar char="▰"/>
            </a:pPr>
            <a:r>
              <a:rPr lang="en" sz="2000"/>
              <a:t>Provide an opportunity for practicing clinicians to participate in research to advance understanding of communication behaviors of adults with RHD;</a:t>
            </a:r>
            <a:endParaRPr sz="2000"/>
          </a:p>
          <a:p>
            <a:pPr marL="457200" lvl="0" indent="-355600" rtl="0">
              <a:spcBef>
                <a:spcPts val="0"/>
              </a:spcBef>
              <a:spcAft>
                <a:spcPts val="0"/>
              </a:spcAft>
              <a:buSzPts val="2000"/>
              <a:buChar char="▰"/>
            </a:pPr>
            <a:r>
              <a:rPr lang="en" sz="2000"/>
              <a:t>Stimulate development and assessment of novel treatment approaches.</a:t>
            </a: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1800" b="0" i="0" u="none" strike="noStrike" cap="none">
              <a:latin typeface="Roboto Condensed Light"/>
              <a:ea typeface="Roboto Condensed Light"/>
              <a:cs typeface="Roboto Condensed Light"/>
              <a:sym typeface="Roboto Condensed Light"/>
            </a:endParaRPr>
          </a:p>
        </p:txBody>
      </p:sp>
      <p:sp>
        <p:nvSpPr>
          <p:cNvPr id="564" name="Shape 56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814275" y="392575"/>
            <a:ext cx="59055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RHD GRAND ROUNDS: USING THE RHDBANK </a:t>
            </a:r>
            <a:endParaRPr/>
          </a:p>
        </p:txBody>
      </p:sp>
      <p:sp>
        <p:nvSpPr>
          <p:cNvPr id="571" name="Shape 571"/>
          <p:cNvSpPr txBox="1">
            <a:spLocks noGrp="1"/>
          </p:cNvSpPr>
          <p:nvPr>
            <p:ph type="body" idx="1"/>
          </p:nvPr>
        </p:nvSpPr>
        <p:spPr>
          <a:xfrm>
            <a:off x="0" y="1158775"/>
            <a:ext cx="9105600" cy="3793200"/>
          </a:xfrm>
          <a:prstGeom prst="rect">
            <a:avLst/>
          </a:prstGeom>
          <a:noFill/>
          <a:ln>
            <a:noFill/>
          </a:ln>
        </p:spPr>
        <p:txBody>
          <a:bodyPr spcFirstLastPara="1" wrap="square" lIns="91425" tIns="91425" rIns="91425" bIns="91425" anchor="t" anchorCtr="0">
            <a:noAutofit/>
          </a:bodyPr>
          <a:lstStyle/>
          <a:p>
            <a:pPr marL="0" lvl="0" indent="0" rtl="0">
              <a:spcBef>
                <a:spcPts val="1000"/>
              </a:spcBef>
              <a:spcAft>
                <a:spcPts val="0"/>
              </a:spcAft>
              <a:buSzPts val="1100"/>
              <a:buFont typeface="Arial"/>
              <a:buNone/>
            </a:pPr>
            <a:r>
              <a:rPr lang="en" sz="2000" b="1">
                <a:latin typeface="Roboto Condensed"/>
                <a:ea typeface="Roboto Condensed"/>
                <a:cs typeface="Roboto Condensed"/>
                <a:sym typeface="Roboto Condensed"/>
              </a:rPr>
              <a:t>  IN RESEARCH:</a:t>
            </a:r>
            <a:endParaRPr sz="2000" b="1">
              <a:latin typeface="Roboto Condensed"/>
              <a:ea typeface="Roboto Condensed"/>
              <a:cs typeface="Roboto Condensed"/>
              <a:sym typeface="Roboto Condensed"/>
            </a:endParaRPr>
          </a:p>
          <a:p>
            <a:pPr marL="457200" lvl="0" indent="-355600" rtl="0">
              <a:spcBef>
                <a:spcPts val="1000"/>
              </a:spcBef>
              <a:spcAft>
                <a:spcPts val="0"/>
              </a:spcAft>
              <a:buSzPts val="2000"/>
              <a:buChar char="▰"/>
            </a:pPr>
            <a:r>
              <a:rPr lang="en" sz="2000"/>
              <a:t>Characterize discourse in a large corpus of adults with RHD </a:t>
            </a:r>
            <a:endParaRPr sz="2000"/>
          </a:p>
          <a:p>
            <a:pPr marL="457200" lvl="0" indent="-355600" rtl="0">
              <a:spcBef>
                <a:spcPts val="0"/>
              </a:spcBef>
              <a:spcAft>
                <a:spcPts val="0"/>
              </a:spcAft>
              <a:buSzPts val="2000"/>
              <a:buChar char="▰"/>
            </a:pPr>
            <a:r>
              <a:rPr lang="en" sz="2000"/>
              <a:t>Compare people with RHD to PWA and HC…</a:t>
            </a:r>
            <a:endParaRPr sz="2000"/>
          </a:p>
          <a:p>
            <a:pPr marL="914400" lvl="1" indent="-355600" rtl="0">
              <a:spcBef>
                <a:spcPts val="0"/>
              </a:spcBef>
              <a:spcAft>
                <a:spcPts val="0"/>
              </a:spcAft>
              <a:buSzPts val="2000"/>
              <a:buChar char="▻"/>
            </a:pPr>
            <a:r>
              <a:rPr lang="en" sz="2000"/>
              <a:t>Across a variety of discourse tasks (e.g., question use, story retelling, procedural discourse, conversation, etc.);</a:t>
            </a:r>
            <a:endParaRPr sz="2000"/>
          </a:p>
          <a:p>
            <a:pPr marL="914400" lvl="1" indent="-355600" rtl="0">
              <a:spcBef>
                <a:spcPts val="0"/>
              </a:spcBef>
              <a:spcAft>
                <a:spcPts val="0"/>
              </a:spcAft>
              <a:buSzPts val="2000"/>
              <a:buChar char="▻"/>
            </a:pPr>
            <a:r>
              <a:rPr lang="en" sz="2000"/>
              <a:t>Across a variety of parameters (e.g., coherence, main concept usage, parts of speech, length of utterance, # of utterances, # of questions, pronoun usage, etc.).</a:t>
            </a:r>
            <a:endParaRPr sz="2000"/>
          </a:p>
          <a:p>
            <a:pPr marL="457200" lvl="0" indent="-355600" rtl="0">
              <a:spcBef>
                <a:spcPts val="0"/>
              </a:spcBef>
              <a:spcAft>
                <a:spcPts val="0"/>
              </a:spcAft>
              <a:buSzPts val="2000"/>
              <a:buChar char="▰"/>
            </a:pPr>
            <a:r>
              <a:rPr lang="en" sz="2000"/>
              <a:t>Examine individual characteristics and their relationship to discourse (e.g., age, sex, education, handedness, size/site of lesion, time post-onset, duration of tx., cognitive deficits, neglect, etc.).</a:t>
            </a:r>
            <a:endParaRPr sz="2000"/>
          </a:p>
          <a:p>
            <a:pPr marL="457200" lvl="0" indent="-355600" rtl="0">
              <a:spcBef>
                <a:spcPts val="0"/>
              </a:spcBef>
              <a:spcAft>
                <a:spcPts val="0"/>
              </a:spcAft>
              <a:buSzPts val="2000"/>
              <a:buChar char="▰"/>
            </a:pPr>
            <a:r>
              <a:rPr lang="en" sz="2000"/>
              <a:t>Evaluate effectiveness of treatment approaches.</a:t>
            </a:r>
            <a:endParaRPr sz="2000"/>
          </a:p>
          <a:p>
            <a:pPr marL="457200" lvl="0" indent="0" rtl="0">
              <a:spcBef>
                <a:spcPts val="1000"/>
              </a:spcBef>
              <a:spcAft>
                <a:spcPts val="0"/>
              </a:spcAft>
              <a:buNone/>
            </a:pPr>
            <a:endParaRPr sz="2000"/>
          </a:p>
          <a:p>
            <a:pPr marL="457200" lvl="0" indent="0" rtl="0">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2000"/>
          </a:p>
          <a:p>
            <a:pPr marL="0" marR="0" lvl="0" indent="0" algn="l" rtl="0">
              <a:lnSpc>
                <a:spcPct val="100000"/>
              </a:lnSpc>
              <a:spcBef>
                <a:spcPts val="1000"/>
              </a:spcBef>
              <a:spcAft>
                <a:spcPts val="0"/>
              </a:spcAft>
              <a:buNone/>
            </a:pPr>
            <a:endParaRPr sz="1800" b="0" i="0" u="none" strike="noStrike" cap="none">
              <a:latin typeface="Roboto Condensed Light"/>
              <a:ea typeface="Roboto Condensed Light"/>
              <a:cs typeface="Roboto Condensed Light"/>
              <a:sym typeface="Roboto Condensed Light"/>
            </a:endParaRPr>
          </a:p>
        </p:txBody>
      </p:sp>
      <p:sp>
        <p:nvSpPr>
          <p:cNvPr id="572" name="Shape 57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2682800" y="4636500"/>
            <a:ext cx="60042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7D3E6"/>
              </a:buClr>
              <a:buSzPts val="1300"/>
              <a:buFont typeface="Roboto Condensed Light"/>
              <a:buNone/>
            </a:pPr>
            <a:r>
              <a:rPr lang="en" sz="1300" b="1" i="0" u="none" strike="noStrike" cap="none">
                <a:solidFill>
                  <a:srgbClr val="263248"/>
                </a:solidFill>
                <a:latin typeface="Roboto Condensed"/>
                <a:ea typeface="Roboto Condensed"/>
                <a:cs typeface="Roboto Condensed"/>
                <a:sym typeface="Roboto Condensed"/>
              </a:rPr>
              <a:t>JULIET BOURG</a:t>
            </a:r>
            <a:r>
              <a:rPr lang="en" b="1">
                <a:latin typeface="Roboto Condensed"/>
                <a:ea typeface="Roboto Condensed"/>
                <a:cs typeface="Roboto Condensed"/>
                <a:sym typeface="Roboto Condensed"/>
              </a:rPr>
              <a:t>EOI</a:t>
            </a:r>
            <a:r>
              <a:rPr lang="en" sz="1300" b="1" i="0" u="none" strike="noStrike" cap="none">
                <a:solidFill>
                  <a:srgbClr val="263248"/>
                </a:solidFill>
                <a:latin typeface="Roboto Condensed"/>
                <a:ea typeface="Roboto Condensed"/>
                <a:cs typeface="Roboto Condensed"/>
                <a:sym typeface="Roboto Condensed"/>
              </a:rPr>
              <a:t>S, B.A. GRADUATE STUDENT, NCCU</a:t>
            </a:r>
            <a:endParaRPr sz="1300" b="1" i="0" u="none" strike="noStrike" cap="none">
              <a:solidFill>
                <a:srgbClr val="263248"/>
              </a:solidFill>
              <a:latin typeface="Roboto Condensed"/>
              <a:ea typeface="Roboto Condensed"/>
              <a:cs typeface="Roboto Condensed"/>
              <a:sym typeface="Roboto Condensed"/>
            </a:endParaRPr>
          </a:p>
        </p:txBody>
      </p:sp>
      <p:sp>
        <p:nvSpPr>
          <p:cNvPr id="579" name="Shape 57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580" name="Shape 580"/>
          <p:cNvSpPr txBox="1"/>
          <p:nvPr/>
        </p:nvSpPr>
        <p:spPr>
          <a:xfrm>
            <a:off x="656437" y="1462146"/>
            <a:ext cx="7831200" cy="85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Roboto Condensed"/>
              <a:buNone/>
            </a:pPr>
            <a:r>
              <a:rPr lang="en" sz="5400" b="0" i="0" u="none" strike="noStrike" cap="none">
                <a:solidFill>
                  <a:srgbClr val="263248"/>
                </a:solidFill>
                <a:latin typeface="Roboto Condensed"/>
                <a:ea typeface="Roboto Condensed"/>
                <a:cs typeface="Roboto Condensed"/>
                <a:sym typeface="Roboto Condensed"/>
              </a:rPr>
              <a:t>STUDENT PERSPECTIVE: </a:t>
            </a:r>
            <a:r>
              <a:rPr lang="en" sz="4400" b="0" i="0" u="none" strike="noStrike" cap="none">
                <a:solidFill>
                  <a:srgbClr val="263248"/>
                </a:solidFill>
                <a:latin typeface="Roboto Condensed"/>
                <a:ea typeface="Roboto Condensed"/>
                <a:cs typeface="Roboto Condensed"/>
                <a:sym typeface="Roboto Condensed"/>
              </a:rPr>
              <a:t>JULIET BOURG</a:t>
            </a:r>
            <a:r>
              <a:rPr lang="en" sz="4400">
                <a:solidFill>
                  <a:srgbClr val="263248"/>
                </a:solidFill>
                <a:latin typeface="Roboto Condensed"/>
                <a:ea typeface="Roboto Condensed"/>
                <a:cs typeface="Roboto Condensed"/>
                <a:sym typeface="Roboto Condensed"/>
              </a:rPr>
              <a:t>EOI</a:t>
            </a:r>
            <a:r>
              <a:rPr lang="en" sz="4400" b="0" i="0" u="none" strike="noStrike" cap="none">
                <a:solidFill>
                  <a:srgbClr val="263248"/>
                </a:solidFill>
                <a:latin typeface="Roboto Condensed"/>
                <a:ea typeface="Roboto Condensed"/>
                <a:cs typeface="Roboto Condensed"/>
                <a:sym typeface="Roboto Condensed"/>
              </a:rPr>
              <a:t>S-BERWYN</a:t>
            </a:r>
            <a:endParaRPr sz="4400">
              <a:solidFill>
                <a:srgbClr val="263248"/>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5400"/>
              <a:buFont typeface="Roboto Condensed"/>
              <a:buNone/>
            </a:pPr>
            <a:r>
              <a:rPr lang="en" sz="4400">
                <a:solidFill>
                  <a:srgbClr val="263248"/>
                </a:solidFill>
                <a:latin typeface="Roboto Condensed"/>
                <a:ea typeface="Roboto Condensed"/>
                <a:cs typeface="Roboto Condensed"/>
                <a:sym typeface="Roboto Condensed"/>
              </a:rPr>
              <a:t>Graduate Student - NCCU</a:t>
            </a:r>
            <a:endParaRPr sz="4400">
              <a:solidFill>
                <a:srgbClr val="263248"/>
              </a:solidFill>
              <a:latin typeface="Roboto Condensed"/>
              <a:ea typeface="Roboto Condensed"/>
              <a:cs typeface="Roboto Condensed"/>
              <a:sym typeface="Roboto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3000"/>
              <a:buFont typeface="Roboto Condensed"/>
              <a:buNone/>
            </a:pPr>
            <a:r>
              <a:rPr lang="en" sz="3000" b="1" i="0" u="none" strike="noStrike" cap="none">
                <a:solidFill>
                  <a:srgbClr val="FFFFFF"/>
                </a:solidFill>
                <a:latin typeface="Roboto Condensed"/>
                <a:ea typeface="Roboto Condensed"/>
                <a:cs typeface="Roboto Condensed"/>
                <a:sym typeface="Roboto Condensed"/>
              </a:rPr>
              <a:t>HOW TO GET INVOLVED</a:t>
            </a:r>
            <a:endParaRPr/>
          </a:p>
        </p:txBody>
      </p:sp>
      <p:sp>
        <p:nvSpPr>
          <p:cNvPr id="587" name="Shape 587"/>
          <p:cNvSpPr txBox="1">
            <a:spLocks noGrp="1"/>
          </p:cNvSpPr>
          <p:nvPr>
            <p:ph type="subTitle" idx="1"/>
          </p:nvPr>
        </p:nvSpPr>
        <p:spPr>
          <a:xfrm>
            <a:off x="463525" y="3975449"/>
            <a:ext cx="4094400"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9800"/>
              </a:buClr>
              <a:buSzPts val="2000"/>
              <a:buFont typeface="Roboto Condensed Light"/>
              <a:buNone/>
            </a:pPr>
            <a:r>
              <a:rPr lang="en"/>
              <a:t>Davida Fromm, Ph.D.</a:t>
            </a:r>
            <a:endParaRPr sz="2000" b="0" i="0" u="none" strike="noStrike" cap="none">
              <a:solidFill>
                <a:srgbClr val="FF9800"/>
              </a:solidFill>
              <a:latin typeface="Roboto Condensed Light"/>
              <a:ea typeface="Roboto Condensed Light"/>
              <a:cs typeface="Roboto Condensed Light"/>
              <a:sym typeface="Roboto Condensed Light"/>
            </a:endParaRPr>
          </a:p>
        </p:txBody>
      </p:sp>
      <p:sp>
        <p:nvSpPr>
          <p:cNvPr id="588" name="Shape 58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589" name="Shape 589"/>
          <p:cNvSpPr txBox="1"/>
          <p:nvPr/>
        </p:nvSpPr>
        <p:spPr>
          <a:xfrm>
            <a:off x="282100" y="1193250"/>
            <a:ext cx="2221200" cy="180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endParaRPr sz="12000" b="0" i="0" u="none" strike="noStrike" cap="none">
              <a:solidFill>
                <a:srgbClr val="3F5378"/>
              </a:solidFill>
              <a:latin typeface="Roboto Condensed"/>
              <a:ea typeface="Roboto Condensed"/>
              <a:cs typeface="Roboto Condensed"/>
              <a:sym typeface="Roboto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814275" y="392575"/>
            <a:ext cx="5258400" cy="766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0" i="0" u="none" strike="noStrike" cap="none">
                <a:solidFill>
                  <a:schemeClr val="lt1"/>
                </a:solidFill>
              </a:rPr>
              <a:t>RHDBank</a:t>
            </a:r>
            <a:endParaRPr sz="4400" b="0" i="0" u="none" strike="noStrike" cap="none">
              <a:solidFill>
                <a:schemeClr val="lt1"/>
              </a:solidFill>
            </a:endParaRPr>
          </a:p>
        </p:txBody>
      </p:sp>
      <p:sp>
        <p:nvSpPr>
          <p:cNvPr id="595" name="Shape 595"/>
          <p:cNvSpPr txBox="1">
            <a:spLocks noGrp="1"/>
          </p:cNvSpPr>
          <p:nvPr>
            <p:ph type="body" idx="4294967295"/>
          </p:nvPr>
        </p:nvSpPr>
        <p:spPr>
          <a:xfrm>
            <a:off x="552225" y="1200400"/>
            <a:ext cx="8229600" cy="339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ts val="3200"/>
              <a:buFont typeface="Arial"/>
              <a:buNone/>
            </a:pPr>
            <a:r>
              <a:rPr lang="en" sz="3200" i="0" u="none" strike="noStrike" cap="none">
                <a:latin typeface="Roboto Condensed"/>
                <a:ea typeface="Roboto Condensed"/>
                <a:cs typeface="Roboto Condensed"/>
                <a:sym typeface="Roboto Condensed"/>
              </a:rPr>
              <a:t>How to make Deposits and Withdrawals</a:t>
            </a:r>
            <a:endParaRPr sz="3200" i="0" u="none" strike="noStrike" cap="none">
              <a:latin typeface="Roboto Condensed"/>
              <a:ea typeface="Roboto Condensed"/>
              <a:cs typeface="Roboto Condensed"/>
              <a:sym typeface="Roboto Condensed"/>
            </a:endParaRPr>
          </a:p>
          <a:p>
            <a:pPr marL="0" marR="0" lvl="0" indent="0" algn="ctr" rtl="0">
              <a:spcBef>
                <a:spcPts val="640"/>
              </a:spcBef>
              <a:spcAft>
                <a:spcPts val="0"/>
              </a:spcAft>
              <a:buClr>
                <a:schemeClr val="dk1"/>
              </a:buClr>
              <a:buSzPts val="3200"/>
              <a:buFont typeface="Arial"/>
              <a:buNone/>
            </a:pPr>
            <a:endParaRPr sz="3200">
              <a:latin typeface="Roboto Condensed"/>
              <a:ea typeface="Roboto Condensed"/>
              <a:cs typeface="Roboto Condensed"/>
              <a:sym typeface="Roboto Condensed"/>
            </a:endParaRPr>
          </a:p>
          <a:p>
            <a:pPr marL="457200" marR="0" lvl="0" indent="-431800" algn="ctr" rtl="0">
              <a:spcBef>
                <a:spcPts val="640"/>
              </a:spcBef>
              <a:spcAft>
                <a:spcPts val="0"/>
              </a:spcAft>
              <a:buSzPts val="3200"/>
              <a:buFont typeface="Roboto Condensed"/>
              <a:buChar char="▰"/>
            </a:pPr>
            <a:r>
              <a:rPr lang="en" sz="3200">
                <a:latin typeface="Roboto Condensed"/>
                <a:ea typeface="Roboto Condensed"/>
                <a:cs typeface="Roboto Condensed"/>
                <a:sym typeface="Roboto Condensed"/>
              </a:rPr>
              <a:t>How can I access the materials?</a:t>
            </a:r>
            <a:endParaRPr sz="3200">
              <a:latin typeface="Roboto Condensed"/>
              <a:ea typeface="Roboto Condensed"/>
              <a:cs typeface="Roboto Condensed"/>
              <a:sym typeface="Roboto Condensed"/>
            </a:endParaRPr>
          </a:p>
          <a:p>
            <a:pPr marL="457200" marR="0" lvl="0" indent="-431800" algn="ctr" rtl="0">
              <a:spcBef>
                <a:spcPts val="0"/>
              </a:spcBef>
              <a:spcAft>
                <a:spcPts val="0"/>
              </a:spcAft>
              <a:buSzPts val="3200"/>
              <a:buFont typeface="Roboto Condensed"/>
              <a:buChar char="▰"/>
            </a:pPr>
            <a:r>
              <a:rPr lang="en" sz="3200" i="0" u="none" strike="noStrike" cap="none">
                <a:latin typeface="Roboto Condensed"/>
                <a:ea typeface="Roboto Condensed"/>
                <a:cs typeface="Roboto Condensed"/>
                <a:sym typeface="Roboto Condensed"/>
              </a:rPr>
              <a:t>How can I contribute data?</a:t>
            </a:r>
            <a:endParaRPr sz="3200" i="0" u="none" strike="noStrike" cap="none">
              <a:latin typeface="Roboto Condensed"/>
              <a:ea typeface="Roboto Condensed"/>
              <a:cs typeface="Roboto Condensed"/>
              <a:sym typeface="Roboto Condensed"/>
            </a:endParaRPr>
          </a:p>
        </p:txBody>
      </p:sp>
      <p:pic>
        <p:nvPicPr>
          <p:cNvPr id="596" name="Shape 596" descr="RHD copy.jpg"/>
          <p:cNvPicPr preferRelativeResize="0"/>
          <p:nvPr/>
        </p:nvPicPr>
        <p:blipFill rotWithShape="1">
          <a:blip r:embed="rId3">
            <a:alphaModFix/>
          </a:blip>
          <a:srcRect/>
          <a:stretch/>
        </p:blipFill>
        <p:spPr>
          <a:xfrm>
            <a:off x="5415341" y="205978"/>
            <a:ext cx="836230" cy="892871"/>
          </a:xfrm>
          <a:prstGeom prst="rect">
            <a:avLst/>
          </a:prstGeom>
          <a:noFill/>
          <a:ln>
            <a:noFill/>
          </a:ln>
        </p:spPr>
      </p:pic>
      <p:pic>
        <p:nvPicPr>
          <p:cNvPr id="597" name="Shape 597" descr="talkbank.png"/>
          <p:cNvPicPr preferRelativeResize="0"/>
          <p:nvPr/>
        </p:nvPicPr>
        <p:blipFill rotWithShape="1">
          <a:blip r:embed="rId4">
            <a:alphaModFix/>
          </a:blip>
          <a:srcRect/>
          <a:stretch/>
        </p:blipFill>
        <p:spPr>
          <a:xfrm>
            <a:off x="457200" y="205978"/>
            <a:ext cx="1184722" cy="892513"/>
          </a:xfrm>
          <a:prstGeom prst="rect">
            <a:avLst/>
          </a:prstGeom>
          <a:noFill/>
          <a:ln>
            <a:noFill/>
          </a:ln>
        </p:spPr>
      </p:pic>
      <p:sp>
        <p:nvSpPr>
          <p:cNvPr id="598" name="Shape 59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814275" y="392575"/>
            <a:ext cx="5492400" cy="766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3600" b="0" i="0" u="none" strike="noStrike" cap="none">
                <a:solidFill>
                  <a:schemeClr val="lt1"/>
                </a:solidFill>
              </a:rPr>
              <a:t>Access</a:t>
            </a:r>
            <a:endParaRPr sz="3600" b="0" i="0" u="none" strike="noStrike" cap="none">
              <a:solidFill>
                <a:schemeClr val="lt1"/>
              </a:solidFill>
            </a:endParaRPr>
          </a:p>
        </p:txBody>
      </p:sp>
      <p:sp>
        <p:nvSpPr>
          <p:cNvPr id="604" name="Shape 604"/>
          <p:cNvSpPr txBox="1">
            <a:spLocks noGrp="1"/>
          </p:cNvSpPr>
          <p:nvPr>
            <p:ph type="body" idx="1"/>
          </p:nvPr>
        </p:nvSpPr>
        <p:spPr>
          <a:xfrm>
            <a:off x="814275" y="1267950"/>
            <a:ext cx="6978300" cy="368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latin typeface="Roboto Condensed"/>
              <a:ea typeface="Roboto Condensed"/>
              <a:cs typeface="Roboto Condensed"/>
              <a:sym typeface="Roboto Condensed"/>
            </a:endParaRPr>
          </a:p>
          <a:p>
            <a:pPr marL="457200" marR="0" lvl="0"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Faculty and licensed clinicians only (NIH and IRB restrictions)</a:t>
            </a:r>
            <a:endParaRPr/>
          </a:p>
          <a:p>
            <a:pPr marL="457200" marR="0" lvl="0"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Send an email to Brian MacWhinney at </a:t>
            </a:r>
            <a:r>
              <a:rPr lang="en" i="0" u="sng" strike="noStrike" cap="none">
                <a:latin typeface="Roboto Condensed"/>
                <a:ea typeface="Roboto Condensed"/>
                <a:cs typeface="Roboto Condensed"/>
                <a:sym typeface="Roboto Condensed"/>
                <a:hlinkClick r:id="rId3"/>
              </a:rPr>
              <a:t>macw@cmu.edu</a:t>
            </a:r>
            <a:endParaRPr i="0" u="none" strike="noStrike" cap="none">
              <a:latin typeface="Roboto Condensed"/>
              <a:ea typeface="Roboto Condensed"/>
              <a:cs typeface="Roboto Condensed"/>
              <a:sym typeface="Roboto Condensed"/>
            </a:endParaRPr>
          </a:p>
          <a:p>
            <a:pPr marL="457200" marR="0" lvl="0"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Include this information</a:t>
            </a:r>
            <a:endParaRPr/>
          </a:p>
          <a:p>
            <a:pPr marL="914400" marR="0" lvl="1"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Name and contact information (address, phone)</a:t>
            </a:r>
            <a:endParaRPr/>
          </a:p>
          <a:p>
            <a:pPr marL="914400" marR="0" lvl="1"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Professional affiliation</a:t>
            </a:r>
            <a:endParaRPr/>
          </a:p>
          <a:p>
            <a:pPr marL="914400" marR="0" lvl="1" indent="-381000" algn="l" rtl="0">
              <a:spcBef>
                <a:spcPts val="0"/>
              </a:spcBef>
              <a:spcAft>
                <a:spcPts val="0"/>
              </a:spcAft>
              <a:buSzPts val="2400"/>
              <a:buFont typeface="Roboto Condensed"/>
              <a:buChar char="▻"/>
            </a:pPr>
            <a:r>
              <a:rPr lang="en" i="0" u="none" strike="noStrike" cap="none">
                <a:latin typeface="Roboto Condensed"/>
                <a:ea typeface="Roboto Condensed"/>
                <a:cs typeface="Roboto Condensed"/>
                <a:sym typeface="Roboto Condensed"/>
              </a:rPr>
              <a:t>Reason(s) why you want access</a:t>
            </a:r>
            <a:endParaRPr/>
          </a:p>
          <a:p>
            <a:pPr marL="457200" marR="0" lvl="0" indent="0" algn="l" rtl="0">
              <a:spcBef>
                <a:spcPts val="560"/>
              </a:spcBef>
              <a:spcAft>
                <a:spcPts val="1000"/>
              </a:spcAft>
              <a:buNone/>
            </a:pPr>
            <a:endParaRPr sz="2000" i="0" u="none" strike="noStrike" cap="none">
              <a:solidFill>
                <a:schemeClr val="dk1"/>
              </a:solidFill>
              <a:latin typeface="Roboto Condensed"/>
              <a:ea typeface="Roboto Condensed"/>
              <a:cs typeface="Roboto Condensed"/>
              <a:sym typeface="Roboto Condensed"/>
            </a:endParaRPr>
          </a:p>
        </p:txBody>
      </p:sp>
      <p:sp>
        <p:nvSpPr>
          <p:cNvPr id="605" name="Shape 60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814275" y="392575"/>
            <a:ext cx="5258400" cy="766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en" sz="3600" b="0" i="0" u="none" strike="noStrike" cap="none">
                <a:solidFill>
                  <a:schemeClr val="lt1"/>
                </a:solidFill>
              </a:rPr>
              <a:t>Access, cont.</a:t>
            </a:r>
            <a:endParaRPr sz="3600" b="0" i="0" u="none" strike="noStrike" cap="none">
              <a:solidFill>
                <a:schemeClr val="lt1"/>
              </a:solidFill>
            </a:endParaRPr>
          </a:p>
        </p:txBody>
      </p:sp>
      <p:sp>
        <p:nvSpPr>
          <p:cNvPr id="611" name="Shape 611"/>
          <p:cNvSpPr txBox="1">
            <a:spLocks noGrp="1"/>
          </p:cNvSpPr>
          <p:nvPr>
            <p:ph type="body" idx="1"/>
          </p:nvPr>
        </p:nvSpPr>
        <p:spPr>
          <a:xfrm>
            <a:off x="351000" y="1594875"/>
            <a:ext cx="4157700" cy="27243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0000"/>
              </a:lnSpc>
              <a:spcBef>
                <a:spcPts val="0"/>
              </a:spcBef>
              <a:spcAft>
                <a:spcPts val="0"/>
              </a:spcAft>
              <a:buSzPts val="2000"/>
              <a:buFont typeface="Roboto Condensed"/>
              <a:buChar char="▰"/>
            </a:pPr>
            <a:r>
              <a:rPr lang="en" i="0" u="none" strike="noStrike" cap="none">
                <a:latin typeface="Roboto Condensed"/>
                <a:ea typeface="Roboto Condensed"/>
                <a:cs typeface="Roboto Condensed"/>
                <a:sym typeface="Roboto Condensed"/>
              </a:rPr>
              <a:t>User name and Password for Grand Rounds</a:t>
            </a:r>
            <a:endParaRPr/>
          </a:p>
          <a:p>
            <a:pPr marL="914400" marR="0" lvl="1" indent="-355600" algn="l" rtl="0">
              <a:lnSpc>
                <a:spcPct val="80000"/>
              </a:lnSpc>
              <a:spcBef>
                <a:spcPts val="0"/>
              </a:spcBef>
              <a:spcAft>
                <a:spcPts val="0"/>
              </a:spcAft>
              <a:buSzPts val="2000"/>
              <a:buFont typeface="Roboto Condensed"/>
              <a:buChar char="▻"/>
            </a:pPr>
            <a:r>
              <a:rPr lang="en" i="0" u="none" strike="noStrike" cap="none">
                <a:latin typeface="Roboto Condensed"/>
                <a:ea typeface="Roboto Condensed"/>
                <a:cs typeface="Roboto Condensed"/>
                <a:sym typeface="Roboto Condensed"/>
              </a:rPr>
              <a:t>Can be shared with students and colleagues</a:t>
            </a:r>
            <a:endParaRPr/>
          </a:p>
          <a:p>
            <a:pPr marL="914400" marR="0" lvl="1" indent="-355600" algn="l" rtl="0">
              <a:lnSpc>
                <a:spcPct val="80000"/>
              </a:lnSpc>
              <a:spcBef>
                <a:spcPts val="0"/>
              </a:spcBef>
              <a:spcAft>
                <a:spcPts val="0"/>
              </a:spcAft>
              <a:buSzPts val="2000"/>
              <a:buFont typeface="Roboto Condensed"/>
              <a:buChar char="▻"/>
            </a:pPr>
            <a:r>
              <a:rPr lang="en" i="0" u="none" strike="noStrike" cap="none">
                <a:latin typeface="Roboto Condensed"/>
                <a:ea typeface="Roboto Condensed"/>
                <a:cs typeface="Roboto Condensed"/>
                <a:sym typeface="Roboto Condensed"/>
              </a:rPr>
              <a:t>Discuss ethical principles of shared databases</a:t>
            </a:r>
            <a:endParaRPr>
              <a:latin typeface="Roboto Condensed"/>
              <a:ea typeface="Roboto Condensed"/>
              <a:cs typeface="Roboto Condensed"/>
              <a:sym typeface="Roboto Condensed"/>
            </a:endParaRPr>
          </a:p>
          <a:p>
            <a:pPr marL="914400" marR="0" lvl="1" indent="-342900" algn="l" rtl="0">
              <a:lnSpc>
                <a:spcPct val="80000"/>
              </a:lnSpc>
              <a:spcBef>
                <a:spcPts val="0"/>
              </a:spcBef>
              <a:spcAft>
                <a:spcPts val="0"/>
              </a:spcAft>
              <a:buSzPts val="1800"/>
              <a:buFont typeface="Roboto Condensed"/>
              <a:buChar char="▻"/>
            </a:pPr>
            <a:r>
              <a:rPr lang="en" sz="1800" i="0" u="sng" strike="noStrike" cap="none">
                <a:latin typeface="Roboto Condensed"/>
                <a:ea typeface="Roboto Condensed"/>
                <a:cs typeface="Roboto Condensed"/>
                <a:sym typeface="Roboto Condensed"/>
                <a:hlinkClick r:id="rId3"/>
              </a:rPr>
              <a:t>http://talkbank.org/share/ethics.html</a:t>
            </a:r>
            <a:endParaRPr sz="1800" i="0" u="none" strike="noStrike" cap="none">
              <a:latin typeface="Roboto Condensed"/>
              <a:ea typeface="Roboto Condensed"/>
              <a:cs typeface="Roboto Condensed"/>
              <a:sym typeface="Roboto Condensed"/>
            </a:endParaRPr>
          </a:p>
          <a:p>
            <a:pPr marL="457200" marR="0" lvl="1" indent="0" algn="l" rtl="0">
              <a:lnSpc>
                <a:spcPct val="80000"/>
              </a:lnSpc>
              <a:spcBef>
                <a:spcPts val="518"/>
              </a:spcBef>
              <a:spcAft>
                <a:spcPts val="0"/>
              </a:spcAft>
              <a:buClr>
                <a:schemeClr val="dk1"/>
              </a:buClr>
              <a:buSzPts val="2590"/>
              <a:buFont typeface="Arial"/>
              <a:buNone/>
            </a:pPr>
            <a:endParaRPr i="0" u="none" strike="noStrike" cap="none">
              <a:solidFill>
                <a:srgbClr val="1C405D"/>
              </a:solidFill>
              <a:latin typeface="Roboto Condensed"/>
              <a:ea typeface="Roboto Condensed"/>
              <a:cs typeface="Roboto Condensed"/>
              <a:sym typeface="Roboto Condensed"/>
            </a:endParaRPr>
          </a:p>
          <a:p>
            <a:pPr marL="0" marR="0" lvl="0" indent="0" algn="l" rtl="0">
              <a:lnSpc>
                <a:spcPct val="80000"/>
              </a:lnSpc>
              <a:spcBef>
                <a:spcPts val="592"/>
              </a:spcBef>
              <a:spcAft>
                <a:spcPts val="0"/>
              </a:spcAft>
              <a:buNone/>
            </a:pPr>
            <a:endParaRPr/>
          </a:p>
        </p:txBody>
      </p:sp>
      <p:sp>
        <p:nvSpPr>
          <p:cNvPr id="612" name="Shape 6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
        <p:nvSpPr>
          <p:cNvPr id="613" name="Shape 613"/>
          <p:cNvSpPr txBox="1">
            <a:spLocks noGrp="1"/>
          </p:cNvSpPr>
          <p:nvPr>
            <p:ph type="body" idx="2"/>
          </p:nvPr>
        </p:nvSpPr>
        <p:spPr>
          <a:xfrm>
            <a:off x="4775250" y="1392925"/>
            <a:ext cx="4157700" cy="3559200"/>
          </a:xfrm>
          <a:prstGeom prst="rect">
            <a:avLst/>
          </a:prstGeom>
        </p:spPr>
        <p:txBody>
          <a:bodyPr spcFirstLastPara="1" wrap="square" lIns="91425" tIns="91425" rIns="91425" bIns="91425" anchor="t" anchorCtr="0">
            <a:noAutofit/>
          </a:bodyPr>
          <a:lstStyle/>
          <a:p>
            <a:pPr marL="457200" lvl="0" indent="-355600" rtl="0">
              <a:lnSpc>
                <a:spcPct val="80000"/>
              </a:lnSpc>
              <a:spcBef>
                <a:spcPts val="592"/>
              </a:spcBef>
              <a:spcAft>
                <a:spcPts val="0"/>
              </a:spcAft>
              <a:buSzPts val="2000"/>
              <a:buFont typeface="Roboto Condensed"/>
              <a:buChar char="▰"/>
            </a:pPr>
            <a:r>
              <a:rPr lang="en">
                <a:solidFill>
                  <a:srgbClr val="1C405D"/>
                </a:solidFill>
                <a:latin typeface="Roboto Condensed"/>
                <a:ea typeface="Roboto Condensed"/>
                <a:cs typeface="Roboto Condensed"/>
                <a:sym typeface="Roboto Condensed"/>
              </a:rPr>
              <a:t>U</a:t>
            </a:r>
            <a:r>
              <a:rPr lang="en">
                <a:latin typeface="Roboto Condensed"/>
                <a:ea typeface="Roboto Condensed"/>
                <a:cs typeface="Roboto Condensed"/>
                <a:sym typeface="Roboto Condensed"/>
              </a:rPr>
              <a:t>ser name and Password</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Videos</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Transcripts</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Browsable Database</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Demographic data</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Test results</a:t>
            </a:r>
            <a:endParaRPr/>
          </a:p>
          <a:p>
            <a:pPr marL="914400" lvl="1" indent="-355600" rtl="0">
              <a:lnSpc>
                <a:spcPct val="80000"/>
              </a:lnSpc>
              <a:spcBef>
                <a:spcPts val="0"/>
              </a:spcBef>
              <a:spcAft>
                <a:spcPts val="0"/>
              </a:spcAft>
              <a:buSzPts val="2000"/>
              <a:buFont typeface="Roboto Condensed"/>
              <a:buChar char="▻"/>
            </a:pPr>
            <a:r>
              <a:rPr lang="en">
                <a:latin typeface="Roboto Condensed"/>
                <a:ea typeface="Roboto Condensed"/>
                <a:cs typeface="Roboto Condensed"/>
                <a:sym typeface="Roboto Condensed"/>
              </a:rPr>
              <a:t>Cannot be shared with others unless they work under your supervision</a:t>
            </a:r>
            <a:endParaRPr/>
          </a:p>
          <a:p>
            <a:pPr marL="0" lvl="0" indent="0">
              <a:spcBef>
                <a:spcPts val="1000"/>
              </a:spcBef>
              <a:spcAft>
                <a:spcPts val="10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814275" y="392575"/>
            <a:ext cx="5492400" cy="766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3600" b="0" i="0" u="none" strike="noStrike" cap="none">
                <a:solidFill>
                  <a:schemeClr val="lt1"/>
                </a:solidFill>
              </a:rPr>
              <a:t>Contribute</a:t>
            </a:r>
            <a:endParaRPr sz="3600" b="0" i="0" u="none" strike="noStrike" cap="none">
              <a:solidFill>
                <a:schemeClr val="lt1"/>
              </a:solidFill>
            </a:endParaRPr>
          </a:p>
        </p:txBody>
      </p:sp>
      <p:sp>
        <p:nvSpPr>
          <p:cNvPr id="619" name="Shape 619"/>
          <p:cNvSpPr txBox="1">
            <a:spLocks noGrp="1"/>
          </p:cNvSpPr>
          <p:nvPr>
            <p:ph type="body" idx="1"/>
          </p:nvPr>
        </p:nvSpPr>
        <p:spPr>
          <a:xfrm>
            <a:off x="814275" y="1555950"/>
            <a:ext cx="6132600" cy="314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Roboto Condensed"/>
              <a:ea typeface="Roboto Condensed"/>
              <a:cs typeface="Roboto Condensed"/>
              <a:sym typeface="Roboto Condensed"/>
            </a:endParaRPr>
          </a:p>
          <a:p>
            <a:pPr marL="457200" marR="0" lvl="0"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Create your own corpus</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Administer and record RHDBank discourse protocol to individuals with RHD or controls</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Administer test battery (RHD only)</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Send demographics, test results, video, and transcript</a:t>
            </a:r>
            <a:endParaRPr sz="2000" i="0" u="none" strike="noStrike" cap="none">
              <a:latin typeface="Roboto Condensed"/>
              <a:ea typeface="Roboto Condensed"/>
              <a:cs typeface="Roboto Condensed"/>
              <a:sym typeface="Roboto Condensed"/>
            </a:endParaRPr>
          </a:p>
        </p:txBody>
      </p:sp>
      <p:sp>
        <p:nvSpPr>
          <p:cNvPr id="620" name="Shape 6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814275" y="392575"/>
            <a:ext cx="5492400" cy="766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en" sz="3600" b="0" i="0" u="none" strike="noStrike" cap="none">
                <a:solidFill>
                  <a:schemeClr val="lt1"/>
                </a:solidFill>
              </a:rPr>
              <a:t>Contribute, cont.</a:t>
            </a:r>
            <a:endParaRPr sz="3600" b="0" i="0" u="none" strike="noStrike" cap="none">
              <a:solidFill>
                <a:schemeClr val="lt1"/>
              </a:solidFill>
            </a:endParaRPr>
          </a:p>
        </p:txBody>
      </p:sp>
      <p:sp>
        <p:nvSpPr>
          <p:cNvPr id="626" name="Shape 626"/>
          <p:cNvSpPr txBox="1">
            <a:spLocks noGrp="1"/>
          </p:cNvSpPr>
          <p:nvPr>
            <p:ph type="body" idx="1"/>
          </p:nvPr>
        </p:nvSpPr>
        <p:spPr>
          <a:xfrm>
            <a:off x="510775" y="1327350"/>
            <a:ext cx="8255700" cy="349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457200" marR="0" lvl="0"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Send videos of individuals with RHD</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Pre-post individual treatment discourse</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Group treatment sessions</a:t>
            </a:r>
            <a:endParaRPr sz="2000"/>
          </a:p>
          <a:p>
            <a:pPr marL="914400" marR="0" lvl="1"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Conversation, interviews, picture description tasks, RHD test batteries</a:t>
            </a:r>
            <a:endParaRPr sz="2000"/>
          </a:p>
          <a:p>
            <a:pPr marL="457200" marR="0" lvl="0"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Send classroom activities and assignments that use the RHDBank materials</a:t>
            </a:r>
            <a:endParaRPr sz="2000"/>
          </a:p>
          <a:p>
            <a:pPr marL="457200" marR="0" lvl="0" indent="-355600" algn="l" rtl="0">
              <a:spcBef>
                <a:spcPts val="0"/>
              </a:spcBef>
              <a:spcAft>
                <a:spcPts val="0"/>
              </a:spcAft>
              <a:buSzPts val="2000"/>
              <a:buFont typeface="Roboto Condensed"/>
              <a:buChar char="▰"/>
            </a:pPr>
            <a:r>
              <a:rPr lang="en" sz="2000" i="0" u="none" strike="noStrike" cap="none">
                <a:latin typeface="Roboto Condensed"/>
                <a:ea typeface="Roboto Condensed"/>
                <a:cs typeface="Roboto Condensed"/>
                <a:sym typeface="Roboto Condensed"/>
              </a:rPr>
              <a:t>Send posters/presentations based on RHDBank materials</a:t>
            </a:r>
            <a:endParaRPr sz="2000"/>
          </a:p>
          <a:p>
            <a:pPr marL="457200" marR="0" lvl="0" indent="0" algn="l" rtl="0">
              <a:spcBef>
                <a:spcPts val="560"/>
              </a:spcBef>
              <a:spcAft>
                <a:spcPts val="1000"/>
              </a:spcAft>
              <a:buNone/>
            </a:pPr>
            <a:endParaRPr sz="2000" i="0" u="none" strike="noStrike" cap="none">
              <a:latin typeface="Roboto Condensed"/>
              <a:ea typeface="Roboto Condensed"/>
              <a:cs typeface="Roboto Condensed"/>
              <a:sym typeface="Roboto Condensed"/>
            </a:endParaRPr>
          </a:p>
        </p:txBody>
      </p:sp>
      <p:sp>
        <p:nvSpPr>
          <p:cNvPr id="627" name="Shape 6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814275" y="392575"/>
            <a:ext cx="59685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INTRODUCTION</a:t>
            </a:r>
            <a:endParaRPr/>
          </a:p>
        </p:txBody>
      </p:sp>
      <p:sp>
        <p:nvSpPr>
          <p:cNvPr id="399" name="Shape 399"/>
          <p:cNvSpPr txBox="1">
            <a:spLocks noGrp="1"/>
          </p:cNvSpPr>
          <p:nvPr>
            <p:ph type="body" idx="1"/>
          </p:nvPr>
        </p:nvSpPr>
        <p:spPr>
          <a:xfrm>
            <a:off x="92150" y="1871400"/>
            <a:ext cx="8864400" cy="3080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1000"/>
              </a:spcBef>
              <a:spcAft>
                <a:spcPts val="0"/>
              </a:spcAft>
              <a:buNone/>
            </a:pPr>
            <a:endParaRPr/>
          </a:p>
          <a:p>
            <a:pPr marL="457200" marR="0" lvl="0" indent="-381000" algn="l" rtl="0">
              <a:lnSpc>
                <a:spcPct val="100000"/>
              </a:lnSpc>
              <a:spcBef>
                <a:spcPts val="1000"/>
              </a:spcBef>
              <a:spcAft>
                <a:spcPts val="0"/>
              </a:spcAft>
              <a:buSzPts val="2400"/>
              <a:buChar char="▰"/>
            </a:pPr>
            <a:r>
              <a:rPr lang="en"/>
              <a:t>Approximately 80% of adults with RHD have one or more communication impairments (Blake, Duffy, Myers, Tompkins, 2002).</a:t>
            </a:r>
            <a:endParaRPr/>
          </a:p>
          <a:p>
            <a:pPr marL="914400" marR="0" lvl="1" indent="-381000" algn="l" rtl="0">
              <a:lnSpc>
                <a:spcPct val="100000"/>
              </a:lnSpc>
              <a:spcBef>
                <a:spcPts val="0"/>
              </a:spcBef>
              <a:spcAft>
                <a:spcPts val="0"/>
              </a:spcAft>
              <a:buSzPts val="2400"/>
              <a:buChar char="▻"/>
            </a:pPr>
            <a:r>
              <a:rPr lang="en"/>
              <a:t>Fluent</a:t>
            </a:r>
            <a:endParaRPr/>
          </a:p>
          <a:p>
            <a:pPr marL="914400" marR="0" lvl="1" indent="-381000" algn="l" rtl="0">
              <a:lnSpc>
                <a:spcPct val="100000"/>
              </a:lnSpc>
              <a:spcBef>
                <a:spcPts val="0"/>
              </a:spcBef>
              <a:spcAft>
                <a:spcPts val="0"/>
              </a:spcAft>
              <a:buSzPts val="2400"/>
              <a:buChar char="▻"/>
            </a:pPr>
            <a:r>
              <a:rPr lang="en"/>
              <a:t>Intelligible</a:t>
            </a:r>
            <a:endParaRPr/>
          </a:p>
          <a:p>
            <a:pPr marL="914400" marR="0" lvl="1" indent="-381000" algn="l" rtl="0">
              <a:lnSpc>
                <a:spcPct val="100000"/>
              </a:lnSpc>
              <a:spcBef>
                <a:spcPts val="0"/>
              </a:spcBef>
              <a:spcAft>
                <a:spcPts val="0"/>
              </a:spcAft>
              <a:buSzPts val="2400"/>
              <a:buChar char="▻"/>
            </a:pPr>
            <a:r>
              <a:rPr lang="en"/>
              <a:t>Grammatical </a:t>
            </a:r>
            <a:endParaRPr/>
          </a:p>
          <a:p>
            <a:pPr marL="457200" marR="0" lvl="0" indent="-381000" algn="l" rtl="0">
              <a:lnSpc>
                <a:spcPct val="100000"/>
              </a:lnSpc>
              <a:spcBef>
                <a:spcPts val="0"/>
              </a:spcBef>
              <a:spcAft>
                <a:spcPts val="0"/>
              </a:spcAft>
              <a:buSzPts val="2400"/>
              <a:buChar char="▰"/>
            </a:pPr>
            <a:r>
              <a:rPr lang="en"/>
              <a:t>Communication impairments are pragmatic</a:t>
            </a:r>
            <a:endParaRPr/>
          </a:p>
          <a:p>
            <a:pPr marL="457200" lvl="0" indent="-381000" rtl="0">
              <a:spcBef>
                <a:spcPts val="0"/>
              </a:spcBef>
              <a:spcAft>
                <a:spcPts val="0"/>
              </a:spcAft>
              <a:buSzPts val="2400"/>
              <a:buChar char="▰"/>
            </a:pPr>
            <a:r>
              <a:rPr lang="en"/>
              <a:t>Pragmatic impairments can be observed via discourse -- ‘’language in use” (Cameron, 2001; Halliday, 1978) </a:t>
            </a:r>
            <a:endParaRPr/>
          </a:p>
          <a:p>
            <a:pPr marL="0" marR="0" lvl="0" indent="0" algn="l" rtl="0">
              <a:lnSpc>
                <a:spcPct val="100000"/>
              </a:lnSpc>
              <a:spcBef>
                <a:spcPts val="1000"/>
              </a:spcBef>
              <a:spcAft>
                <a:spcPts val="0"/>
              </a:spcAft>
              <a:buNone/>
            </a:pPr>
            <a:endParaRPr/>
          </a:p>
          <a:p>
            <a:pPr marL="0" marR="0" lvl="0" indent="0" algn="l" rtl="0">
              <a:lnSpc>
                <a:spcPct val="100000"/>
              </a:lnSpc>
              <a:spcBef>
                <a:spcPts val="1000"/>
              </a:spcBef>
              <a:spcAft>
                <a:spcPts val="0"/>
              </a:spcAft>
              <a:buNone/>
            </a:pPr>
            <a:endParaRPr/>
          </a:p>
          <a:p>
            <a:pPr marL="0" marR="0" lvl="0" indent="0" algn="l" rtl="0">
              <a:lnSpc>
                <a:spcPct val="100000"/>
              </a:lnSpc>
              <a:spcBef>
                <a:spcPts val="1000"/>
              </a:spcBef>
              <a:spcAft>
                <a:spcPts val="0"/>
              </a:spcAft>
              <a:buNone/>
            </a:pPr>
            <a:endParaRPr/>
          </a:p>
        </p:txBody>
      </p:sp>
      <p:sp>
        <p:nvSpPr>
          <p:cNvPr id="400" name="Shape 40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grpSp>
        <p:nvGrpSpPr>
          <p:cNvPr id="401" name="Shape 401"/>
          <p:cNvGrpSpPr/>
          <p:nvPr/>
        </p:nvGrpSpPr>
        <p:grpSpPr>
          <a:xfrm>
            <a:off x="282216" y="590918"/>
            <a:ext cx="369505" cy="369505"/>
            <a:chOff x="2594050" y="1631825"/>
            <a:chExt cx="439625" cy="439625"/>
          </a:xfrm>
        </p:grpSpPr>
        <p:sp>
          <p:nvSpPr>
            <p:cNvPr id="402" name="Shape 402"/>
            <p:cNvSpPr/>
            <p:nvPr/>
          </p:nvSpPr>
          <p:spPr>
            <a:xfrm>
              <a:off x="2594050" y="1883300"/>
              <a:ext cx="188175" cy="188150"/>
            </a:xfrm>
            <a:custGeom>
              <a:avLst/>
              <a:gdLst/>
              <a:ahLst/>
              <a:cxnLst/>
              <a:rect l="0" t="0" r="0" b="0"/>
              <a:pathLst>
                <a:path w="120000" h="120000" fill="none" extrusionOk="0">
                  <a:moveTo>
                    <a:pt x="95528" y="0"/>
                  </a:moveTo>
                  <a:lnTo>
                    <a:pt x="8561" y="102524"/>
                  </a:lnTo>
                  <a:lnTo>
                    <a:pt x="15" y="120000"/>
                  </a:lnTo>
                  <a:lnTo>
                    <a:pt x="17489" y="111453"/>
                  </a:lnTo>
                  <a:lnTo>
                    <a:pt x="119984" y="24459"/>
                  </a:lnTo>
                  <a:lnTo>
                    <a:pt x="95528"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Shape 403"/>
            <p:cNvSpPr/>
            <p:nvPr/>
          </p:nvSpPr>
          <p:spPr>
            <a:xfrm>
              <a:off x="2857700" y="1631825"/>
              <a:ext cx="175975" cy="176000"/>
            </a:xfrm>
            <a:custGeom>
              <a:avLst/>
              <a:gdLst/>
              <a:ahLst/>
              <a:cxnLst/>
              <a:rect l="0" t="0" r="0" b="0"/>
              <a:pathLst>
                <a:path w="120000" h="120000" fill="none" extrusionOk="0">
                  <a:moveTo>
                    <a:pt x="4568" y="46090"/>
                  </a:moveTo>
                  <a:lnTo>
                    <a:pt x="73919" y="115414"/>
                  </a:lnTo>
                  <a:lnTo>
                    <a:pt x="73919" y="115414"/>
                  </a:lnTo>
                  <a:lnTo>
                    <a:pt x="73919" y="115414"/>
                  </a:lnTo>
                  <a:lnTo>
                    <a:pt x="79306" y="117903"/>
                  </a:lnTo>
                  <a:lnTo>
                    <a:pt x="85120" y="119573"/>
                  </a:lnTo>
                  <a:lnTo>
                    <a:pt x="90524" y="119982"/>
                  </a:lnTo>
                  <a:lnTo>
                    <a:pt x="96337" y="119982"/>
                  </a:lnTo>
                  <a:lnTo>
                    <a:pt x="102150" y="118738"/>
                  </a:lnTo>
                  <a:lnTo>
                    <a:pt x="107538" y="116659"/>
                  </a:lnTo>
                  <a:lnTo>
                    <a:pt x="110026" y="115005"/>
                  </a:lnTo>
                  <a:lnTo>
                    <a:pt x="112533" y="113761"/>
                  </a:lnTo>
                  <a:lnTo>
                    <a:pt x="115022" y="111681"/>
                  </a:lnTo>
                  <a:lnTo>
                    <a:pt x="117511" y="109602"/>
                  </a:lnTo>
                  <a:lnTo>
                    <a:pt x="117511" y="109602"/>
                  </a:lnTo>
                  <a:lnTo>
                    <a:pt x="118346" y="108357"/>
                  </a:lnTo>
                  <a:lnTo>
                    <a:pt x="119590" y="106704"/>
                  </a:lnTo>
                  <a:lnTo>
                    <a:pt x="119999" y="104625"/>
                  </a:lnTo>
                  <a:lnTo>
                    <a:pt x="119999" y="102971"/>
                  </a:lnTo>
                  <a:lnTo>
                    <a:pt x="119999" y="102971"/>
                  </a:lnTo>
                  <a:lnTo>
                    <a:pt x="119999" y="101301"/>
                  </a:lnTo>
                  <a:lnTo>
                    <a:pt x="119590" y="99647"/>
                  </a:lnTo>
                  <a:lnTo>
                    <a:pt x="118346" y="97977"/>
                  </a:lnTo>
                  <a:lnTo>
                    <a:pt x="117511" y="96323"/>
                  </a:lnTo>
                  <a:lnTo>
                    <a:pt x="23679" y="2505"/>
                  </a:lnTo>
                  <a:lnTo>
                    <a:pt x="23679" y="2505"/>
                  </a:lnTo>
                  <a:lnTo>
                    <a:pt x="22008" y="1670"/>
                  </a:lnTo>
                  <a:lnTo>
                    <a:pt x="20355" y="426"/>
                  </a:lnTo>
                  <a:lnTo>
                    <a:pt x="18684" y="0"/>
                  </a:lnTo>
                  <a:lnTo>
                    <a:pt x="17030" y="0"/>
                  </a:lnTo>
                  <a:lnTo>
                    <a:pt x="17030" y="0"/>
                  </a:lnTo>
                  <a:lnTo>
                    <a:pt x="15377" y="0"/>
                  </a:lnTo>
                  <a:lnTo>
                    <a:pt x="13297" y="426"/>
                  </a:lnTo>
                  <a:lnTo>
                    <a:pt x="11626" y="1670"/>
                  </a:lnTo>
                  <a:lnTo>
                    <a:pt x="10382" y="2505"/>
                  </a:lnTo>
                  <a:lnTo>
                    <a:pt x="10382" y="2505"/>
                  </a:lnTo>
                  <a:lnTo>
                    <a:pt x="8302" y="4994"/>
                  </a:lnTo>
                  <a:lnTo>
                    <a:pt x="6239" y="7482"/>
                  </a:lnTo>
                  <a:lnTo>
                    <a:pt x="4995" y="9971"/>
                  </a:lnTo>
                  <a:lnTo>
                    <a:pt x="3324" y="12460"/>
                  </a:lnTo>
                  <a:lnTo>
                    <a:pt x="1244" y="17863"/>
                  </a:lnTo>
                  <a:lnTo>
                    <a:pt x="0" y="23676"/>
                  </a:lnTo>
                  <a:lnTo>
                    <a:pt x="0" y="29488"/>
                  </a:lnTo>
                  <a:lnTo>
                    <a:pt x="426" y="34875"/>
                  </a:lnTo>
                  <a:lnTo>
                    <a:pt x="2079" y="40687"/>
                  </a:lnTo>
                  <a:lnTo>
                    <a:pt x="4568" y="46090"/>
                  </a:lnTo>
                  <a:lnTo>
                    <a:pt x="4568" y="4609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Shape 404"/>
            <p:cNvSpPr/>
            <p:nvPr/>
          </p:nvSpPr>
          <p:spPr>
            <a:xfrm>
              <a:off x="2662850" y="1699400"/>
              <a:ext cx="303250" cy="303250"/>
            </a:xfrm>
            <a:custGeom>
              <a:avLst/>
              <a:gdLst/>
              <a:ahLst/>
              <a:cxnLst/>
              <a:rect l="0" t="0" r="0" b="0"/>
              <a:pathLst>
                <a:path w="120000" h="120000" fill="none" extrusionOk="0">
                  <a:moveTo>
                    <a:pt x="79518" y="9"/>
                  </a:moveTo>
                  <a:lnTo>
                    <a:pt x="48197" y="31568"/>
                  </a:lnTo>
                  <a:lnTo>
                    <a:pt x="48197" y="31568"/>
                  </a:lnTo>
                  <a:lnTo>
                    <a:pt x="45784" y="30608"/>
                  </a:lnTo>
                  <a:lnTo>
                    <a:pt x="43380" y="29648"/>
                  </a:lnTo>
                  <a:lnTo>
                    <a:pt x="40481" y="28679"/>
                  </a:lnTo>
                  <a:lnTo>
                    <a:pt x="37592" y="28194"/>
                  </a:lnTo>
                  <a:lnTo>
                    <a:pt x="34466" y="27472"/>
                  </a:lnTo>
                  <a:lnTo>
                    <a:pt x="31330" y="26997"/>
                  </a:lnTo>
                  <a:lnTo>
                    <a:pt x="28194" y="26750"/>
                  </a:lnTo>
                  <a:lnTo>
                    <a:pt x="25068" y="26750"/>
                  </a:lnTo>
                  <a:lnTo>
                    <a:pt x="25068" y="26750"/>
                  </a:lnTo>
                  <a:lnTo>
                    <a:pt x="22169" y="26750"/>
                  </a:lnTo>
                  <a:lnTo>
                    <a:pt x="19281" y="26997"/>
                  </a:lnTo>
                  <a:lnTo>
                    <a:pt x="16154" y="27472"/>
                  </a:lnTo>
                  <a:lnTo>
                    <a:pt x="13018" y="28194"/>
                  </a:lnTo>
                  <a:lnTo>
                    <a:pt x="9882" y="29401"/>
                  </a:lnTo>
                  <a:lnTo>
                    <a:pt x="6994" y="30608"/>
                  </a:lnTo>
                  <a:lnTo>
                    <a:pt x="4105" y="32537"/>
                  </a:lnTo>
                  <a:lnTo>
                    <a:pt x="1454" y="34704"/>
                  </a:lnTo>
                  <a:lnTo>
                    <a:pt x="1454" y="34704"/>
                  </a:lnTo>
                  <a:lnTo>
                    <a:pt x="732" y="35426"/>
                  </a:lnTo>
                  <a:lnTo>
                    <a:pt x="247" y="36385"/>
                  </a:lnTo>
                  <a:lnTo>
                    <a:pt x="9" y="37355"/>
                  </a:lnTo>
                  <a:lnTo>
                    <a:pt x="9" y="38562"/>
                  </a:lnTo>
                  <a:lnTo>
                    <a:pt x="9" y="38562"/>
                  </a:lnTo>
                  <a:lnTo>
                    <a:pt x="9" y="39521"/>
                  </a:lnTo>
                  <a:lnTo>
                    <a:pt x="247" y="40491"/>
                  </a:lnTo>
                  <a:lnTo>
                    <a:pt x="732" y="41450"/>
                  </a:lnTo>
                  <a:lnTo>
                    <a:pt x="1454" y="42410"/>
                  </a:lnTo>
                  <a:lnTo>
                    <a:pt x="77589" y="118555"/>
                  </a:lnTo>
                  <a:lnTo>
                    <a:pt x="77589" y="118555"/>
                  </a:lnTo>
                  <a:lnTo>
                    <a:pt x="78558" y="119277"/>
                  </a:lnTo>
                  <a:lnTo>
                    <a:pt x="79518" y="119752"/>
                  </a:lnTo>
                  <a:lnTo>
                    <a:pt x="80478" y="119999"/>
                  </a:lnTo>
                  <a:lnTo>
                    <a:pt x="81447" y="119999"/>
                  </a:lnTo>
                  <a:lnTo>
                    <a:pt x="81447" y="119999"/>
                  </a:lnTo>
                  <a:lnTo>
                    <a:pt x="82654" y="119999"/>
                  </a:lnTo>
                  <a:lnTo>
                    <a:pt x="83614" y="119752"/>
                  </a:lnTo>
                  <a:lnTo>
                    <a:pt x="84573" y="119277"/>
                  </a:lnTo>
                  <a:lnTo>
                    <a:pt x="85295" y="118555"/>
                  </a:lnTo>
                  <a:lnTo>
                    <a:pt x="85295" y="118555"/>
                  </a:lnTo>
                  <a:lnTo>
                    <a:pt x="87472" y="115904"/>
                  </a:lnTo>
                  <a:lnTo>
                    <a:pt x="89391" y="113005"/>
                  </a:lnTo>
                  <a:lnTo>
                    <a:pt x="90598" y="110117"/>
                  </a:lnTo>
                  <a:lnTo>
                    <a:pt x="91805" y="106981"/>
                  </a:lnTo>
                  <a:lnTo>
                    <a:pt x="92527" y="103854"/>
                  </a:lnTo>
                  <a:lnTo>
                    <a:pt x="93012" y="100718"/>
                  </a:lnTo>
                  <a:lnTo>
                    <a:pt x="93249" y="97830"/>
                  </a:lnTo>
                  <a:lnTo>
                    <a:pt x="93249" y="94941"/>
                  </a:lnTo>
                  <a:lnTo>
                    <a:pt x="93249" y="94941"/>
                  </a:lnTo>
                  <a:lnTo>
                    <a:pt x="93249" y="91805"/>
                  </a:lnTo>
                  <a:lnTo>
                    <a:pt x="93012" y="88679"/>
                  </a:lnTo>
                  <a:lnTo>
                    <a:pt x="92527" y="85543"/>
                  </a:lnTo>
                  <a:lnTo>
                    <a:pt x="91805" y="82407"/>
                  </a:lnTo>
                  <a:lnTo>
                    <a:pt x="91320" y="79518"/>
                  </a:lnTo>
                  <a:lnTo>
                    <a:pt x="90361" y="76629"/>
                  </a:lnTo>
                  <a:lnTo>
                    <a:pt x="89391" y="74215"/>
                  </a:lnTo>
                  <a:lnTo>
                    <a:pt x="88431" y="71812"/>
                  </a:lnTo>
                  <a:lnTo>
                    <a:pt x="119999" y="4049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Shape 405"/>
            <p:cNvSpPr/>
            <p:nvPr/>
          </p:nvSpPr>
          <p:spPr>
            <a:xfrm>
              <a:off x="2801675" y="1740825"/>
              <a:ext cx="49950" cy="49950"/>
            </a:xfrm>
            <a:custGeom>
              <a:avLst/>
              <a:gdLst/>
              <a:ahLst/>
              <a:cxnLst/>
              <a:rect l="0" t="0" r="0" b="0"/>
              <a:pathLst>
                <a:path w="120000" h="120000" fill="none" extrusionOk="0">
                  <a:moveTo>
                    <a:pt x="60" y="119939"/>
                  </a:moveTo>
                  <a:lnTo>
                    <a:pt x="12000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descr="Screen Shot 2017-10-29 at 1.59.54 PM.png"/>
          <p:cNvPicPr preferRelativeResize="0"/>
          <p:nvPr/>
        </p:nvPicPr>
        <p:blipFill rotWithShape="1">
          <a:blip r:embed="rId3">
            <a:alphaModFix/>
          </a:blip>
          <a:srcRect/>
          <a:stretch/>
        </p:blipFill>
        <p:spPr>
          <a:xfrm>
            <a:off x="865825" y="249525"/>
            <a:ext cx="7151000" cy="4386975"/>
          </a:xfrm>
          <a:prstGeom prst="rect">
            <a:avLst/>
          </a:prstGeom>
          <a:noFill/>
          <a:ln>
            <a:noFill/>
          </a:ln>
        </p:spPr>
      </p:pic>
      <p:sp>
        <p:nvSpPr>
          <p:cNvPr id="633" name="Shape 633"/>
          <p:cNvSpPr txBox="1"/>
          <p:nvPr/>
        </p:nvSpPr>
        <p:spPr>
          <a:xfrm>
            <a:off x="-29775" y="4598100"/>
            <a:ext cx="80466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i="0" u="none" strike="noStrike" cap="none">
                <a:solidFill>
                  <a:srgbClr val="1C405D"/>
                </a:solidFill>
                <a:latin typeface="Roboto Condensed"/>
                <a:ea typeface="Roboto Condensed"/>
                <a:cs typeface="Roboto Condensed"/>
                <a:sym typeface="Roboto Condensed"/>
              </a:rPr>
              <a:t>My contact information: fromm@andrew.cmu.edu</a:t>
            </a:r>
            <a:endParaRPr sz="2800">
              <a:solidFill>
                <a:srgbClr val="1C405D"/>
              </a:solidFill>
              <a:latin typeface="Roboto Condensed"/>
              <a:ea typeface="Roboto Condensed"/>
              <a:cs typeface="Roboto Condensed"/>
              <a:sym typeface="Roboto Condensed"/>
            </a:endParaRPr>
          </a:p>
        </p:txBody>
      </p:sp>
      <p:sp>
        <p:nvSpPr>
          <p:cNvPr id="634" name="Shape 6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3000"/>
              <a:buFont typeface="Roboto Condensed"/>
              <a:buNone/>
            </a:pPr>
            <a:r>
              <a:rPr lang="en" sz="3000" b="1" i="0" u="none" strike="noStrike" cap="none">
                <a:solidFill>
                  <a:srgbClr val="FFFFFF"/>
                </a:solidFill>
                <a:latin typeface="Roboto Condensed"/>
                <a:ea typeface="Roboto Condensed"/>
                <a:cs typeface="Roboto Condensed"/>
                <a:sym typeface="Roboto Condensed"/>
              </a:rPr>
              <a:t>DISCUSSION AND QUESTIONS</a:t>
            </a:r>
            <a:endParaRPr/>
          </a:p>
        </p:txBody>
      </p:sp>
      <p:sp>
        <p:nvSpPr>
          <p:cNvPr id="641" name="Shape 641"/>
          <p:cNvSpPr txBox="1">
            <a:spLocks noGrp="1"/>
          </p:cNvSpPr>
          <p:nvPr>
            <p:ph type="subTitle" idx="1"/>
          </p:nvPr>
        </p:nvSpPr>
        <p:spPr>
          <a:xfrm>
            <a:off x="463525" y="3975449"/>
            <a:ext cx="4094400"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9800"/>
              </a:buClr>
              <a:buSzPts val="2000"/>
              <a:buFont typeface="Roboto Condensed Light"/>
              <a:buNone/>
            </a:pPr>
            <a:r>
              <a:rPr lang="en"/>
              <a:t>Minga, Fromm, &amp; Johnson</a:t>
            </a:r>
            <a:endParaRPr sz="2000" b="0" i="0" u="none" strike="noStrike" cap="none">
              <a:solidFill>
                <a:srgbClr val="FF9800"/>
              </a:solidFill>
              <a:latin typeface="Roboto Condensed Light"/>
              <a:ea typeface="Roboto Condensed Light"/>
              <a:cs typeface="Roboto Condensed Light"/>
              <a:sym typeface="Roboto Condensed Light"/>
            </a:endParaRPr>
          </a:p>
        </p:txBody>
      </p:sp>
      <p:sp>
        <p:nvSpPr>
          <p:cNvPr id="642" name="Shape 64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
        <p:nvSpPr>
          <p:cNvPr id="643" name="Shape 643"/>
          <p:cNvSpPr txBox="1"/>
          <p:nvPr/>
        </p:nvSpPr>
        <p:spPr>
          <a:xfrm>
            <a:off x="168625" y="1128400"/>
            <a:ext cx="2438400" cy="17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endParaRPr sz="12000" b="0" i="0" u="none" strike="noStrike" cap="none">
              <a:solidFill>
                <a:srgbClr val="3F5378"/>
              </a:solidFill>
              <a:latin typeface="Roboto Condensed"/>
              <a:ea typeface="Roboto Condensed"/>
              <a:cs typeface="Roboto Condensed"/>
              <a:sym typeface="Roboto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
        <p:nvSpPr>
          <p:cNvPr id="650" name="Shape 650"/>
          <p:cNvSpPr txBox="1">
            <a:spLocks noGrp="1"/>
          </p:cNvSpPr>
          <p:nvPr>
            <p:ph type="ctrTitle" idx="4294967295"/>
          </p:nvPr>
        </p:nvSpPr>
        <p:spPr>
          <a:xfrm>
            <a:off x="1275150" y="2364400"/>
            <a:ext cx="65937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6000"/>
              <a:buFont typeface="Roboto Condensed"/>
              <a:buNone/>
            </a:pPr>
            <a:r>
              <a:rPr lang="en" sz="6000" b="1" i="0" u="none" strike="noStrike" cap="none">
                <a:solidFill>
                  <a:srgbClr val="FF9800"/>
                </a:solidFill>
                <a:latin typeface="Roboto Condensed"/>
                <a:ea typeface="Roboto Condensed"/>
                <a:cs typeface="Roboto Condensed"/>
                <a:sym typeface="Roboto Condensed"/>
              </a:rPr>
              <a:t>THANKS!</a:t>
            </a:r>
            <a:endParaRPr/>
          </a:p>
        </p:txBody>
      </p:sp>
      <p:sp>
        <p:nvSpPr>
          <p:cNvPr id="651" name="Shape 651"/>
          <p:cNvSpPr txBox="1">
            <a:spLocks noGrp="1"/>
          </p:cNvSpPr>
          <p:nvPr>
            <p:ph type="subTitle" idx="4294967295"/>
          </p:nvPr>
        </p:nvSpPr>
        <p:spPr>
          <a:xfrm>
            <a:off x="1275150" y="3230000"/>
            <a:ext cx="6593700" cy="134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C7D3E6"/>
              </a:buClr>
              <a:buSzPts val="2000"/>
              <a:buFont typeface="Roboto Condensed Light"/>
              <a:buNone/>
            </a:pPr>
            <a:r>
              <a:rPr lang="en" sz="2000" b="1" i="0" u="none" strike="noStrike" cap="none">
                <a:solidFill>
                  <a:srgbClr val="1C405D"/>
                </a:solidFill>
                <a:latin typeface="Roboto Condensed Light"/>
                <a:ea typeface="Roboto Condensed Light"/>
                <a:cs typeface="Roboto Condensed Light"/>
                <a:sym typeface="Roboto Condensed Light"/>
              </a:rPr>
              <a:t>Any questions?</a:t>
            </a:r>
            <a:endParaRPr>
              <a:solidFill>
                <a:srgbClr val="1C405D"/>
              </a:solidFill>
            </a:endParaRPr>
          </a:p>
          <a:p>
            <a:pPr marL="0" marR="0" lvl="0" indent="0" algn="ctr" rtl="0">
              <a:lnSpc>
                <a:spcPct val="100000"/>
              </a:lnSpc>
              <a:spcBef>
                <a:spcPts val="0"/>
              </a:spcBef>
              <a:spcAft>
                <a:spcPts val="0"/>
              </a:spcAft>
              <a:buClr>
                <a:schemeClr val="dk1"/>
              </a:buClr>
              <a:buSzPts val="1100"/>
              <a:buFont typeface="Arial"/>
              <a:buNone/>
            </a:pPr>
            <a:r>
              <a:rPr lang="en" sz="2000" b="0" i="0" u="none" strike="noStrike" cap="none">
                <a:solidFill>
                  <a:srgbClr val="1C405D"/>
                </a:solidFill>
                <a:latin typeface="Roboto Condensed Light"/>
                <a:ea typeface="Roboto Condensed Light"/>
                <a:cs typeface="Roboto Condensed Light"/>
                <a:sym typeface="Roboto Condensed Light"/>
              </a:rPr>
              <a:t>You can contact us.</a:t>
            </a:r>
            <a:endParaRPr>
              <a:solidFill>
                <a:srgbClr val="1C405D"/>
              </a:solidFill>
            </a:endParaRPr>
          </a:p>
          <a:p>
            <a:pPr marL="0" marR="0" lvl="0" indent="0" algn="ctr" rtl="0">
              <a:lnSpc>
                <a:spcPct val="100000"/>
              </a:lnSpc>
              <a:spcBef>
                <a:spcPts val="0"/>
              </a:spcBef>
              <a:spcAft>
                <a:spcPts val="0"/>
              </a:spcAft>
              <a:buClr>
                <a:schemeClr val="dk1"/>
              </a:buClr>
              <a:buSzPts val="1100"/>
              <a:buFont typeface="Arial"/>
              <a:buNone/>
            </a:pPr>
            <a:r>
              <a:rPr lang="en" sz="2000" b="0" i="0" u="none" strike="noStrike" cap="none">
                <a:solidFill>
                  <a:srgbClr val="1C405D"/>
                </a:solidFill>
                <a:latin typeface="Roboto Condensed Light"/>
                <a:ea typeface="Roboto Condensed Light"/>
                <a:cs typeface="Roboto Condensed Light"/>
                <a:sym typeface="Roboto Condensed Light"/>
              </a:rPr>
              <a:t>www.rhdbank.org</a:t>
            </a:r>
            <a:endParaRPr sz="2000" b="0" i="0" u="none" strike="noStrike" cap="none">
              <a:solidFill>
                <a:srgbClr val="1C405D"/>
              </a:solidFill>
              <a:latin typeface="Roboto Condensed Light"/>
              <a:ea typeface="Roboto Condensed Light"/>
              <a:cs typeface="Roboto Condensed Light"/>
              <a:sym typeface="Roboto Condensed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CREDITS</a:t>
            </a:r>
            <a:endParaRPr/>
          </a:p>
        </p:txBody>
      </p:sp>
      <p:sp>
        <p:nvSpPr>
          <p:cNvPr id="658" name="Shape 658"/>
          <p:cNvSpPr txBox="1">
            <a:spLocks noGrp="1"/>
          </p:cNvSpPr>
          <p:nvPr>
            <p:ph type="body" idx="1"/>
          </p:nvPr>
        </p:nvSpPr>
        <p:spPr>
          <a:xfrm>
            <a:off x="814275" y="1327350"/>
            <a:ext cx="7548300" cy="314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1000"/>
              </a:spcAft>
              <a:buNone/>
            </a:pPr>
            <a:r>
              <a:rPr lang="en" sz="1800">
                <a:solidFill>
                  <a:srgbClr val="333333"/>
                </a:solidFill>
                <a:highlight>
                  <a:srgbClr val="FFFFFF"/>
                </a:highlight>
                <a:latin typeface="Arial"/>
                <a:ea typeface="Arial"/>
                <a:cs typeface="Arial"/>
                <a:sym typeface="Arial"/>
              </a:rPr>
              <a:t>The cases presented highlight well-documented areas of RHD deficits while providing information about possible communication behaviors in adults with RHD. We are indebted to the the people who graciously agreed to participate in the RHDBank research project. None of this would have been possible without the support and guidance of Brian MacWhinney (Carnegie Mellon University). Lily Jarold was enormously helpful with the video processing. We also thank Margaret Forbes who reviewed previous versions of this Grand Rounds and offered wise and valuable feedback</a:t>
            </a:r>
            <a:r>
              <a:rPr lang="en" sz="1050">
                <a:solidFill>
                  <a:srgbClr val="333333"/>
                </a:solidFill>
                <a:highlight>
                  <a:srgbClr val="FFFFFF"/>
                </a:highlight>
                <a:latin typeface="Arial"/>
                <a:ea typeface="Arial"/>
                <a:cs typeface="Arial"/>
                <a:sym typeface="Arial"/>
              </a:rPr>
              <a:t>.</a:t>
            </a:r>
            <a:endParaRPr/>
          </a:p>
        </p:txBody>
      </p:sp>
      <p:sp>
        <p:nvSpPr>
          <p:cNvPr id="659" name="Shape 65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
        <p:nvSpPr>
          <p:cNvPr id="660" name="Shape 660"/>
          <p:cNvSpPr/>
          <p:nvPr/>
        </p:nvSpPr>
        <p:spPr>
          <a:xfrm>
            <a:off x="309226" y="634068"/>
            <a:ext cx="315499" cy="283210"/>
          </a:xfrm>
          <a:custGeom>
            <a:avLst/>
            <a:gdLst/>
            <a:ahLst/>
            <a:cxnLst/>
            <a:rect l="0" t="0" r="0" b="0"/>
            <a:pathLst>
              <a:path w="120000" h="120000" fill="none" extrusionOk="0">
                <a:moveTo>
                  <a:pt x="89121" y="8"/>
                </a:moveTo>
                <a:lnTo>
                  <a:pt x="89121" y="8"/>
                </a:lnTo>
                <a:lnTo>
                  <a:pt x="86665" y="8"/>
                </a:lnTo>
                <a:lnTo>
                  <a:pt x="84208" y="393"/>
                </a:lnTo>
                <a:lnTo>
                  <a:pt x="81752" y="986"/>
                </a:lnTo>
                <a:lnTo>
                  <a:pt x="79469" y="1572"/>
                </a:lnTo>
                <a:lnTo>
                  <a:pt x="77186" y="2543"/>
                </a:lnTo>
                <a:lnTo>
                  <a:pt x="75082" y="3723"/>
                </a:lnTo>
                <a:lnTo>
                  <a:pt x="72979" y="4894"/>
                </a:lnTo>
                <a:lnTo>
                  <a:pt x="71049" y="6451"/>
                </a:lnTo>
                <a:lnTo>
                  <a:pt x="69291" y="8016"/>
                </a:lnTo>
                <a:lnTo>
                  <a:pt x="67541" y="9781"/>
                </a:lnTo>
                <a:lnTo>
                  <a:pt x="65963" y="11731"/>
                </a:lnTo>
                <a:lnTo>
                  <a:pt x="64386" y="13689"/>
                </a:lnTo>
                <a:lnTo>
                  <a:pt x="63154" y="15839"/>
                </a:lnTo>
                <a:lnTo>
                  <a:pt x="61930" y="18182"/>
                </a:lnTo>
                <a:lnTo>
                  <a:pt x="60871" y="20525"/>
                </a:lnTo>
                <a:lnTo>
                  <a:pt x="60000" y="22868"/>
                </a:lnTo>
                <a:lnTo>
                  <a:pt x="60000" y="22868"/>
                </a:lnTo>
                <a:lnTo>
                  <a:pt x="59121" y="20525"/>
                </a:lnTo>
                <a:lnTo>
                  <a:pt x="58069" y="18182"/>
                </a:lnTo>
                <a:lnTo>
                  <a:pt x="56837" y="15839"/>
                </a:lnTo>
                <a:lnTo>
                  <a:pt x="55613" y="13689"/>
                </a:lnTo>
                <a:lnTo>
                  <a:pt x="54036" y="11731"/>
                </a:lnTo>
                <a:lnTo>
                  <a:pt x="52451" y="9781"/>
                </a:lnTo>
                <a:lnTo>
                  <a:pt x="50701" y="8016"/>
                </a:lnTo>
                <a:lnTo>
                  <a:pt x="48943" y="6451"/>
                </a:lnTo>
                <a:lnTo>
                  <a:pt x="47013" y="4894"/>
                </a:lnTo>
                <a:lnTo>
                  <a:pt x="44909" y="3723"/>
                </a:lnTo>
                <a:lnTo>
                  <a:pt x="42806" y="2543"/>
                </a:lnTo>
                <a:lnTo>
                  <a:pt x="40523" y="1572"/>
                </a:lnTo>
                <a:lnTo>
                  <a:pt x="38247" y="986"/>
                </a:lnTo>
                <a:lnTo>
                  <a:pt x="35791" y="393"/>
                </a:lnTo>
                <a:lnTo>
                  <a:pt x="33334" y="8"/>
                </a:lnTo>
                <a:lnTo>
                  <a:pt x="30878" y="8"/>
                </a:lnTo>
                <a:lnTo>
                  <a:pt x="30878" y="8"/>
                </a:lnTo>
                <a:lnTo>
                  <a:pt x="27716" y="200"/>
                </a:lnTo>
                <a:lnTo>
                  <a:pt x="24734" y="593"/>
                </a:lnTo>
                <a:lnTo>
                  <a:pt x="21752" y="1572"/>
                </a:lnTo>
                <a:lnTo>
                  <a:pt x="18770" y="2744"/>
                </a:lnTo>
                <a:lnTo>
                  <a:pt x="16141" y="4108"/>
                </a:lnTo>
                <a:lnTo>
                  <a:pt x="13685" y="5865"/>
                </a:lnTo>
                <a:lnTo>
                  <a:pt x="11229" y="7823"/>
                </a:lnTo>
                <a:lnTo>
                  <a:pt x="9126" y="9973"/>
                </a:lnTo>
                <a:lnTo>
                  <a:pt x="7015" y="12517"/>
                </a:lnTo>
                <a:lnTo>
                  <a:pt x="5265" y="15053"/>
                </a:lnTo>
                <a:lnTo>
                  <a:pt x="3687" y="17981"/>
                </a:lnTo>
                <a:lnTo>
                  <a:pt x="2456" y="20918"/>
                </a:lnTo>
                <a:lnTo>
                  <a:pt x="1404" y="24040"/>
                </a:lnTo>
                <a:lnTo>
                  <a:pt x="705" y="27362"/>
                </a:lnTo>
                <a:lnTo>
                  <a:pt x="180" y="30884"/>
                </a:lnTo>
                <a:lnTo>
                  <a:pt x="0" y="34399"/>
                </a:lnTo>
                <a:lnTo>
                  <a:pt x="0" y="34399"/>
                </a:lnTo>
                <a:lnTo>
                  <a:pt x="0" y="36750"/>
                </a:lnTo>
                <a:lnTo>
                  <a:pt x="180" y="39093"/>
                </a:lnTo>
                <a:lnTo>
                  <a:pt x="878" y="43586"/>
                </a:lnTo>
                <a:lnTo>
                  <a:pt x="1757" y="48080"/>
                </a:lnTo>
                <a:lnTo>
                  <a:pt x="3162" y="52381"/>
                </a:lnTo>
                <a:lnTo>
                  <a:pt x="4739" y="56481"/>
                </a:lnTo>
                <a:lnTo>
                  <a:pt x="6669" y="60389"/>
                </a:lnTo>
                <a:lnTo>
                  <a:pt x="8600" y="64104"/>
                </a:lnTo>
                <a:lnTo>
                  <a:pt x="10876" y="67819"/>
                </a:lnTo>
                <a:lnTo>
                  <a:pt x="13332" y="71334"/>
                </a:lnTo>
                <a:lnTo>
                  <a:pt x="15788" y="74655"/>
                </a:lnTo>
                <a:lnTo>
                  <a:pt x="18424" y="77977"/>
                </a:lnTo>
                <a:lnTo>
                  <a:pt x="21054" y="81107"/>
                </a:lnTo>
                <a:lnTo>
                  <a:pt x="26139" y="86972"/>
                </a:lnTo>
                <a:lnTo>
                  <a:pt x="30878" y="92244"/>
                </a:lnTo>
                <a:lnTo>
                  <a:pt x="30878" y="92244"/>
                </a:lnTo>
                <a:lnTo>
                  <a:pt x="34912" y="96545"/>
                </a:lnTo>
                <a:lnTo>
                  <a:pt x="39471" y="101039"/>
                </a:lnTo>
                <a:lnTo>
                  <a:pt x="49123" y="110226"/>
                </a:lnTo>
                <a:lnTo>
                  <a:pt x="56837" y="117263"/>
                </a:lnTo>
                <a:lnTo>
                  <a:pt x="60000" y="120000"/>
                </a:lnTo>
                <a:lnTo>
                  <a:pt x="60000" y="120000"/>
                </a:lnTo>
                <a:lnTo>
                  <a:pt x="63154" y="117263"/>
                </a:lnTo>
                <a:lnTo>
                  <a:pt x="70696" y="110419"/>
                </a:lnTo>
                <a:lnTo>
                  <a:pt x="80348" y="101239"/>
                </a:lnTo>
                <a:lnTo>
                  <a:pt x="84907" y="96738"/>
                </a:lnTo>
                <a:lnTo>
                  <a:pt x="89121" y="92244"/>
                </a:lnTo>
                <a:lnTo>
                  <a:pt x="89121" y="92244"/>
                </a:lnTo>
                <a:lnTo>
                  <a:pt x="93853" y="86972"/>
                </a:lnTo>
                <a:lnTo>
                  <a:pt x="98938" y="81107"/>
                </a:lnTo>
                <a:lnTo>
                  <a:pt x="101575" y="77977"/>
                </a:lnTo>
                <a:lnTo>
                  <a:pt x="104204" y="74655"/>
                </a:lnTo>
                <a:lnTo>
                  <a:pt x="106660" y="71334"/>
                </a:lnTo>
                <a:lnTo>
                  <a:pt x="109116" y="67819"/>
                </a:lnTo>
                <a:lnTo>
                  <a:pt x="111399" y="64104"/>
                </a:lnTo>
                <a:lnTo>
                  <a:pt x="113330" y="60389"/>
                </a:lnTo>
                <a:lnTo>
                  <a:pt x="115253" y="56481"/>
                </a:lnTo>
                <a:lnTo>
                  <a:pt x="116837" y="52381"/>
                </a:lnTo>
                <a:lnTo>
                  <a:pt x="118242" y="48080"/>
                </a:lnTo>
                <a:lnTo>
                  <a:pt x="119114" y="43586"/>
                </a:lnTo>
                <a:lnTo>
                  <a:pt x="119819" y="39093"/>
                </a:lnTo>
                <a:lnTo>
                  <a:pt x="119992" y="36750"/>
                </a:lnTo>
                <a:lnTo>
                  <a:pt x="119992" y="34399"/>
                </a:lnTo>
                <a:lnTo>
                  <a:pt x="119992" y="34399"/>
                </a:lnTo>
                <a:lnTo>
                  <a:pt x="119819" y="30884"/>
                </a:lnTo>
                <a:lnTo>
                  <a:pt x="119294" y="27362"/>
                </a:lnTo>
                <a:lnTo>
                  <a:pt x="118588" y="24040"/>
                </a:lnTo>
                <a:lnTo>
                  <a:pt x="117536" y="20918"/>
                </a:lnTo>
                <a:lnTo>
                  <a:pt x="116312" y="17981"/>
                </a:lnTo>
                <a:lnTo>
                  <a:pt x="114727" y="15053"/>
                </a:lnTo>
                <a:lnTo>
                  <a:pt x="112977" y="12517"/>
                </a:lnTo>
                <a:lnTo>
                  <a:pt x="110873" y="9973"/>
                </a:lnTo>
                <a:lnTo>
                  <a:pt x="108763" y="7823"/>
                </a:lnTo>
                <a:lnTo>
                  <a:pt x="106307" y="5865"/>
                </a:lnTo>
                <a:lnTo>
                  <a:pt x="103851" y="4108"/>
                </a:lnTo>
                <a:lnTo>
                  <a:pt x="101222" y="2744"/>
                </a:lnTo>
                <a:lnTo>
                  <a:pt x="98240" y="1572"/>
                </a:lnTo>
                <a:lnTo>
                  <a:pt x="95258" y="593"/>
                </a:lnTo>
                <a:lnTo>
                  <a:pt x="92276" y="200"/>
                </a:lnTo>
                <a:lnTo>
                  <a:pt x="89121" y="8"/>
                </a:lnTo>
                <a:lnTo>
                  <a:pt x="89121" y="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REFERENCES</a:t>
            </a:r>
            <a:endParaRPr/>
          </a:p>
        </p:txBody>
      </p:sp>
      <p:sp>
        <p:nvSpPr>
          <p:cNvPr id="667" name="Shape 667"/>
          <p:cNvSpPr txBox="1">
            <a:spLocks noGrp="1"/>
          </p:cNvSpPr>
          <p:nvPr>
            <p:ph type="body" idx="1"/>
          </p:nvPr>
        </p:nvSpPr>
        <p:spPr>
          <a:xfrm>
            <a:off x="435600" y="1347575"/>
            <a:ext cx="8272800" cy="3901500"/>
          </a:xfrm>
          <a:prstGeom prst="rect">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chemeClr val="dk1"/>
              </a:buClr>
              <a:buSzPts val="1100"/>
              <a:buFont typeface="Arial"/>
              <a:buNone/>
            </a:pPr>
            <a:r>
              <a:rPr lang="en" sz="1200">
                <a:solidFill>
                  <a:srgbClr val="1C405D"/>
                </a:solidFill>
                <a:latin typeface="Roboto Condensed"/>
                <a:ea typeface="Roboto Condensed"/>
                <a:cs typeface="Roboto Condensed"/>
                <a:sym typeface="Roboto Condensed"/>
              </a:rPr>
              <a:t>Baylor, C., Yorkston, K., Eadie, T., Kim, J., Chung, H., &amp; Amtmann, D. (2013). The Communicative Participation Item Bank (CPIB): Item bank calibration and development of a disorder-generic short form. </a:t>
            </a:r>
            <a:r>
              <a:rPr lang="en" sz="1200" i="1">
                <a:solidFill>
                  <a:srgbClr val="1C405D"/>
                </a:solidFill>
                <a:latin typeface="Roboto Condensed"/>
                <a:ea typeface="Roboto Condensed"/>
                <a:cs typeface="Roboto Condensed"/>
                <a:sym typeface="Roboto Condensed"/>
              </a:rPr>
              <a:t>Journal of Speech Language and Hearing Research,</a:t>
            </a:r>
            <a:r>
              <a:rPr lang="en" sz="1200">
                <a:solidFill>
                  <a:srgbClr val="1C405D"/>
                </a:solidFill>
                <a:latin typeface="Roboto Condensed"/>
                <a:ea typeface="Roboto Condensed"/>
                <a:cs typeface="Roboto Condensed"/>
                <a:sym typeface="Roboto Condensed"/>
              </a:rPr>
              <a:t> 56, 1190-1208.  PMID: 23816661.</a:t>
            </a:r>
            <a:endParaRPr sz="1200">
              <a:solidFill>
                <a:srgbClr val="1C405D"/>
              </a:solidFill>
              <a:latin typeface="Roboto Condensed"/>
              <a:ea typeface="Roboto Condensed"/>
              <a:cs typeface="Roboto Condensed"/>
              <a:sym typeface="Roboto Condensed"/>
            </a:endParaRPr>
          </a:p>
          <a:p>
            <a:pPr marL="457200" lvl="0" indent="-342900" rtl="0">
              <a:spcBef>
                <a:spcPts val="1000"/>
              </a:spcBef>
              <a:spcAft>
                <a:spcPts val="0"/>
              </a:spcAft>
              <a:buClr>
                <a:schemeClr val="dk1"/>
              </a:buClr>
              <a:buSzPts val="1100"/>
              <a:buFont typeface="Arial"/>
              <a:buNone/>
            </a:pPr>
            <a:r>
              <a:rPr lang="en" sz="1200">
                <a:solidFill>
                  <a:srgbClr val="1C405D"/>
                </a:solidFill>
                <a:latin typeface="Roboto Condensed"/>
                <a:ea typeface="Roboto Condensed"/>
                <a:cs typeface="Roboto Condensed"/>
                <a:sym typeface="Roboto Condensed"/>
              </a:rPr>
              <a:t>Bickerton, Samson, Williamson, &amp; Humphreys (2011). Separating forms of neglect using the apples test: Validation and functional prediction in chronic and acute stroke. </a:t>
            </a:r>
            <a:r>
              <a:rPr lang="en" sz="1200" i="1">
                <a:solidFill>
                  <a:srgbClr val="1C405D"/>
                </a:solidFill>
                <a:latin typeface="Roboto Condensed"/>
                <a:ea typeface="Roboto Condensed"/>
                <a:cs typeface="Roboto Condensed"/>
                <a:sym typeface="Roboto Condensed"/>
              </a:rPr>
              <a:t>Neuropsychology, 25</a:t>
            </a:r>
            <a:r>
              <a:rPr lang="en" sz="1200">
                <a:solidFill>
                  <a:srgbClr val="1C405D"/>
                </a:solidFill>
                <a:latin typeface="Roboto Condensed"/>
                <a:ea typeface="Roboto Condensed"/>
                <a:cs typeface="Roboto Condensed"/>
                <a:sym typeface="Roboto Condensed"/>
              </a:rPr>
              <a:t>(5), 567–580.</a:t>
            </a: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r>
              <a:rPr lang="en" sz="1200">
                <a:solidFill>
                  <a:srgbClr val="1C405D"/>
                </a:solidFill>
                <a:latin typeface="Roboto Condensed"/>
                <a:ea typeface="Roboto Condensed"/>
                <a:cs typeface="Roboto Condensed"/>
                <a:sym typeface="Roboto Condensed"/>
              </a:rPr>
              <a:t>Blake, M. L. (2006). Clinical relevance of discourse characteristics after right hemisphere brain damage. </a:t>
            </a:r>
            <a:r>
              <a:rPr lang="en" sz="1200" i="1">
                <a:solidFill>
                  <a:srgbClr val="1C405D"/>
                </a:solidFill>
                <a:latin typeface="Roboto Condensed"/>
                <a:ea typeface="Roboto Condensed"/>
                <a:cs typeface="Roboto Condensed"/>
                <a:sym typeface="Roboto Condensed"/>
              </a:rPr>
              <a:t>American Journal of Speech-Language Pathology, 15</a:t>
            </a:r>
            <a:r>
              <a:rPr lang="en" sz="1200">
                <a:solidFill>
                  <a:srgbClr val="1C405D"/>
                </a:solidFill>
                <a:latin typeface="Roboto Condensed"/>
                <a:ea typeface="Roboto Condensed"/>
                <a:cs typeface="Roboto Condensed"/>
                <a:sym typeface="Roboto Condensed"/>
              </a:rPr>
              <a:t>, 255-267.</a:t>
            </a: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r>
              <a:rPr lang="en" sz="1200">
                <a:solidFill>
                  <a:srgbClr val="1C405D"/>
                </a:solidFill>
                <a:latin typeface="Roboto Condensed"/>
                <a:ea typeface="Roboto Condensed"/>
                <a:cs typeface="Roboto Condensed"/>
                <a:sym typeface="Roboto Condensed"/>
              </a:rPr>
              <a:t>Blake, M. L. (2018). </a:t>
            </a:r>
            <a:r>
              <a:rPr lang="en" sz="1200" i="1">
                <a:solidFill>
                  <a:srgbClr val="1C405D"/>
                </a:solidFill>
                <a:latin typeface="Roboto Condensed"/>
                <a:ea typeface="Roboto Condensed"/>
                <a:cs typeface="Roboto Condensed"/>
                <a:sym typeface="Roboto Condensed"/>
              </a:rPr>
              <a:t>The right hemisphere and disorders of cognition and communication: Theory and clinical practice</a:t>
            </a:r>
            <a:r>
              <a:rPr lang="en" sz="1200">
                <a:solidFill>
                  <a:srgbClr val="1C405D"/>
                </a:solidFill>
                <a:latin typeface="Roboto Condensed"/>
                <a:ea typeface="Roboto Condensed"/>
                <a:cs typeface="Roboto Condensed"/>
                <a:sym typeface="Roboto Condensed"/>
              </a:rPr>
              <a:t>. San Diego, CA: Plural Publishing.</a:t>
            </a: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endParaRPr sz="1200">
              <a:solidFill>
                <a:srgbClr val="1C405D"/>
              </a:solidFill>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r>
              <a:rPr lang="en" sz="1200">
                <a:solidFill>
                  <a:srgbClr val="1C405D"/>
                </a:solidFill>
                <a:highlight>
                  <a:srgbClr val="FFFFFF"/>
                </a:highlight>
                <a:latin typeface="Roboto Condensed"/>
                <a:ea typeface="Roboto Condensed"/>
                <a:cs typeface="Roboto Condensed"/>
                <a:sym typeface="Roboto Condensed"/>
              </a:rPr>
              <a:t>Caplan, B. (1987). Assessment of unilateral neglect: a new reading test. </a:t>
            </a:r>
            <a:r>
              <a:rPr lang="en" sz="1200" i="1">
                <a:solidFill>
                  <a:srgbClr val="1C405D"/>
                </a:solidFill>
                <a:highlight>
                  <a:srgbClr val="FFFFFF"/>
                </a:highlight>
                <a:latin typeface="Roboto Condensed"/>
                <a:ea typeface="Roboto Condensed"/>
                <a:cs typeface="Roboto Condensed"/>
                <a:sym typeface="Roboto Condensed"/>
              </a:rPr>
              <a:t>Journal of Clinical and Experimental Neuropsychology, 9</a:t>
            </a:r>
            <a:r>
              <a:rPr lang="en" sz="1200">
                <a:solidFill>
                  <a:srgbClr val="1C405D"/>
                </a:solidFill>
                <a:highlight>
                  <a:srgbClr val="FFFFFF"/>
                </a:highlight>
                <a:latin typeface="Roboto Condensed"/>
                <a:ea typeface="Roboto Condensed"/>
                <a:cs typeface="Roboto Condensed"/>
                <a:sym typeface="Roboto Condensed"/>
              </a:rPr>
              <a:t>(4), 359-364</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100"/>
              <a:buFont typeface="Arial"/>
              <a:buNone/>
            </a:pPr>
            <a:r>
              <a:rPr lang="en" sz="1200">
                <a:solidFill>
                  <a:srgbClr val="1C405D"/>
                </a:solidFill>
                <a:highlight>
                  <a:srgbClr val="FFFFFF"/>
                </a:highlight>
                <a:latin typeface="Roboto Condensed"/>
                <a:ea typeface="Roboto Condensed"/>
                <a:cs typeface="Roboto Condensed"/>
                <a:sym typeface="Roboto Condensed"/>
              </a:rPr>
              <a:t>Helm-Estabrooks, N. (2001). </a:t>
            </a:r>
            <a:r>
              <a:rPr lang="en" sz="1200" i="1">
                <a:solidFill>
                  <a:srgbClr val="1C405D"/>
                </a:solidFill>
                <a:highlight>
                  <a:srgbClr val="FFFFFF"/>
                </a:highlight>
                <a:latin typeface="Roboto Condensed"/>
                <a:ea typeface="Roboto Condensed"/>
                <a:cs typeface="Roboto Condensed"/>
                <a:sym typeface="Roboto Condensed"/>
              </a:rPr>
              <a:t>Cognitive-Linguistic Quick Test. </a:t>
            </a:r>
            <a:r>
              <a:rPr lang="en" sz="1200">
                <a:solidFill>
                  <a:srgbClr val="1C405D"/>
                </a:solidFill>
                <a:highlight>
                  <a:srgbClr val="FFFFFF"/>
                </a:highlight>
                <a:latin typeface="Roboto Condensed"/>
                <a:ea typeface="Roboto Condensed"/>
                <a:cs typeface="Roboto Condensed"/>
                <a:sym typeface="Roboto Condensed"/>
              </a:rPr>
              <a:t>San Antonio, TX: Psychological Corp.</a:t>
            </a:r>
            <a:endParaRPr sz="1200">
              <a:solidFill>
                <a:srgbClr val="1C405D"/>
              </a:solidFill>
              <a:highlight>
                <a:srgbClr val="FFFFFF"/>
              </a:highlight>
              <a:latin typeface="Roboto Condensed"/>
              <a:ea typeface="Roboto Condensed"/>
              <a:cs typeface="Roboto Condensed"/>
              <a:sym typeface="Roboto Condensed"/>
            </a:endParaRPr>
          </a:p>
          <a:p>
            <a:pPr marL="457200" lvl="0" indent="-342900" rtl="0">
              <a:spcBef>
                <a:spcPts val="0"/>
              </a:spcBef>
              <a:spcAft>
                <a:spcPts val="0"/>
              </a:spcAft>
              <a:buClr>
                <a:schemeClr val="dk1"/>
              </a:buClr>
              <a:buSzPts val="1100"/>
              <a:buFont typeface="Arial"/>
              <a:buNone/>
            </a:pPr>
            <a:endParaRPr sz="1200">
              <a:solidFill>
                <a:schemeClr val="dk1"/>
              </a:solidFill>
              <a:highlight>
                <a:srgbClr val="FFFFFF"/>
              </a:highlight>
              <a:latin typeface="Times New Roman"/>
              <a:ea typeface="Times New Roman"/>
              <a:cs typeface="Times New Roman"/>
              <a:sym typeface="Times New Roman"/>
            </a:endParaRPr>
          </a:p>
          <a:p>
            <a:pPr marL="457200" lvl="0" indent="-342900" rtl="0">
              <a:spcBef>
                <a:spcPts val="0"/>
              </a:spcBef>
              <a:spcAft>
                <a:spcPts val="0"/>
              </a:spcAft>
              <a:buClr>
                <a:schemeClr val="dk1"/>
              </a:buClr>
              <a:buSzPts val="1100"/>
              <a:buFont typeface="Arial"/>
              <a:buNone/>
            </a:pPr>
            <a:endParaRPr sz="1200">
              <a:solidFill>
                <a:srgbClr val="1C405D"/>
              </a:solidFill>
              <a:latin typeface="Times New Roman"/>
              <a:ea typeface="Times New Roman"/>
              <a:cs typeface="Times New Roman"/>
              <a:sym typeface="Times New Roman"/>
            </a:endParaRPr>
          </a:p>
        </p:txBody>
      </p:sp>
      <p:sp>
        <p:nvSpPr>
          <p:cNvPr id="668" name="Shape 66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grpSp>
        <p:nvGrpSpPr>
          <p:cNvPr id="669" name="Shape 669"/>
          <p:cNvGrpSpPr/>
          <p:nvPr/>
        </p:nvGrpSpPr>
        <p:grpSpPr>
          <a:xfrm>
            <a:off x="272058" y="574116"/>
            <a:ext cx="309041" cy="403123"/>
            <a:chOff x="590250" y="244200"/>
            <a:chExt cx="407975" cy="532175"/>
          </a:xfrm>
        </p:grpSpPr>
        <p:sp>
          <p:nvSpPr>
            <p:cNvPr id="670" name="Shape 670"/>
            <p:cNvSpPr/>
            <p:nvPr/>
          </p:nvSpPr>
          <p:spPr>
            <a:xfrm>
              <a:off x="623125" y="313625"/>
              <a:ext cx="375100" cy="462750"/>
            </a:xfrm>
            <a:custGeom>
              <a:avLst/>
              <a:gdLst/>
              <a:ahLst/>
              <a:cxnLst/>
              <a:rect l="0" t="0" r="0" b="0"/>
              <a:pathLst>
                <a:path w="120000" h="120000" fill="none" extrusionOk="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Shape 671"/>
            <p:cNvSpPr/>
            <p:nvPr/>
          </p:nvSpPr>
          <p:spPr>
            <a:xfrm>
              <a:off x="590250" y="269775"/>
              <a:ext cx="377525" cy="462775"/>
            </a:xfrm>
            <a:custGeom>
              <a:avLst/>
              <a:gdLst/>
              <a:ahLst/>
              <a:cxnLst/>
              <a:rect l="0" t="0" r="0" b="0"/>
              <a:pathLst>
                <a:path w="120000" h="120000" fill="none" extrusionOk="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Shape 672"/>
            <p:cNvSpPr/>
            <p:nvPr/>
          </p:nvSpPr>
          <p:spPr>
            <a:xfrm>
              <a:off x="796650" y="274025"/>
              <a:ext cx="45100" cy="45100"/>
            </a:xfrm>
            <a:custGeom>
              <a:avLst/>
              <a:gdLst/>
              <a:ahLst/>
              <a:cxnLst/>
              <a:rect l="0" t="0" r="0" b="0"/>
              <a:pathLst>
                <a:path w="120000" h="120000" fill="none" extrusionOk="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Shape 673"/>
            <p:cNvSpPr/>
            <p:nvPr/>
          </p:nvSpPr>
          <p:spPr>
            <a:xfrm>
              <a:off x="713850" y="274025"/>
              <a:ext cx="45075" cy="45100"/>
            </a:xfrm>
            <a:custGeom>
              <a:avLst/>
              <a:gdLst/>
              <a:ahLst/>
              <a:cxnLst/>
              <a:rect l="0" t="0" r="0" b="0"/>
              <a:pathLst>
                <a:path w="120000" h="120000" fill="none" extrusionOk="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Shape 674"/>
            <p:cNvSpPr/>
            <p:nvPr/>
          </p:nvSpPr>
          <p:spPr>
            <a:xfrm>
              <a:off x="631050" y="274025"/>
              <a:ext cx="45075" cy="45100"/>
            </a:xfrm>
            <a:custGeom>
              <a:avLst/>
              <a:gdLst/>
              <a:ahLst/>
              <a:cxnLst/>
              <a:rect l="0" t="0" r="0" b="0"/>
              <a:pathLst>
                <a:path w="120000" h="120000" fill="none" extrusionOk="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Shape 675"/>
            <p:cNvSpPr/>
            <p:nvPr/>
          </p:nvSpPr>
          <p:spPr>
            <a:xfrm>
              <a:off x="649925" y="590050"/>
              <a:ext cx="133975" cy="25"/>
            </a:xfrm>
            <a:custGeom>
              <a:avLst/>
              <a:gdLst/>
              <a:ahLst/>
              <a:cxnLst/>
              <a:rect l="0" t="0" r="0" b="0"/>
              <a:pathLst>
                <a:path w="120000" h="120000" fill="none" extrusionOk="0">
                  <a:moveTo>
                    <a:pt x="119977"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Shape 676"/>
            <p:cNvSpPr/>
            <p:nvPr/>
          </p:nvSpPr>
          <p:spPr>
            <a:xfrm>
              <a:off x="649925" y="5346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Shape 677"/>
            <p:cNvSpPr/>
            <p:nvPr/>
          </p:nvSpPr>
          <p:spPr>
            <a:xfrm>
              <a:off x="649925" y="4798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Shape 678"/>
            <p:cNvSpPr/>
            <p:nvPr/>
          </p:nvSpPr>
          <p:spPr>
            <a:xfrm>
              <a:off x="649925" y="424425"/>
              <a:ext cx="255750" cy="25"/>
            </a:xfrm>
            <a:custGeom>
              <a:avLst/>
              <a:gdLst/>
              <a:ahLst/>
              <a:cxnLst/>
              <a:rect l="0" t="0" r="0" b="0"/>
              <a:pathLst>
                <a:path w="120000" h="120000" fill="none" extrusionOk="0">
                  <a:moveTo>
                    <a:pt x="119988" y="120000"/>
                  </a:moveTo>
                  <a:lnTo>
                    <a:pt x="0" y="1200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Shape 679"/>
            <p:cNvSpPr/>
            <p:nvPr/>
          </p:nvSpPr>
          <p:spPr>
            <a:xfrm>
              <a:off x="879475" y="274025"/>
              <a:ext cx="45075" cy="45100"/>
            </a:xfrm>
            <a:custGeom>
              <a:avLst/>
              <a:gdLst/>
              <a:ahLst/>
              <a:cxnLst/>
              <a:rect l="0" t="0" r="0" b="0"/>
              <a:pathLst>
                <a:path w="120000" h="120000" fill="none" extrusionOk="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Shape 680"/>
            <p:cNvSpPr/>
            <p:nvPr/>
          </p:nvSpPr>
          <p:spPr>
            <a:xfrm>
              <a:off x="654800" y="244200"/>
              <a:ext cx="25" cy="51175"/>
            </a:xfrm>
            <a:custGeom>
              <a:avLst/>
              <a:gdLst/>
              <a:ahLst/>
              <a:cxnLst/>
              <a:rect l="0" t="0" r="0" b="0"/>
              <a:pathLst>
                <a:path w="120000" h="120000" fill="none" extrusionOk="0">
                  <a:moveTo>
                    <a:pt x="0" y="58"/>
                  </a:moveTo>
                  <a:lnTo>
                    <a:pt x="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Shape 681"/>
            <p:cNvSpPr/>
            <p:nvPr/>
          </p:nvSpPr>
          <p:spPr>
            <a:xfrm>
              <a:off x="737600" y="244200"/>
              <a:ext cx="25" cy="51175"/>
            </a:xfrm>
            <a:custGeom>
              <a:avLst/>
              <a:gdLst/>
              <a:ahLst/>
              <a:cxnLst/>
              <a:rect l="0" t="0" r="0" b="0"/>
              <a:pathLst>
                <a:path w="120000" h="120000" fill="none" extrusionOk="0">
                  <a:moveTo>
                    <a:pt x="120000" y="58"/>
                  </a:moveTo>
                  <a:lnTo>
                    <a:pt x="12000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Shape 682"/>
            <p:cNvSpPr/>
            <p:nvPr/>
          </p:nvSpPr>
          <p:spPr>
            <a:xfrm>
              <a:off x="820400" y="244200"/>
              <a:ext cx="25" cy="51175"/>
            </a:xfrm>
            <a:custGeom>
              <a:avLst/>
              <a:gdLst/>
              <a:ahLst/>
              <a:cxnLst/>
              <a:rect l="0" t="0" r="0" b="0"/>
              <a:pathLst>
                <a:path w="120000" h="120000" fill="none" extrusionOk="0">
                  <a:moveTo>
                    <a:pt x="120000" y="58"/>
                  </a:moveTo>
                  <a:lnTo>
                    <a:pt x="12000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Shape 683"/>
            <p:cNvSpPr/>
            <p:nvPr/>
          </p:nvSpPr>
          <p:spPr>
            <a:xfrm>
              <a:off x="903225" y="244200"/>
              <a:ext cx="25" cy="51175"/>
            </a:xfrm>
            <a:custGeom>
              <a:avLst/>
              <a:gdLst/>
              <a:ahLst/>
              <a:cxnLst/>
              <a:rect l="0" t="0" r="0" b="0"/>
              <a:pathLst>
                <a:path w="120000" h="120000" fill="none" extrusionOk="0">
                  <a:moveTo>
                    <a:pt x="0" y="58"/>
                  </a:moveTo>
                  <a:lnTo>
                    <a:pt x="0" y="1199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REFERENCES</a:t>
            </a:r>
            <a:endParaRPr/>
          </a:p>
        </p:txBody>
      </p:sp>
      <p:sp>
        <p:nvSpPr>
          <p:cNvPr id="690" name="Shape 690"/>
          <p:cNvSpPr txBox="1">
            <a:spLocks noGrp="1"/>
          </p:cNvSpPr>
          <p:nvPr>
            <p:ph type="body" idx="1"/>
          </p:nvPr>
        </p:nvSpPr>
        <p:spPr>
          <a:xfrm>
            <a:off x="136000" y="1327350"/>
            <a:ext cx="8691900" cy="3145500"/>
          </a:xfrm>
          <a:prstGeom prst="rect">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chemeClr val="dk1"/>
              </a:buClr>
              <a:buSzPts val="1100"/>
              <a:buFont typeface="Arial"/>
              <a:buNone/>
            </a:pPr>
            <a:r>
              <a:rPr lang="en" sz="1200">
                <a:solidFill>
                  <a:srgbClr val="1C405D"/>
                </a:solidFill>
                <a:highlight>
                  <a:schemeClr val="lt1"/>
                </a:highlight>
                <a:latin typeface="Roboto Condensed"/>
                <a:ea typeface="Roboto Condensed"/>
                <a:cs typeface="Roboto Condensed"/>
                <a:sym typeface="Roboto Condensed"/>
              </a:rPr>
              <a:t>Kennedy, Mary R.T., Strand, W.B., Edythe A., Burton,W., &amp; Peterson, C. (1994). Analysis of First-Encounter Conversations of Right-Hemisphere-Damaged Adults. </a:t>
            </a:r>
            <a:r>
              <a:rPr lang="en" sz="1200" i="1">
                <a:solidFill>
                  <a:srgbClr val="1C405D"/>
                </a:solidFill>
                <a:highlight>
                  <a:schemeClr val="lt1"/>
                </a:highlight>
                <a:latin typeface="Roboto Condensed"/>
                <a:ea typeface="Roboto Condensed"/>
                <a:cs typeface="Roboto Condensed"/>
                <a:sym typeface="Roboto Condensed"/>
              </a:rPr>
              <a:t>Clinical Aphasiology, 22</a:t>
            </a:r>
            <a:r>
              <a:rPr lang="en" sz="1200">
                <a:solidFill>
                  <a:srgbClr val="1C405D"/>
                </a:solidFill>
                <a:highlight>
                  <a:schemeClr val="lt1"/>
                </a:highlight>
                <a:latin typeface="Roboto Condensed"/>
                <a:ea typeface="Roboto Condensed"/>
                <a:cs typeface="Roboto Condensed"/>
                <a:sym typeface="Roboto Condensed"/>
              </a:rPr>
              <a:t>,67-80.</a:t>
            </a:r>
            <a:endParaRPr sz="1200">
              <a:solidFill>
                <a:srgbClr val="1C405D"/>
              </a:solidFill>
              <a:highlight>
                <a:schemeClr val="lt1"/>
              </a:highlight>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100"/>
              <a:buFont typeface="Arial"/>
              <a:buNone/>
            </a:pPr>
            <a:r>
              <a:rPr lang="en" sz="1200">
                <a:solidFill>
                  <a:srgbClr val="1C405D"/>
                </a:solidFill>
                <a:highlight>
                  <a:schemeClr val="lt1"/>
                </a:highlight>
                <a:latin typeface="Roboto Condensed"/>
                <a:ea typeface="Roboto Condensed"/>
                <a:cs typeface="Roboto Condensed"/>
                <a:sym typeface="Roboto Condensed"/>
              </a:rPr>
              <a:t>Minga, J. M. (2014). </a:t>
            </a:r>
            <a:r>
              <a:rPr lang="en" sz="1200" i="1">
                <a:solidFill>
                  <a:srgbClr val="1C405D"/>
                </a:solidFill>
                <a:highlight>
                  <a:schemeClr val="lt1"/>
                </a:highlight>
                <a:latin typeface="Roboto Condensed"/>
                <a:ea typeface="Roboto Condensed"/>
                <a:cs typeface="Roboto Condensed"/>
                <a:sym typeface="Roboto Condensed"/>
              </a:rPr>
              <a:t>Question use following right hemisphere brain damage </a:t>
            </a:r>
            <a:r>
              <a:rPr lang="en" sz="1200">
                <a:solidFill>
                  <a:srgbClr val="1C405D"/>
                </a:solidFill>
                <a:highlight>
                  <a:schemeClr val="lt1"/>
                </a:highlight>
                <a:latin typeface="Roboto Condensed"/>
                <a:ea typeface="Roboto Condensed"/>
                <a:cs typeface="Roboto Condensed"/>
                <a:sym typeface="Roboto Condensed"/>
              </a:rPr>
              <a:t>(Order No. 3673059). Available from ProQuest Dissertations &amp; Theses Global. (1652500781). Retrieved from </a:t>
            </a:r>
            <a:r>
              <a:rPr lang="en" sz="1200" u="sng">
                <a:highlight>
                  <a:schemeClr val="lt1"/>
                </a:highlight>
                <a:latin typeface="Roboto Condensed"/>
                <a:ea typeface="Roboto Condensed"/>
                <a:cs typeface="Roboto Condensed"/>
                <a:sym typeface="Roboto Condensed"/>
                <a:hlinkClick r:id="rId3"/>
              </a:rPr>
              <a:t>http://nclive.org/cgi-bin/nclsm?url=http://search.proquest.com/docview/1652500781?accountid=12713</a:t>
            </a:r>
            <a:endParaRPr sz="1200">
              <a:highlight>
                <a:schemeClr val="lt1"/>
              </a:highlight>
              <a:latin typeface="Roboto Condensed"/>
              <a:ea typeface="Roboto Condensed"/>
              <a:cs typeface="Roboto Condensed"/>
              <a:sym typeface="Roboto Condensed"/>
            </a:endParaRPr>
          </a:p>
          <a:p>
            <a:pPr marL="457200" lvl="0" indent="-342900" rtl="0">
              <a:spcBef>
                <a:spcPts val="800"/>
              </a:spcBef>
              <a:spcAft>
                <a:spcPts val="0"/>
              </a:spcAft>
              <a:buClr>
                <a:schemeClr val="dk1"/>
              </a:buClr>
              <a:buSzPts val="1100"/>
              <a:buFont typeface="Arial"/>
              <a:buNone/>
            </a:pPr>
            <a:r>
              <a:rPr lang="en" sz="1200">
                <a:latin typeface="Roboto Condensed"/>
                <a:ea typeface="Roboto Condensed"/>
                <a:cs typeface="Roboto Condensed"/>
                <a:sym typeface="Roboto Condensed"/>
              </a:rPr>
              <a:t>Minga, J</a:t>
            </a:r>
            <a:r>
              <a:rPr lang="en" sz="1200" b="1">
                <a:latin typeface="Roboto Condensed"/>
                <a:ea typeface="Roboto Condensed"/>
                <a:cs typeface="Roboto Condensed"/>
                <a:sym typeface="Roboto Condensed"/>
              </a:rPr>
              <a:t>., </a:t>
            </a:r>
            <a:r>
              <a:rPr lang="en" sz="1200">
                <a:latin typeface="Roboto Condensed"/>
                <a:ea typeface="Roboto Condensed"/>
                <a:cs typeface="Roboto Condensed"/>
                <a:sym typeface="Roboto Condensed"/>
              </a:rPr>
              <a:t>Johnson, M., Fromm, D., Forbes, M., MacWhinney, B., (2016). RHDBank database development: The discourse protocol.  Abstract for Poster Presentation. The American Speech-Language and Hearing Association Annual Convention, Philadelphia, PA.</a:t>
            </a:r>
            <a:endParaRPr sz="1200">
              <a:highlight>
                <a:schemeClr val="lt1"/>
              </a:highlight>
              <a:latin typeface="Roboto Condensed"/>
              <a:ea typeface="Roboto Condensed"/>
              <a:cs typeface="Roboto Condensed"/>
              <a:sym typeface="Roboto Condensed"/>
            </a:endParaRPr>
          </a:p>
          <a:p>
            <a:pPr marL="457200" lvl="0" indent="-342900" rtl="0">
              <a:spcBef>
                <a:spcPts val="800"/>
              </a:spcBef>
              <a:spcAft>
                <a:spcPts val="0"/>
              </a:spcAft>
              <a:buClr>
                <a:schemeClr val="dk1"/>
              </a:buClr>
              <a:buSzPts val="1100"/>
              <a:buFont typeface="Arial"/>
              <a:buNone/>
            </a:pPr>
            <a:r>
              <a:rPr lang="en" sz="1200">
                <a:solidFill>
                  <a:srgbClr val="1C405D"/>
                </a:solidFill>
                <a:highlight>
                  <a:schemeClr val="lt1"/>
                </a:highlight>
                <a:latin typeface="Roboto Condensed"/>
                <a:ea typeface="Roboto Condensed"/>
                <a:cs typeface="Roboto Condensed"/>
                <a:sym typeface="Roboto Condensed"/>
              </a:rPr>
              <a:t>MacWhinney, B. (2007). The TalkBank Project. In J. C. Beal, K. P. Corrigan &amp; H. L. Moisl (Eds.), </a:t>
            </a:r>
            <a:r>
              <a:rPr lang="en" sz="1200" i="1">
                <a:solidFill>
                  <a:srgbClr val="1C405D"/>
                </a:solidFill>
                <a:highlight>
                  <a:schemeClr val="lt1"/>
                </a:highlight>
                <a:latin typeface="Roboto Condensed"/>
                <a:ea typeface="Roboto Condensed"/>
                <a:cs typeface="Roboto Condensed"/>
                <a:sym typeface="Roboto Condensed"/>
              </a:rPr>
              <a:t>Creating and Digitizing Language Corpora: Synchronic Databases, Vol.1</a:t>
            </a:r>
            <a:r>
              <a:rPr lang="en" sz="1200">
                <a:solidFill>
                  <a:srgbClr val="1C405D"/>
                </a:solidFill>
                <a:highlight>
                  <a:schemeClr val="lt1"/>
                </a:highlight>
                <a:latin typeface="Roboto Condensed"/>
                <a:ea typeface="Roboto Condensed"/>
                <a:cs typeface="Roboto Condensed"/>
                <a:sym typeface="Roboto Condensed"/>
              </a:rPr>
              <a:t>.(pp. 163-180). Houndmills: Palgrave-Macmillan.</a:t>
            </a:r>
            <a:endParaRPr sz="1200">
              <a:solidFill>
                <a:srgbClr val="1C405D"/>
              </a:solidFill>
              <a:latin typeface="Roboto Condensed"/>
              <a:ea typeface="Roboto Condensed"/>
              <a:cs typeface="Roboto Condensed"/>
              <a:sym typeface="Roboto Condensed"/>
            </a:endParaRPr>
          </a:p>
          <a:p>
            <a:pPr marL="0" marR="0" lvl="0" indent="0" algn="l" rtl="0">
              <a:lnSpc>
                <a:spcPct val="100000"/>
              </a:lnSpc>
              <a:spcBef>
                <a:spcPts val="800"/>
              </a:spcBef>
              <a:spcAft>
                <a:spcPts val="0"/>
              </a:spcAft>
              <a:buClr>
                <a:srgbClr val="C7D3E6"/>
              </a:buClr>
              <a:buSzPts val="2400"/>
              <a:buFont typeface="Roboto Condensed Light"/>
              <a:buNone/>
            </a:pPr>
            <a:endParaRPr/>
          </a:p>
        </p:txBody>
      </p:sp>
      <p:sp>
        <p:nvSpPr>
          <p:cNvPr id="691" name="Shape 69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COMMUNICATION PARTICIPATION ITEM BATTERY (CPIB; Baylor et al., 2013)</a:t>
            </a:r>
            <a:endParaRPr/>
          </a:p>
        </p:txBody>
      </p:sp>
      <p:sp>
        <p:nvSpPr>
          <p:cNvPr id="697" name="Shape 69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36</a:t>
            </a:fld>
            <a:endParaRPr/>
          </a:p>
        </p:txBody>
      </p:sp>
      <p:pic>
        <p:nvPicPr>
          <p:cNvPr id="698" name="Shape 698"/>
          <p:cNvPicPr preferRelativeResize="0"/>
          <p:nvPr/>
        </p:nvPicPr>
        <p:blipFill>
          <a:blip r:embed="rId3">
            <a:alphaModFix/>
          </a:blip>
          <a:stretch>
            <a:fillRect/>
          </a:stretch>
        </p:blipFill>
        <p:spPr>
          <a:xfrm>
            <a:off x="1854750" y="1187375"/>
            <a:ext cx="3177451" cy="39561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733150"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APPLES TEST (Bickerton et al., 2011)</a:t>
            </a:r>
            <a:endParaRPr/>
          </a:p>
        </p:txBody>
      </p:sp>
      <p:sp>
        <p:nvSpPr>
          <p:cNvPr id="704" name="Shape 70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37</a:t>
            </a:fld>
            <a:endParaRPr/>
          </a:p>
        </p:txBody>
      </p:sp>
      <p:pic>
        <p:nvPicPr>
          <p:cNvPr id="705" name="Shape 705"/>
          <p:cNvPicPr preferRelativeResize="0"/>
          <p:nvPr/>
        </p:nvPicPr>
        <p:blipFill>
          <a:blip r:embed="rId3">
            <a:alphaModFix/>
          </a:blip>
          <a:stretch>
            <a:fillRect/>
          </a:stretch>
        </p:blipFill>
        <p:spPr>
          <a:xfrm>
            <a:off x="457200" y="1158775"/>
            <a:ext cx="6305719" cy="3984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INDENTED READING TASK (Caplan, 1987)</a:t>
            </a:r>
            <a:endParaRPr/>
          </a:p>
        </p:txBody>
      </p:sp>
      <p:sp>
        <p:nvSpPr>
          <p:cNvPr id="711" name="Shape 711"/>
          <p:cNvSpPr txBox="1">
            <a:spLocks noGrp="1"/>
          </p:cNvSpPr>
          <p:nvPr>
            <p:ph type="body" idx="1"/>
          </p:nvPr>
        </p:nvSpPr>
        <p:spPr>
          <a:xfrm>
            <a:off x="96950" y="1677000"/>
            <a:ext cx="7707300" cy="3466500"/>
          </a:xfrm>
          <a:prstGeom prst="rect">
            <a:avLst/>
          </a:prstGeom>
        </p:spPr>
        <p:txBody>
          <a:bodyPr spcFirstLastPara="1" wrap="square" lIns="91425" tIns="91425" rIns="91425" bIns="91425" anchor="ctr" anchorCtr="0">
            <a:noAutofit/>
          </a:bodyPr>
          <a:lstStyle/>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Trees brighten the countryside and soften the harsh lines of city</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streets. Among them are our oldest and largest living</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things. Trees are the best-known plants in man’s experience. They are</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graceful and a joy to see. So it is no wonder that people want</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to know how to identify them. A tree is a woody</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plant with a single stem growing to a height of ten</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feet or more. Shrubs are also woody, but they are usually</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smaller than trees and tend to have many stems growing</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in a clump.  Trees are easiest to recognize by their leaves. By</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studying the leaves of trees it is possible to</a:t>
            </a:r>
            <a:endParaRPr sz="180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learn to identify them at a distance. One group of trees has simple leaves</a:t>
            </a:r>
            <a:endParaRPr sz="1800">
              <a:solidFill>
                <a:schemeClr val="dk1"/>
              </a:solidFill>
              <a:latin typeface="Arial"/>
              <a:ea typeface="Arial"/>
              <a:cs typeface="Arial"/>
              <a:sym typeface="Arial"/>
            </a:endParaRPr>
          </a:p>
          <a:p>
            <a:pPr marL="0" lvl="0" indent="152400" rtl="0">
              <a:spcBef>
                <a:spcPts val="0"/>
              </a:spcBef>
              <a:spcAft>
                <a:spcPts val="1000"/>
              </a:spcAft>
              <a:buNone/>
            </a:pPr>
            <a:endParaRPr/>
          </a:p>
        </p:txBody>
      </p:sp>
      <p:sp>
        <p:nvSpPr>
          <p:cNvPr id="712" name="Shape 7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39</a:t>
            </a:fld>
            <a:endParaRPr/>
          </a:p>
        </p:txBody>
      </p:sp>
      <p:sp>
        <p:nvSpPr>
          <p:cNvPr id="718" name="Shape 718"/>
          <p:cNvSpPr txBox="1">
            <a:spLocks noGrp="1"/>
          </p:cNvSpPr>
          <p:nvPr>
            <p:ph type="title"/>
          </p:nvPr>
        </p:nvSpPr>
        <p:spPr>
          <a:xfrm>
            <a:off x="371025" y="392575"/>
            <a:ext cx="57015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UNFAMILIAR OBJECT-QUESTION TASK (Minga, 2014)</a:t>
            </a:r>
            <a:endParaRPr/>
          </a:p>
        </p:txBody>
      </p:sp>
      <p:graphicFrame>
        <p:nvGraphicFramePr>
          <p:cNvPr id="719" name="Shape 719"/>
          <p:cNvGraphicFramePr/>
          <p:nvPr/>
        </p:nvGraphicFramePr>
        <p:xfrm>
          <a:off x="952500" y="2381250"/>
          <a:ext cx="7239000" cy="1036289"/>
        </p:xfrm>
        <a:graphic>
          <a:graphicData uri="http://schemas.openxmlformats.org/drawingml/2006/table">
            <a:tbl>
              <a:tblPr>
                <a:noFill/>
                <a:tableStyleId>{A0540FFB-BC7D-4C09-91A5-3053FED4586D}</a:tableStyleId>
              </a:tblPr>
              <a:tblGrid>
                <a:gridCol w="1447800"/>
                <a:gridCol w="1447800"/>
                <a:gridCol w="1447800"/>
                <a:gridCol w="1447800"/>
                <a:gridCol w="1447800"/>
              </a:tblGrid>
              <a:tr h="381000">
                <a:tc>
                  <a:txBody>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r>
            </a:tbl>
          </a:graphicData>
        </a:graphic>
      </p:graphicFrame>
      <p:pic>
        <p:nvPicPr>
          <p:cNvPr id="720" name="Shape 720"/>
          <p:cNvPicPr preferRelativeResize="0"/>
          <p:nvPr/>
        </p:nvPicPr>
        <p:blipFill>
          <a:blip r:embed="rId3">
            <a:alphaModFix/>
          </a:blip>
          <a:stretch>
            <a:fillRect/>
          </a:stretch>
        </p:blipFill>
        <p:spPr>
          <a:xfrm>
            <a:off x="1304650" y="2496488"/>
            <a:ext cx="742950" cy="790575"/>
          </a:xfrm>
          <a:prstGeom prst="rect">
            <a:avLst/>
          </a:prstGeom>
          <a:noFill/>
          <a:ln>
            <a:noFill/>
          </a:ln>
        </p:spPr>
      </p:pic>
      <p:pic>
        <p:nvPicPr>
          <p:cNvPr id="721" name="Shape 721"/>
          <p:cNvPicPr preferRelativeResize="0"/>
          <p:nvPr/>
        </p:nvPicPr>
        <p:blipFill>
          <a:blip r:embed="rId4">
            <a:alphaModFix/>
          </a:blip>
          <a:stretch>
            <a:fillRect/>
          </a:stretch>
        </p:blipFill>
        <p:spPr>
          <a:xfrm>
            <a:off x="2706350" y="2501250"/>
            <a:ext cx="781050" cy="781050"/>
          </a:xfrm>
          <a:prstGeom prst="rect">
            <a:avLst/>
          </a:prstGeom>
          <a:noFill/>
          <a:ln>
            <a:noFill/>
          </a:ln>
        </p:spPr>
      </p:pic>
      <p:pic>
        <p:nvPicPr>
          <p:cNvPr id="722" name="Shape 722"/>
          <p:cNvPicPr preferRelativeResize="0"/>
          <p:nvPr/>
        </p:nvPicPr>
        <p:blipFill>
          <a:blip r:embed="rId5">
            <a:alphaModFix/>
          </a:blip>
          <a:stretch>
            <a:fillRect/>
          </a:stretch>
        </p:blipFill>
        <p:spPr>
          <a:xfrm>
            <a:off x="4062413" y="2496500"/>
            <a:ext cx="1019175" cy="685800"/>
          </a:xfrm>
          <a:prstGeom prst="rect">
            <a:avLst/>
          </a:prstGeom>
          <a:noFill/>
          <a:ln>
            <a:noFill/>
          </a:ln>
        </p:spPr>
      </p:pic>
      <p:pic>
        <p:nvPicPr>
          <p:cNvPr id="723" name="Shape 723"/>
          <p:cNvPicPr preferRelativeResize="0"/>
          <p:nvPr/>
        </p:nvPicPr>
        <p:blipFill>
          <a:blip r:embed="rId6">
            <a:alphaModFix/>
          </a:blip>
          <a:stretch>
            <a:fillRect/>
          </a:stretch>
        </p:blipFill>
        <p:spPr>
          <a:xfrm>
            <a:off x="5450325" y="2529825"/>
            <a:ext cx="1209675" cy="723900"/>
          </a:xfrm>
          <a:prstGeom prst="rect">
            <a:avLst/>
          </a:prstGeom>
          <a:noFill/>
          <a:ln>
            <a:noFill/>
          </a:ln>
        </p:spPr>
      </p:pic>
      <p:pic>
        <p:nvPicPr>
          <p:cNvPr id="724" name="Shape 724"/>
          <p:cNvPicPr preferRelativeResize="0"/>
          <p:nvPr/>
        </p:nvPicPr>
        <p:blipFill>
          <a:blip r:embed="rId7">
            <a:alphaModFix/>
          </a:blip>
          <a:stretch>
            <a:fillRect/>
          </a:stretch>
        </p:blipFill>
        <p:spPr>
          <a:xfrm>
            <a:off x="6875775" y="2477450"/>
            <a:ext cx="1143000" cy="82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txBox="1">
            <a:spLocks noGrp="1"/>
          </p:cNvSpPr>
          <p:nvPr>
            <p:ph type="body" idx="1"/>
          </p:nvPr>
        </p:nvSpPr>
        <p:spPr>
          <a:xfrm>
            <a:off x="814275" y="1327350"/>
            <a:ext cx="7458300" cy="3145500"/>
          </a:xfrm>
          <a:prstGeom prst="rect">
            <a:avLst/>
          </a:prstGeom>
        </p:spPr>
        <p:txBody>
          <a:bodyPr spcFirstLastPara="1" wrap="square" lIns="91425" tIns="91425" rIns="91425" bIns="91425" anchor="ctr" anchorCtr="0">
            <a:noAutofit/>
          </a:bodyPr>
          <a:lstStyle/>
          <a:p>
            <a:pPr marL="0" lvl="0" indent="152400">
              <a:spcBef>
                <a:spcPts val="0"/>
              </a:spcBef>
              <a:spcAft>
                <a:spcPts val="1000"/>
              </a:spcAft>
              <a:buNone/>
            </a:pPr>
            <a:r>
              <a:rPr lang="en"/>
              <a:t>“Loss of function of portions of either hemisphere can have significant consequences on the efficiency, quantity, and depth of communication and can dramatically affect quality of life and participation in social and vocational activities” (Blake, 2018; p.2).</a:t>
            </a:r>
            <a:endParaRPr/>
          </a:p>
        </p:txBody>
      </p:sp>
      <p:sp>
        <p:nvSpPr>
          <p:cNvPr id="412" name="Shape 4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idx="4294967295"/>
          </p:nvPr>
        </p:nvSpPr>
        <p:spPr>
          <a:xfrm>
            <a:off x="331400" y="1163150"/>
            <a:ext cx="8456700" cy="227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C7D3E6"/>
              </a:buClr>
              <a:buSzPts val="2400"/>
              <a:buFont typeface="Roboto Condensed Light"/>
              <a:buNone/>
            </a:pPr>
            <a:endParaRPr sz="3000" b="0">
              <a:solidFill>
                <a:srgbClr val="263248"/>
              </a:solidFill>
              <a:latin typeface="Roboto Condensed Light"/>
              <a:ea typeface="Roboto Condensed Light"/>
              <a:cs typeface="Roboto Condensed Light"/>
              <a:sym typeface="Roboto Condensed Light"/>
            </a:endParaRPr>
          </a:p>
          <a:p>
            <a:pPr marL="0" lvl="0" indent="0" rtl="0">
              <a:spcBef>
                <a:spcPts val="1000"/>
              </a:spcBef>
              <a:spcAft>
                <a:spcPts val="0"/>
              </a:spcAft>
              <a:buClr>
                <a:schemeClr val="dk1"/>
              </a:buClr>
              <a:buSzPts val="1100"/>
              <a:buFont typeface="Arial"/>
              <a:buNone/>
            </a:pPr>
            <a:r>
              <a:rPr lang="en" sz="2400" b="0">
                <a:solidFill>
                  <a:srgbClr val="263248"/>
                </a:solidFill>
                <a:latin typeface="Roboto Condensed Light"/>
                <a:ea typeface="Roboto Condensed Light"/>
                <a:cs typeface="Roboto Condensed Light"/>
                <a:sym typeface="Roboto Condensed Light"/>
              </a:rPr>
              <a:t>“Lack of direct explorations to explain the deficits” </a:t>
            </a:r>
            <a:r>
              <a:rPr lang="en" sz="1800" b="0">
                <a:solidFill>
                  <a:srgbClr val="263248"/>
                </a:solidFill>
                <a:latin typeface="Roboto Condensed Light"/>
                <a:ea typeface="Roboto Condensed Light"/>
                <a:cs typeface="Roboto Condensed Light"/>
                <a:sym typeface="Roboto Condensed Light"/>
              </a:rPr>
              <a:t>(Blake, 2010, p. 527)</a:t>
            </a:r>
            <a:endParaRPr sz="1800" b="0">
              <a:solidFill>
                <a:srgbClr val="263248"/>
              </a:solidFill>
              <a:latin typeface="Roboto Condensed Light"/>
              <a:ea typeface="Roboto Condensed Light"/>
              <a:cs typeface="Roboto Condensed Light"/>
              <a:sym typeface="Roboto Condensed Light"/>
            </a:endParaRPr>
          </a:p>
          <a:p>
            <a:pPr marL="0" lvl="0" indent="0" rtl="0">
              <a:spcBef>
                <a:spcPts val="1000"/>
              </a:spcBef>
              <a:spcAft>
                <a:spcPts val="0"/>
              </a:spcAft>
              <a:buClr>
                <a:schemeClr val="dk1"/>
              </a:buClr>
              <a:buSzPts val="1100"/>
              <a:buFont typeface="Arial"/>
              <a:buNone/>
            </a:pPr>
            <a:endParaRPr sz="2400" b="0">
              <a:solidFill>
                <a:srgbClr val="263248"/>
              </a:solidFill>
              <a:latin typeface="Roboto Condensed Light"/>
              <a:ea typeface="Roboto Condensed Light"/>
              <a:cs typeface="Roboto Condensed Light"/>
              <a:sym typeface="Roboto Condensed Light"/>
            </a:endParaRPr>
          </a:p>
          <a:p>
            <a:pPr marL="0" lvl="0" indent="0" rtl="0">
              <a:spcBef>
                <a:spcPts val="0"/>
              </a:spcBef>
              <a:spcAft>
                <a:spcPts val="0"/>
              </a:spcAft>
              <a:buClr>
                <a:srgbClr val="C7D3E6"/>
              </a:buClr>
              <a:buSzPts val="2400"/>
              <a:buFont typeface="Roboto Condensed Light"/>
              <a:buNone/>
            </a:pPr>
            <a:r>
              <a:rPr lang="en" sz="2400" b="0">
                <a:solidFill>
                  <a:srgbClr val="263248"/>
                </a:solidFill>
                <a:latin typeface="Roboto Condensed Light"/>
                <a:ea typeface="Roboto Condensed Light"/>
                <a:cs typeface="Roboto Condensed Light"/>
                <a:sym typeface="Roboto Condensed Light"/>
              </a:rPr>
              <a:t>“Language production has not been a focus of treatment for adults with RHD”  </a:t>
            </a:r>
            <a:r>
              <a:rPr lang="en" sz="1800" b="0">
                <a:solidFill>
                  <a:srgbClr val="263248"/>
                </a:solidFill>
                <a:latin typeface="Roboto Condensed Light"/>
                <a:ea typeface="Roboto Condensed Light"/>
                <a:cs typeface="Roboto Condensed Light"/>
                <a:sym typeface="Roboto Condensed Light"/>
              </a:rPr>
              <a:t>(Blake, 2018, p. 60)</a:t>
            </a:r>
            <a:endParaRPr sz="3000" b="0">
              <a:solidFill>
                <a:srgbClr val="263248"/>
              </a:solidFill>
              <a:latin typeface="Roboto Condensed Light"/>
              <a:ea typeface="Roboto Condensed Light"/>
              <a:cs typeface="Roboto Condensed Light"/>
              <a:sym typeface="Roboto Condensed Light"/>
            </a:endParaRPr>
          </a:p>
          <a:p>
            <a:pPr marL="0" lvl="0" indent="0" rtl="0">
              <a:spcBef>
                <a:spcPts val="0"/>
              </a:spcBef>
              <a:spcAft>
                <a:spcPts val="0"/>
              </a:spcAft>
              <a:buClr>
                <a:srgbClr val="C7D3E6"/>
              </a:buClr>
              <a:buSzPts val="2400"/>
              <a:buFont typeface="Roboto Condensed Light"/>
              <a:buNone/>
            </a:pPr>
            <a:endParaRPr sz="3000" b="0">
              <a:solidFill>
                <a:srgbClr val="263248"/>
              </a:solidFill>
              <a:latin typeface="Roboto Condensed Light"/>
              <a:ea typeface="Roboto Condensed Light"/>
              <a:cs typeface="Roboto Condensed Light"/>
              <a:sym typeface="Roboto Condensed Light"/>
            </a:endParaRPr>
          </a:p>
          <a:p>
            <a:pPr marL="0" lvl="0" indent="0" rtl="0">
              <a:spcBef>
                <a:spcPts val="1000"/>
              </a:spcBef>
              <a:spcAft>
                <a:spcPts val="0"/>
              </a:spcAft>
              <a:buClr>
                <a:schemeClr val="dk1"/>
              </a:buClr>
              <a:buSzPts val="1100"/>
              <a:buFont typeface="Arial"/>
              <a:buNone/>
            </a:pPr>
            <a:r>
              <a:rPr lang="en" sz="2400" b="0">
                <a:solidFill>
                  <a:srgbClr val="263248"/>
                </a:solidFill>
                <a:latin typeface="Roboto Condensed Light"/>
                <a:ea typeface="Roboto Condensed Light"/>
                <a:cs typeface="Roboto Condensed Light"/>
                <a:sym typeface="Roboto Condensed Light"/>
              </a:rPr>
              <a:t>Growing need to understand and quantify differences and changes in discourse production </a:t>
            </a:r>
            <a:r>
              <a:rPr lang="en" sz="1800" b="0">
                <a:solidFill>
                  <a:srgbClr val="263248"/>
                </a:solidFill>
                <a:latin typeface="Roboto Condensed Light"/>
                <a:ea typeface="Roboto Condensed Light"/>
                <a:cs typeface="Roboto Condensed Light"/>
                <a:sym typeface="Roboto Condensed Light"/>
              </a:rPr>
              <a:t>(Minga, 2016)</a:t>
            </a:r>
            <a:endParaRPr sz="7200">
              <a:solidFill>
                <a:srgbClr val="FF9800"/>
              </a:solidFill>
            </a:endParaRPr>
          </a:p>
        </p:txBody>
      </p:sp>
      <p:sp>
        <p:nvSpPr>
          <p:cNvPr id="419" name="Shape 41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3000"/>
              <a:buFont typeface="Roboto Condensed"/>
              <a:buNone/>
            </a:pPr>
            <a:r>
              <a:rPr lang="en" sz="3000" b="1" i="0" u="none" strike="noStrike" cap="none">
                <a:solidFill>
                  <a:srgbClr val="FFFFFF"/>
                </a:solidFill>
                <a:latin typeface="Roboto Condensed"/>
                <a:ea typeface="Roboto Condensed"/>
                <a:cs typeface="Roboto Condensed"/>
                <a:sym typeface="Roboto Condensed"/>
              </a:rPr>
              <a:t>RHDBANK GRAND ROUNDS OVERVIEW</a:t>
            </a:r>
            <a:endParaRPr/>
          </a:p>
        </p:txBody>
      </p:sp>
      <p:sp>
        <p:nvSpPr>
          <p:cNvPr id="426" name="Shape 426"/>
          <p:cNvSpPr txBox="1">
            <a:spLocks noGrp="1"/>
          </p:cNvSpPr>
          <p:nvPr>
            <p:ph type="subTitle" idx="1"/>
          </p:nvPr>
        </p:nvSpPr>
        <p:spPr>
          <a:xfrm>
            <a:off x="463524" y="3975449"/>
            <a:ext cx="4299861"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9800"/>
              </a:buClr>
              <a:buSzPts val="2000"/>
              <a:buFont typeface="Roboto Condensed Light"/>
              <a:buNone/>
            </a:pPr>
            <a:r>
              <a:rPr lang="en" sz="2000" b="0" i="0" u="none" strike="noStrike" cap="none">
                <a:solidFill>
                  <a:srgbClr val="FF9800"/>
                </a:solidFill>
                <a:latin typeface="Roboto Condensed Light"/>
                <a:ea typeface="Roboto Condensed Light"/>
                <a:cs typeface="Roboto Condensed Light"/>
                <a:sym typeface="Roboto Condensed Light"/>
              </a:rPr>
              <a:t>The Protocol, Purpose, Format, and Use</a:t>
            </a:r>
            <a:endParaRPr/>
          </a:p>
        </p:txBody>
      </p:sp>
      <p:sp>
        <p:nvSpPr>
          <p:cNvPr id="427" name="Shape 42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428" name="Shape 428"/>
          <p:cNvSpPr txBox="1"/>
          <p:nvPr/>
        </p:nvSpPr>
        <p:spPr>
          <a:xfrm>
            <a:off x="544750" y="1258100"/>
            <a:ext cx="1880700" cy="188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endParaRPr sz="12000" b="0" i="0" u="none" strike="noStrike" cap="none">
              <a:solidFill>
                <a:srgbClr val="3F5378"/>
              </a:solidFill>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GRAND ROUNDS: PURPOSE</a:t>
            </a:r>
            <a:endParaRPr sz="2000" b="1" i="0" u="none" strike="noStrike" cap="none">
              <a:solidFill>
                <a:srgbClr val="FFFFFF"/>
              </a:solidFill>
              <a:latin typeface="Roboto Condensed"/>
              <a:ea typeface="Roboto Condensed"/>
              <a:cs typeface="Roboto Condensed"/>
              <a:sym typeface="Roboto Condensed"/>
            </a:endParaRPr>
          </a:p>
        </p:txBody>
      </p:sp>
      <p:sp>
        <p:nvSpPr>
          <p:cNvPr id="435" name="Shape 435"/>
          <p:cNvSpPr txBox="1">
            <a:spLocks noGrp="1"/>
          </p:cNvSpPr>
          <p:nvPr>
            <p:ph type="body" idx="1"/>
          </p:nvPr>
        </p:nvSpPr>
        <p:spPr>
          <a:xfrm>
            <a:off x="238000" y="1543450"/>
            <a:ext cx="8083200" cy="267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b="1">
                <a:latin typeface="Roboto Condensed"/>
                <a:ea typeface="Roboto Condensed"/>
                <a:cs typeface="Roboto Condensed"/>
                <a:sym typeface="Roboto Condensed"/>
              </a:rPr>
              <a:t>The purpose of the RHD Bank Grand Rounds is to:</a:t>
            </a:r>
            <a:endParaRPr sz="2000" b="1">
              <a:latin typeface="Roboto Condensed"/>
              <a:ea typeface="Roboto Condensed"/>
              <a:cs typeface="Roboto Condensed"/>
              <a:sym typeface="Roboto Condensed"/>
            </a:endParaRPr>
          </a:p>
          <a:p>
            <a:pPr marL="457200" marR="0" lvl="0" indent="-355600" algn="l" rtl="0">
              <a:lnSpc>
                <a:spcPct val="100000"/>
              </a:lnSpc>
              <a:spcBef>
                <a:spcPts val="0"/>
              </a:spcBef>
              <a:spcAft>
                <a:spcPts val="0"/>
              </a:spcAft>
              <a:buSzPts val="2000"/>
              <a:buChar char="▰"/>
            </a:pPr>
            <a:r>
              <a:rPr lang="en" sz="2000"/>
              <a:t>describe/demonstrate typical discourse production deficits in RHD;</a:t>
            </a:r>
            <a:endParaRPr sz="2000"/>
          </a:p>
          <a:p>
            <a:pPr marL="457200" marR="0" lvl="0" indent="-355600" algn="l" rtl="0">
              <a:lnSpc>
                <a:spcPct val="100000"/>
              </a:lnSpc>
              <a:spcBef>
                <a:spcPts val="0"/>
              </a:spcBef>
              <a:spcAft>
                <a:spcPts val="0"/>
              </a:spcAft>
              <a:buSzPts val="2000"/>
              <a:buChar char="▰"/>
            </a:pPr>
            <a:r>
              <a:rPr lang="en" sz="2000"/>
              <a:t>demonstrate assessment methods for discourse production deficits in RHD;</a:t>
            </a:r>
            <a:endParaRPr sz="2000"/>
          </a:p>
          <a:p>
            <a:pPr marL="457200" marR="0" lvl="0" indent="-355600" algn="l" rtl="0">
              <a:lnSpc>
                <a:spcPct val="100000"/>
              </a:lnSpc>
              <a:spcBef>
                <a:spcPts val="0"/>
              </a:spcBef>
              <a:spcAft>
                <a:spcPts val="0"/>
              </a:spcAft>
              <a:buSzPts val="2000"/>
              <a:buChar char="▰"/>
            </a:pPr>
            <a:r>
              <a:rPr lang="en" sz="2000"/>
              <a:t>facilitate classroom and clinical instruction using the Grand Rounds and other resources of RHDBank. </a:t>
            </a:r>
            <a:endParaRPr sz="2000"/>
          </a:p>
          <a:p>
            <a:pPr marL="0" marR="0" lvl="0" indent="0" algn="l" rtl="0">
              <a:lnSpc>
                <a:spcPct val="100000"/>
              </a:lnSpc>
              <a:spcBef>
                <a:spcPts val="1000"/>
              </a:spcBef>
              <a:spcAft>
                <a:spcPts val="0"/>
              </a:spcAft>
              <a:buNone/>
            </a:pPr>
            <a:endParaRPr sz="2000" b="0" i="0" u="none" strike="noStrike" cap="none">
              <a:latin typeface="Roboto Condensed Light"/>
              <a:ea typeface="Roboto Condensed Light"/>
              <a:cs typeface="Roboto Condensed Light"/>
              <a:sym typeface="Roboto Condensed Light"/>
            </a:endParaRPr>
          </a:p>
        </p:txBody>
      </p:sp>
      <p:sp>
        <p:nvSpPr>
          <p:cNvPr id="436" name="Shape 43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603255" y="392585"/>
            <a:ext cx="6118200" cy="7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Condensed"/>
              <a:buNone/>
            </a:pPr>
            <a:r>
              <a:rPr lang="en" sz="2000" b="1" i="0" u="none" strike="noStrike" cap="none">
                <a:solidFill>
                  <a:srgbClr val="FFFFFF"/>
                </a:solidFill>
                <a:latin typeface="Roboto Condensed"/>
                <a:ea typeface="Roboto Condensed"/>
                <a:cs typeface="Roboto Condensed"/>
                <a:sym typeface="Roboto Condensed"/>
              </a:rPr>
              <a:t>RHD BANK DISCOURSE PROTOCOL (Minga et al., 2016) </a:t>
            </a:r>
            <a:endParaRPr sz="2000" b="1" i="0" u="none" strike="noStrike" cap="none">
              <a:solidFill>
                <a:srgbClr val="FFFFFF"/>
              </a:solidFill>
              <a:latin typeface="Roboto Condensed"/>
              <a:ea typeface="Roboto Condensed"/>
              <a:cs typeface="Roboto Condensed"/>
              <a:sym typeface="Roboto Condensed"/>
            </a:endParaRPr>
          </a:p>
        </p:txBody>
      </p:sp>
      <p:sp>
        <p:nvSpPr>
          <p:cNvPr id="443" name="Shape 443"/>
          <p:cNvSpPr txBox="1">
            <a:spLocks noGrp="1"/>
          </p:cNvSpPr>
          <p:nvPr>
            <p:ph type="body" idx="1"/>
          </p:nvPr>
        </p:nvSpPr>
        <p:spPr>
          <a:xfrm>
            <a:off x="472875" y="1514125"/>
            <a:ext cx="3815400" cy="2724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ts val="2000"/>
              <a:buFont typeface="Roboto Condensed Light"/>
              <a:buChar char="▰"/>
            </a:pPr>
            <a:r>
              <a:rPr lang="en" sz="1600" b="0" i="0" u="none" strike="noStrike" cap="none">
                <a:latin typeface="Roboto Condensed Light"/>
                <a:ea typeface="Roboto Condensed Light"/>
                <a:cs typeface="Roboto Condensed Light"/>
                <a:sym typeface="Roboto Condensed Light"/>
              </a:rPr>
              <a:t> </a:t>
            </a:r>
            <a:r>
              <a:rPr lang="en" b="0" i="0" u="none" strike="noStrike" cap="none">
                <a:latin typeface="Roboto Condensed Light"/>
                <a:ea typeface="Roboto Condensed Light"/>
                <a:cs typeface="Roboto Condensed Light"/>
                <a:sym typeface="Roboto Condensed Light"/>
              </a:rPr>
              <a:t>Free speech samples </a:t>
            </a:r>
            <a:r>
              <a:rPr lang="en" sz="1400" b="0" i="0" u="none" strike="noStrike" cap="none">
                <a:latin typeface="Roboto Condensed Light"/>
                <a:ea typeface="Roboto Condensed Light"/>
                <a:cs typeface="Roboto Condensed Light"/>
                <a:sym typeface="Roboto Condensed Light"/>
              </a:rPr>
              <a:t>(~10 min)</a:t>
            </a:r>
            <a:endParaRPr sz="1400"/>
          </a:p>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First-encounter conversation </a:t>
            </a:r>
            <a:endParaRPr/>
          </a:p>
          <a:p>
            <a:pPr marL="0" marR="0" lvl="0" indent="0" algn="l" rtl="0">
              <a:lnSpc>
                <a:spcPct val="100000"/>
              </a:lnSpc>
              <a:spcBef>
                <a:spcPts val="0"/>
              </a:spcBef>
              <a:spcAft>
                <a:spcPts val="0"/>
              </a:spcAft>
              <a:buNone/>
            </a:pPr>
            <a:r>
              <a:rPr lang="en"/>
              <a:t>       </a:t>
            </a:r>
            <a:r>
              <a:rPr lang="en" sz="1400"/>
              <a:t>   </a:t>
            </a:r>
            <a:r>
              <a:rPr lang="en" sz="1400" b="0" i="0" u="none" strike="noStrike" cap="none">
                <a:latin typeface="Roboto Condensed Light"/>
                <a:ea typeface="Roboto Condensed Light"/>
                <a:cs typeface="Roboto Condensed Light"/>
                <a:sym typeface="Roboto Condensed Light"/>
              </a:rPr>
              <a:t>(Kennedy, Strand et al., 1994; ~10 min)</a:t>
            </a:r>
            <a:endParaRPr sz="1400"/>
          </a:p>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Picture Description </a:t>
            </a:r>
            <a:r>
              <a:rPr lang="en" sz="1400" b="0" i="0" u="none" strike="noStrike" cap="none">
                <a:latin typeface="Roboto Condensed Light"/>
                <a:ea typeface="Roboto Condensed Light"/>
                <a:cs typeface="Roboto Condensed Light"/>
                <a:sym typeface="Roboto Condensed Light"/>
              </a:rPr>
              <a:t>(~6 min)</a:t>
            </a:r>
            <a:endParaRPr sz="1400"/>
          </a:p>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Story Narrative </a:t>
            </a:r>
            <a:r>
              <a:rPr lang="en" sz="1400" b="0" i="0" u="none" strike="noStrike" cap="none">
                <a:latin typeface="Roboto Condensed Light"/>
                <a:ea typeface="Roboto Condensed Light"/>
                <a:cs typeface="Roboto Condensed Light"/>
                <a:sym typeface="Roboto Condensed Light"/>
              </a:rPr>
              <a:t>(~5 min)</a:t>
            </a:r>
            <a:endParaRPr sz="1400"/>
          </a:p>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Procedural Discourse </a:t>
            </a:r>
            <a:r>
              <a:rPr lang="en" sz="1400" b="0" i="0" u="none" strike="noStrike" cap="none">
                <a:latin typeface="Roboto Condensed Light"/>
                <a:ea typeface="Roboto Condensed Light"/>
                <a:cs typeface="Roboto Condensed Light"/>
                <a:sym typeface="Roboto Condensed Light"/>
              </a:rPr>
              <a:t>(~1-2 min)</a:t>
            </a:r>
            <a:endParaRPr sz="1400"/>
          </a:p>
          <a:p>
            <a:pPr marL="457200" marR="0" lvl="0" indent="-355600" algn="l" rtl="0">
              <a:lnSpc>
                <a:spcPct val="100000"/>
              </a:lnSpc>
              <a:spcBef>
                <a:spcPts val="0"/>
              </a:spcBef>
              <a:spcAft>
                <a:spcPts val="0"/>
              </a:spcAft>
              <a:buSzPts val="2000"/>
              <a:buChar char="▰"/>
            </a:pPr>
            <a:r>
              <a:rPr lang="en" b="0" i="0" u="none" strike="noStrike" cap="none">
                <a:latin typeface="Roboto Condensed Light"/>
                <a:ea typeface="Roboto Condensed Light"/>
                <a:cs typeface="Roboto Condensed Light"/>
                <a:sym typeface="Roboto Condensed Light"/>
              </a:rPr>
              <a:t> Question Production </a:t>
            </a:r>
            <a:r>
              <a:rPr lang="en"/>
              <a:t>                                                                                                                                                                                                                               </a:t>
            </a:r>
            <a:r>
              <a:rPr lang="en" b="0" i="0" u="none" strike="noStrike" cap="none">
                <a:latin typeface="Roboto Condensed Light"/>
                <a:ea typeface="Roboto Condensed Light"/>
                <a:cs typeface="Roboto Condensed Light"/>
                <a:sym typeface="Roboto Condensed Light"/>
              </a:rPr>
              <a:t>           </a:t>
            </a:r>
            <a:r>
              <a:rPr lang="en" sz="1400" b="0" i="0" u="none" strike="noStrike" cap="none">
                <a:latin typeface="Roboto Condensed Light"/>
                <a:ea typeface="Roboto Condensed Light"/>
                <a:cs typeface="Roboto Condensed Light"/>
                <a:sym typeface="Roboto Condensed Light"/>
              </a:rPr>
              <a:t>(Minga, 2014; ~5-10 min)</a:t>
            </a:r>
            <a:endParaRPr sz="1400" b="0" i="0" u="none" strike="noStrike" cap="none">
              <a:latin typeface="Roboto Condensed Light"/>
              <a:ea typeface="Roboto Condensed Light"/>
              <a:cs typeface="Roboto Condensed Light"/>
              <a:sym typeface="Roboto Condensed Light"/>
            </a:endParaRPr>
          </a:p>
        </p:txBody>
      </p:sp>
      <p:sp>
        <p:nvSpPr>
          <p:cNvPr id="444" name="Shape 444"/>
          <p:cNvSpPr txBox="1">
            <a:spLocks noGrp="1"/>
          </p:cNvSpPr>
          <p:nvPr>
            <p:ph type="body" idx="2"/>
          </p:nvPr>
        </p:nvSpPr>
        <p:spPr>
          <a:xfrm>
            <a:off x="4373500" y="1422900"/>
            <a:ext cx="4586700" cy="35292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General Short Form of the CBIP </a:t>
            </a:r>
            <a:r>
              <a:rPr lang="en" sz="1400" b="0" i="0" u="none" strike="noStrike" cap="none">
                <a:latin typeface="Roboto Condensed Light"/>
                <a:ea typeface="Roboto Condensed Light"/>
                <a:cs typeface="Roboto Condensed Light"/>
                <a:sym typeface="Roboto Condensed Light"/>
              </a:rPr>
              <a:t>(Communicative Participation Item Bank; Baylor, Yorkston, Eadie, Kim, Chung, &amp; Amtmann, 2013)</a:t>
            </a:r>
            <a:endParaRPr sz="1400"/>
          </a:p>
          <a:p>
            <a:pPr marL="457200" marR="0" lvl="0" indent="-355600" algn="l" rtl="0">
              <a:lnSpc>
                <a:spcPct val="100000"/>
              </a:lnSpc>
              <a:spcBef>
                <a:spcPts val="0"/>
              </a:spcBef>
              <a:spcAft>
                <a:spcPts val="0"/>
              </a:spcAft>
              <a:buSzPts val="2000"/>
              <a:buFont typeface="Roboto Condensed Light"/>
              <a:buChar char="▰"/>
            </a:pPr>
            <a:r>
              <a:rPr lang="en" sz="2400" b="0" i="0" u="none" strike="noStrike" cap="none">
                <a:latin typeface="Roboto Condensed Light"/>
                <a:ea typeface="Roboto Condensed Light"/>
                <a:cs typeface="Roboto Condensed Light"/>
                <a:sym typeface="Roboto Condensed Light"/>
              </a:rPr>
              <a:t> </a:t>
            </a:r>
            <a:r>
              <a:rPr lang="en" b="0" i="0" u="none" strike="noStrike" cap="none">
                <a:latin typeface="Roboto Condensed Light"/>
                <a:ea typeface="Roboto Condensed Light"/>
                <a:cs typeface="Roboto Condensed Light"/>
                <a:sym typeface="Roboto Condensed Light"/>
              </a:rPr>
              <a:t>CLQT </a:t>
            </a:r>
            <a:r>
              <a:rPr lang="en" sz="1400" b="0" i="0" u="none" strike="noStrike" cap="none">
                <a:latin typeface="Roboto Condensed Light"/>
                <a:ea typeface="Roboto Condensed Light"/>
                <a:cs typeface="Roboto Condensed Light"/>
                <a:sym typeface="Roboto Condensed Light"/>
              </a:rPr>
              <a:t>(Cognitive Linguistic Quick Test;     </a:t>
            </a:r>
            <a:endParaRPr sz="1400" b="0" i="0" u="none" strike="noStrike" cap="none">
              <a:latin typeface="Roboto Condensed Light"/>
              <a:ea typeface="Roboto Condensed Light"/>
              <a:cs typeface="Roboto Condensed Light"/>
              <a:sym typeface="Roboto Condensed Light"/>
            </a:endParaRPr>
          </a:p>
          <a:p>
            <a:pPr marL="0" marR="0" lvl="0" indent="0" algn="l" rtl="0">
              <a:lnSpc>
                <a:spcPct val="100000"/>
              </a:lnSpc>
              <a:spcBef>
                <a:spcPts val="0"/>
              </a:spcBef>
              <a:spcAft>
                <a:spcPts val="0"/>
              </a:spcAft>
              <a:buNone/>
            </a:pPr>
            <a:r>
              <a:rPr lang="en" sz="1400"/>
              <a:t>             </a:t>
            </a:r>
            <a:r>
              <a:rPr lang="en" sz="1400" b="0" i="0" u="none" strike="noStrike" cap="none">
                <a:latin typeface="Roboto Condensed Light"/>
                <a:ea typeface="Roboto Condensed Light"/>
                <a:cs typeface="Roboto Condensed Light"/>
                <a:sym typeface="Roboto Condensed Light"/>
              </a:rPr>
              <a:t>Helm-Estabrooks, 2001)</a:t>
            </a:r>
            <a:endParaRPr sz="1400"/>
          </a:p>
          <a:p>
            <a:pPr marL="457200" marR="0" lvl="0" indent="-355600" algn="l" rtl="0">
              <a:lnSpc>
                <a:spcPct val="100000"/>
              </a:lnSpc>
              <a:spcBef>
                <a:spcPts val="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Apples Test </a:t>
            </a:r>
            <a:endParaRPr b="0" i="0" u="none" strike="noStrike" cap="none">
              <a:latin typeface="Roboto Condensed Light"/>
              <a:ea typeface="Roboto Condensed Light"/>
              <a:cs typeface="Roboto Condensed Light"/>
              <a:sym typeface="Roboto Condensed Light"/>
            </a:endParaRPr>
          </a:p>
          <a:p>
            <a:pPr marL="0" marR="0" lvl="0" indent="457200" algn="l" rtl="0">
              <a:lnSpc>
                <a:spcPct val="100000"/>
              </a:lnSpc>
              <a:spcBef>
                <a:spcPts val="0"/>
              </a:spcBef>
              <a:spcAft>
                <a:spcPts val="0"/>
              </a:spcAft>
              <a:buNone/>
            </a:pPr>
            <a:r>
              <a:rPr lang="en" sz="1400" b="0" i="0" u="none" strike="noStrike" cap="none">
                <a:latin typeface="Roboto Condensed Light"/>
                <a:ea typeface="Roboto Condensed Light"/>
                <a:cs typeface="Roboto Condensed Light"/>
                <a:sym typeface="Roboto Condensed Light"/>
              </a:rPr>
              <a:t>(Bickerton, Samson, Williamson, &amp; Humphreys, 2011)</a:t>
            </a:r>
            <a:endParaRPr sz="1400"/>
          </a:p>
          <a:p>
            <a:pPr marL="457200" marR="0" lvl="0" indent="-355600" algn="l" rtl="0">
              <a:lnSpc>
                <a:spcPct val="100000"/>
              </a:lnSpc>
              <a:spcBef>
                <a:spcPts val="1000"/>
              </a:spcBef>
              <a:spcAft>
                <a:spcPts val="0"/>
              </a:spcAft>
              <a:buSzPts val="2000"/>
              <a:buFont typeface="Roboto Condensed Light"/>
              <a:buChar char="▰"/>
            </a:pPr>
            <a:r>
              <a:rPr lang="en" b="0" i="0" u="none" strike="noStrike" cap="none">
                <a:latin typeface="Roboto Condensed Light"/>
                <a:ea typeface="Roboto Condensed Light"/>
                <a:cs typeface="Roboto Condensed Light"/>
                <a:sym typeface="Roboto Condensed Light"/>
              </a:rPr>
              <a:t> Indented Paragraph Test </a:t>
            </a:r>
            <a:r>
              <a:rPr lang="en" sz="1400" b="0" i="0" u="none" strike="noStrike" cap="none">
                <a:latin typeface="Roboto Condensed Light"/>
                <a:ea typeface="Roboto Condensed Light"/>
                <a:cs typeface="Roboto Condensed Light"/>
                <a:sym typeface="Roboto Condensed Light"/>
              </a:rPr>
              <a:t>(Caplan, 1987)</a:t>
            </a:r>
            <a:endParaRPr sz="1400"/>
          </a:p>
          <a:p>
            <a:pPr marL="0" marR="0" lvl="0" indent="0" algn="l" rtl="0">
              <a:lnSpc>
                <a:spcPct val="100000"/>
              </a:lnSpc>
              <a:spcBef>
                <a:spcPts val="1000"/>
              </a:spcBef>
              <a:spcAft>
                <a:spcPts val="0"/>
              </a:spcAft>
              <a:buClr>
                <a:srgbClr val="C7D3E6"/>
              </a:buClr>
              <a:buSzPts val="2000"/>
              <a:buFont typeface="Roboto Condensed Light"/>
              <a:buNone/>
            </a:pPr>
            <a:endParaRPr b="0" i="0" u="none" strike="noStrike" cap="none">
              <a:solidFill>
                <a:srgbClr val="263248"/>
              </a:solidFill>
              <a:latin typeface="Roboto Condensed Light"/>
              <a:ea typeface="Roboto Condensed Light"/>
              <a:cs typeface="Roboto Condensed Light"/>
              <a:sym typeface="Roboto Condensed Light"/>
            </a:endParaRPr>
          </a:p>
        </p:txBody>
      </p:sp>
      <p:sp>
        <p:nvSpPr>
          <p:cNvPr id="445" name="Shape 44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grpSp>
        <p:nvGrpSpPr>
          <p:cNvPr id="446" name="Shape 446"/>
          <p:cNvGrpSpPr/>
          <p:nvPr/>
        </p:nvGrpSpPr>
        <p:grpSpPr>
          <a:xfrm>
            <a:off x="270943" y="629920"/>
            <a:ext cx="392063" cy="291505"/>
            <a:chOff x="5247525" y="3007275"/>
            <a:chExt cx="517575" cy="384825"/>
          </a:xfrm>
        </p:grpSpPr>
        <p:sp>
          <p:nvSpPr>
            <p:cNvPr id="447" name="Shape 447"/>
            <p:cNvSpPr/>
            <p:nvPr/>
          </p:nvSpPr>
          <p:spPr>
            <a:xfrm>
              <a:off x="5247525" y="3007275"/>
              <a:ext cx="348900" cy="348900"/>
            </a:xfrm>
            <a:custGeom>
              <a:avLst/>
              <a:gdLst/>
              <a:ahLst/>
              <a:cxnLst/>
              <a:rect l="0" t="0" r="0" b="0"/>
              <a:pathLst>
                <a:path w="120000" h="120000" fill="none" extrusionOk="0">
                  <a:moveTo>
                    <a:pt x="114557" y="49630"/>
                  </a:moveTo>
                  <a:lnTo>
                    <a:pt x="101986" y="48374"/>
                  </a:lnTo>
                  <a:lnTo>
                    <a:pt x="101986" y="48374"/>
                  </a:lnTo>
                  <a:lnTo>
                    <a:pt x="101358" y="45864"/>
                  </a:lnTo>
                  <a:lnTo>
                    <a:pt x="100318" y="43353"/>
                  </a:lnTo>
                  <a:lnTo>
                    <a:pt x="99269" y="40842"/>
                  </a:lnTo>
                  <a:lnTo>
                    <a:pt x="98013" y="38538"/>
                  </a:lnTo>
                  <a:lnTo>
                    <a:pt x="105760" y="28693"/>
                  </a:lnTo>
                  <a:lnTo>
                    <a:pt x="105760" y="28693"/>
                  </a:lnTo>
                  <a:lnTo>
                    <a:pt x="106388" y="27858"/>
                  </a:lnTo>
                  <a:lnTo>
                    <a:pt x="106809" y="26809"/>
                  </a:lnTo>
                  <a:lnTo>
                    <a:pt x="107016" y="25760"/>
                  </a:lnTo>
                  <a:lnTo>
                    <a:pt x="107016" y="24505"/>
                  </a:lnTo>
                  <a:lnTo>
                    <a:pt x="106809" y="23456"/>
                  </a:lnTo>
                  <a:lnTo>
                    <a:pt x="106595" y="22407"/>
                  </a:lnTo>
                  <a:lnTo>
                    <a:pt x="105967" y="21367"/>
                  </a:lnTo>
                  <a:lnTo>
                    <a:pt x="105339" y="20524"/>
                  </a:lnTo>
                  <a:lnTo>
                    <a:pt x="99475" y="14660"/>
                  </a:lnTo>
                  <a:lnTo>
                    <a:pt x="99475" y="14660"/>
                  </a:lnTo>
                  <a:lnTo>
                    <a:pt x="98641" y="14032"/>
                  </a:lnTo>
                  <a:lnTo>
                    <a:pt x="97592" y="13404"/>
                  </a:lnTo>
                  <a:lnTo>
                    <a:pt x="96543" y="12983"/>
                  </a:lnTo>
                  <a:lnTo>
                    <a:pt x="95494" y="12983"/>
                  </a:lnTo>
                  <a:lnTo>
                    <a:pt x="94239" y="12983"/>
                  </a:lnTo>
                  <a:lnTo>
                    <a:pt x="93190" y="13198"/>
                  </a:lnTo>
                  <a:lnTo>
                    <a:pt x="92149" y="13611"/>
                  </a:lnTo>
                  <a:lnTo>
                    <a:pt x="91306" y="14239"/>
                  </a:lnTo>
                  <a:lnTo>
                    <a:pt x="81470" y="21994"/>
                  </a:lnTo>
                  <a:lnTo>
                    <a:pt x="81470" y="21994"/>
                  </a:lnTo>
                  <a:lnTo>
                    <a:pt x="79165" y="20730"/>
                  </a:lnTo>
                  <a:lnTo>
                    <a:pt x="76646" y="19690"/>
                  </a:lnTo>
                  <a:lnTo>
                    <a:pt x="74135" y="18641"/>
                  </a:lnTo>
                  <a:lnTo>
                    <a:pt x="71625" y="17798"/>
                  </a:lnTo>
                  <a:lnTo>
                    <a:pt x="70154" y="5451"/>
                  </a:lnTo>
                  <a:lnTo>
                    <a:pt x="70154" y="5451"/>
                  </a:lnTo>
                  <a:lnTo>
                    <a:pt x="69948" y="4402"/>
                  </a:lnTo>
                  <a:lnTo>
                    <a:pt x="69527" y="3353"/>
                  </a:lnTo>
                  <a:lnTo>
                    <a:pt x="68899" y="2519"/>
                  </a:lnTo>
                  <a:lnTo>
                    <a:pt x="68271" y="1676"/>
                  </a:lnTo>
                  <a:lnTo>
                    <a:pt x="67222" y="1049"/>
                  </a:lnTo>
                  <a:lnTo>
                    <a:pt x="66388" y="421"/>
                  </a:lnTo>
                  <a:lnTo>
                    <a:pt x="65133" y="214"/>
                  </a:lnTo>
                  <a:lnTo>
                    <a:pt x="64084" y="0"/>
                  </a:lnTo>
                  <a:lnTo>
                    <a:pt x="55709" y="0"/>
                  </a:lnTo>
                  <a:lnTo>
                    <a:pt x="55709" y="0"/>
                  </a:lnTo>
                  <a:lnTo>
                    <a:pt x="54660" y="214"/>
                  </a:lnTo>
                  <a:lnTo>
                    <a:pt x="53611" y="421"/>
                  </a:lnTo>
                  <a:lnTo>
                    <a:pt x="52570" y="1049"/>
                  </a:lnTo>
                  <a:lnTo>
                    <a:pt x="51728" y="1676"/>
                  </a:lnTo>
                  <a:lnTo>
                    <a:pt x="50894" y="2519"/>
                  </a:lnTo>
                  <a:lnTo>
                    <a:pt x="50266" y="3353"/>
                  </a:lnTo>
                  <a:lnTo>
                    <a:pt x="49845" y="4402"/>
                  </a:lnTo>
                  <a:lnTo>
                    <a:pt x="49638" y="5451"/>
                  </a:lnTo>
                  <a:lnTo>
                    <a:pt x="48168" y="17798"/>
                  </a:lnTo>
                  <a:lnTo>
                    <a:pt x="48168" y="17798"/>
                  </a:lnTo>
                  <a:lnTo>
                    <a:pt x="45657" y="18641"/>
                  </a:lnTo>
                  <a:lnTo>
                    <a:pt x="43147" y="19690"/>
                  </a:lnTo>
                  <a:lnTo>
                    <a:pt x="40842" y="20730"/>
                  </a:lnTo>
                  <a:lnTo>
                    <a:pt x="38538" y="21994"/>
                  </a:lnTo>
                  <a:lnTo>
                    <a:pt x="28693" y="14239"/>
                  </a:lnTo>
                  <a:lnTo>
                    <a:pt x="28693" y="14239"/>
                  </a:lnTo>
                  <a:lnTo>
                    <a:pt x="27644" y="13611"/>
                  </a:lnTo>
                  <a:lnTo>
                    <a:pt x="26603" y="13198"/>
                  </a:lnTo>
                  <a:lnTo>
                    <a:pt x="25554" y="12983"/>
                  </a:lnTo>
                  <a:lnTo>
                    <a:pt x="24505" y="12983"/>
                  </a:lnTo>
                  <a:lnTo>
                    <a:pt x="23456" y="12983"/>
                  </a:lnTo>
                  <a:lnTo>
                    <a:pt x="22201" y="13404"/>
                  </a:lnTo>
                  <a:lnTo>
                    <a:pt x="21367" y="14032"/>
                  </a:lnTo>
                  <a:lnTo>
                    <a:pt x="20524" y="14660"/>
                  </a:lnTo>
                  <a:lnTo>
                    <a:pt x="14660" y="20524"/>
                  </a:lnTo>
                  <a:lnTo>
                    <a:pt x="14660" y="20524"/>
                  </a:lnTo>
                  <a:lnTo>
                    <a:pt x="13826" y="21367"/>
                  </a:lnTo>
                  <a:lnTo>
                    <a:pt x="13404" y="22407"/>
                  </a:lnTo>
                  <a:lnTo>
                    <a:pt x="12992" y="23456"/>
                  </a:lnTo>
                  <a:lnTo>
                    <a:pt x="12777" y="24505"/>
                  </a:lnTo>
                  <a:lnTo>
                    <a:pt x="12777" y="25760"/>
                  </a:lnTo>
                  <a:lnTo>
                    <a:pt x="12992" y="26809"/>
                  </a:lnTo>
                  <a:lnTo>
                    <a:pt x="13404" y="27858"/>
                  </a:lnTo>
                  <a:lnTo>
                    <a:pt x="14032" y="28693"/>
                  </a:lnTo>
                  <a:lnTo>
                    <a:pt x="21779" y="38538"/>
                  </a:lnTo>
                  <a:lnTo>
                    <a:pt x="21779" y="38538"/>
                  </a:lnTo>
                  <a:lnTo>
                    <a:pt x="20524" y="40842"/>
                  </a:lnTo>
                  <a:lnTo>
                    <a:pt x="19484" y="43353"/>
                  </a:lnTo>
                  <a:lnTo>
                    <a:pt x="18641" y="45864"/>
                  </a:lnTo>
                  <a:lnTo>
                    <a:pt x="17807" y="48374"/>
                  </a:lnTo>
                  <a:lnTo>
                    <a:pt x="5451" y="49630"/>
                  </a:lnTo>
                  <a:lnTo>
                    <a:pt x="5451" y="49630"/>
                  </a:lnTo>
                  <a:lnTo>
                    <a:pt x="4402" y="50051"/>
                  </a:lnTo>
                  <a:lnTo>
                    <a:pt x="3353" y="50472"/>
                  </a:lnTo>
                  <a:lnTo>
                    <a:pt x="2304" y="51100"/>
                  </a:lnTo>
                  <a:lnTo>
                    <a:pt x="1470" y="51728"/>
                  </a:lnTo>
                  <a:lnTo>
                    <a:pt x="842" y="52777"/>
                  </a:lnTo>
                  <a:lnTo>
                    <a:pt x="421" y="53611"/>
                  </a:lnTo>
                  <a:lnTo>
                    <a:pt x="8" y="54866"/>
                  </a:lnTo>
                  <a:lnTo>
                    <a:pt x="8" y="55915"/>
                  </a:lnTo>
                  <a:lnTo>
                    <a:pt x="8" y="64084"/>
                  </a:lnTo>
                  <a:lnTo>
                    <a:pt x="8" y="64084"/>
                  </a:lnTo>
                  <a:lnTo>
                    <a:pt x="8" y="65339"/>
                  </a:lnTo>
                  <a:lnTo>
                    <a:pt x="421" y="66388"/>
                  </a:lnTo>
                  <a:lnTo>
                    <a:pt x="842" y="67437"/>
                  </a:lnTo>
                  <a:lnTo>
                    <a:pt x="1470" y="68271"/>
                  </a:lnTo>
                  <a:lnTo>
                    <a:pt x="2304" y="69105"/>
                  </a:lnTo>
                  <a:lnTo>
                    <a:pt x="3353" y="69742"/>
                  </a:lnTo>
                  <a:lnTo>
                    <a:pt x="4402" y="70154"/>
                  </a:lnTo>
                  <a:lnTo>
                    <a:pt x="5451" y="70369"/>
                  </a:lnTo>
                  <a:lnTo>
                    <a:pt x="17807" y="71831"/>
                  </a:lnTo>
                  <a:lnTo>
                    <a:pt x="17807" y="71831"/>
                  </a:lnTo>
                  <a:lnTo>
                    <a:pt x="18641" y="74342"/>
                  </a:lnTo>
                  <a:lnTo>
                    <a:pt x="19484" y="76646"/>
                  </a:lnTo>
                  <a:lnTo>
                    <a:pt x="20524" y="79157"/>
                  </a:lnTo>
                  <a:lnTo>
                    <a:pt x="21779" y="81461"/>
                  </a:lnTo>
                  <a:lnTo>
                    <a:pt x="14032" y="91306"/>
                  </a:lnTo>
                  <a:lnTo>
                    <a:pt x="14032" y="91306"/>
                  </a:lnTo>
                  <a:lnTo>
                    <a:pt x="13404" y="92355"/>
                  </a:lnTo>
                  <a:lnTo>
                    <a:pt x="12992" y="93404"/>
                  </a:lnTo>
                  <a:lnTo>
                    <a:pt x="12777" y="94445"/>
                  </a:lnTo>
                  <a:lnTo>
                    <a:pt x="12777" y="95494"/>
                  </a:lnTo>
                  <a:lnTo>
                    <a:pt x="12992" y="96543"/>
                  </a:lnTo>
                  <a:lnTo>
                    <a:pt x="13404" y="97592"/>
                  </a:lnTo>
                  <a:lnTo>
                    <a:pt x="13826" y="98641"/>
                  </a:lnTo>
                  <a:lnTo>
                    <a:pt x="14660" y="99475"/>
                  </a:lnTo>
                  <a:lnTo>
                    <a:pt x="20524" y="105339"/>
                  </a:lnTo>
                  <a:lnTo>
                    <a:pt x="20524" y="105339"/>
                  </a:lnTo>
                  <a:lnTo>
                    <a:pt x="21367" y="106173"/>
                  </a:lnTo>
                  <a:lnTo>
                    <a:pt x="22201" y="106595"/>
                  </a:lnTo>
                  <a:lnTo>
                    <a:pt x="23456" y="107016"/>
                  </a:lnTo>
                  <a:lnTo>
                    <a:pt x="24505" y="107222"/>
                  </a:lnTo>
                  <a:lnTo>
                    <a:pt x="25554" y="107222"/>
                  </a:lnTo>
                  <a:lnTo>
                    <a:pt x="26603" y="106801"/>
                  </a:lnTo>
                  <a:lnTo>
                    <a:pt x="27644" y="106388"/>
                  </a:lnTo>
                  <a:lnTo>
                    <a:pt x="28693" y="105967"/>
                  </a:lnTo>
                  <a:lnTo>
                    <a:pt x="38538" y="98220"/>
                  </a:lnTo>
                  <a:lnTo>
                    <a:pt x="38538" y="98220"/>
                  </a:lnTo>
                  <a:lnTo>
                    <a:pt x="40842" y="99269"/>
                  </a:lnTo>
                  <a:lnTo>
                    <a:pt x="43147" y="100524"/>
                  </a:lnTo>
                  <a:lnTo>
                    <a:pt x="45657" y="101358"/>
                  </a:lnTo>
                  <a:lnTo>
                    <a:pt x="48168" y="102201"/>
                  </a:lnTo>
                  <a:lnTo>
                    <a:pt x="49638" y="114548"/>
                  </a:lnTo>
                  <a:lnTo>
                    <a:pt x="49638" y="114548"/>
                  </a:lnTo>
                  <a:lnTo>
                    <a:pt x="49845" y="115597"/>
                  </a:lnTo>
                  <a:lnTo>
                    <a:pt x="50266" y="116646"/>
                  </a:lnTo>
                  <a:lnTo>
                    <a:pt x="50894" y="117695"/>
                  </a:lnTo>
                  <a:lnTo>
                    <a:pt x="51728" y="118529"/>
                  </a:lnTo>
                  <a:lnTo>
                    <a:pt x="52570" y="119157"/>
                  </a:lnTo>
                  <a:lnTo>
                    <a:pt x="53611" y="119578"/>
                  </a:lnTo>
                  <a:lnTo>
                    <a:pt x="54660" y="120000"/>
                  </a:lnTo>
                  <a:lnTo>
                    <a:pt x="55709" y="120000"/>
                  </a:lnTo>
                  <a:lnTo>
                    <a:pt x="64084" y="120000"/>
                  </a:lnTo>
                  <a:lnTo>
                    <a:pt x="64084" y="120000"/>
                  </a:lnTo>
                  <a:lnTo>
                    <a:pt x="65133" y="120000"/>
                  </a:lnTo>
                  <a:lnTo>
                    <a:pt x="66388" y="119578"/>
                  </a:lnTo>
                  <a:lnTo>
                    <a:pt x="67222" y="119157"/>
                  </a:lnTo>
                  <a:lnTo>
                    <a:pt x="68271" y="118529"/>
                  </a:lnTo>
                  <a:lnTo>
                    <a:pt x="68899" y="117695"/>
                  </a:lnTo>
                  <a:lnTo>
                    <a:pt x="69527" y="116646"/>
                  </a:lnTo>
                  <a:lnTo>
                    <a:pt x="69948" y="115597"/>
                  </a:lnTo>
                  <a:lnTo>
                    <a:pt x="70154" y="114548"/>
                  </a:lnTo>
                  <a:lnTo>
                    <a:pt x="71625" y="102201"/>
                  </a:lnTo>
                  <a:lnTo>
                    <a:pt x="71625" y="102201"/>
                  </a:lnTo>
                  <a:lnTo>
                    <a:pt x="74135" y="101358"/>
                  </a:lnTo>
                  <a:lnTo>
                    <a:pt x="76646" y="100524"/>
                  </a:lnTo>
                  <a:lnTo>
                    <a:pt x="79165" y="99269"/>
                  </a:lnTo>
                  <a:lnTo>
                    <a:pt x="81470" y="98220"/>
                  </a:lnTo>
                  <a:lnTo>
                    <a:pt x="91306" y="105967"/>
                  </a:lnTo>
                  <a:lnTo>
                    <a:pt x="91306" y="105967"/>
                  </a:lnTo>
                  <a:lnTo>
                    <a:pt x="92149" y="106388"/>
                  </a:lnTo>
                  <a:lnTo>
                    <a:pt x="93190" y="106801"/>
                  </a:lnTo>
                  <a:lnTo>
                    <a:pt x="94239" y="107222"/>
                  </a:lnTo>
                  <a:lnTo>
                    <a:pt x="95494" y="107222"/>
                  </a:lnTo>
                  <a:lnTo>
                    <a:pt x="96543" y="107016"/>
                  </a:lnTo>
                  <a:lnTo>
                    <a:pt x="97592" y="106595"/>
                  </a:lnTo>
                  <a:lnTo>
                    <a:pt x="98641" y="106173"/>
                  </a:lnTo>
                  <a:lnTo>
                    <a:pt x="99475" y="105339"/>
                  </a:lnTo>
                  <a:lnTo>
                    <a:pt x="105339" y="99475"/>
                  </a:lnTo>
                  <a:lnTo>
                    <a:pt x="105339" y="99475"/>
                  </a:lnTo>
                  <a:lnTo>
                    <a:pt x="105967" y="98641"/>
                  </a:lnTo>
                  <a:lnTo>
                    <a:pt x="106595" y="97592"/>
                  </a:lnTo>
                  <a:lnTo>
                    <a:pt x="106809" y="96543"/>
                  </a:lnTo>
                  <a:lnTo>
                    <a:pt x="107016" y="95494"/>
                  </a:lnTo>
                  <a:lnTo>
                    <a:pt x="107016" y="94445"/>
                  </a:lnTo>
                  <a:lnTo>
                    <a:pt x="106809" y="93404"/>
                  </a:lnTo>
                  <a:lnTo>
                    <a:pt x="106388" y="92355"/>
                  </a:lnTo>
                  <a:lnTo>
                    <a:pt x="105760" y="91306"/>
                  </a:lnTo>
                  <a:lnTo>
                    <a:pt x="98013" y="81461"/>
                  </a:lnTo>
                  <a:lnTo>
                    <a:pt x="98013" y="81461"/>
                  </a:lnTo>
                  <a:lnTo>
                    <a:pt x="99269" y="79157"/>
                  </a:lnTo>
                  <a:lnTo>
                    <a:pt x="100318" y="76646"/>
                  </a:lnTo>
                  <a:lnTo>
                    <a:pt x="101358" y="74342"/>
                  </a:lnTo>
                  <a:lnTo>
                    <a:pt x="101986" y="71831"/>
                  </a:lnTo>
                  <a:lnTo>
                    <a:pt x="114557" y="70369"/>
                  </a:lnTo>
                  <a:lnTo>
                    <a:pt x="114557" y="70369"/>
                  </a:lnTo>
                  <a:lnTo>
                    <a:pt x="115597" y="70154"/>
                  </a:lnTo>
                  <a:lnTo>
                    <a:pt x="116646" y="69742"/>
                  </a:lnTo>
                  <a:lnTo>
                    <a:pt x="117489" y="69105"/>
                  </a:lnTo>
                  <a:lnTo>
                    <a:pt x="118323" y="68271"/>
                  </a:lnTo>
                  <a:lnTo>
                    <a:pt x="118950" y="67437"/>
                  </a:lnTo>
                  <a:lnTo>
                    <a:pt x="119578" y="66388"/>
                  </a:lnTo>
                  <a:lnTo>
                    <a:pt x="119793" y="65339"/>
                  </a:lnTo>
                  <a:lnTo>
                    <a:pt x="120000" y="64084"/>
                  </a:lnTo>
                  <a:lnTo>
                    <a:pt x="120000" y="55915"/>
                  </a:lnTo>
                  <a:lnTo>
                    <a:pt x="120000" y="55915"/>
                  </a:lnTo>
                  <a:lnTo>
                    <a:pt x="119793" y="54866"/>
                  </a:lnTo>
                  <a:lnTo>
                    <a:pt x="119578" y="53611"/>
                  </a:lnTo>
                  <a:lnTo>
                    <a:pt x="118950" y="52777"/>
                  </a:lnTo>
                  <a:lnTo>
                    <a:pt x="118323" y="51728"/>
                  </a:lnTo>
                  <a:lnTo>
                    <a:pt x="117489" y="51100"/>
                  </a:lnTo>
                  <a:lnTo>
                    <a:pt x="116646" y="50472"/>
                  </a:lnTo>
                  <a:lnTo>
                    <a:pt x="115597" y="50051"/>
                  </a:lnTo>
                  <a:lnTo>
                    <a:pt x="114557" y="49630"/>
                  </a:lnTo>
                  <a:lnTo>
                    <a:pt x="114557" y="49630"/>
                  </a:lnTo>
                  <a:close/>
                  <a:moveTo>
                    <a:pt x="73714" y="73929"/>
                  </a:moveTo>
                  <a:lnTo>
                    <a:pt x="73714" y="73929"/>
                  </a:lnTo>
                  <a:lnTo>
                    <a:pt x="72252" y="75184"/>
                  </a:lnTo>
                  <a:lnTo>
                    <a:pt x="70782" y="76440"/>
                  </a:lnTo>
                  <a:lnTo>
                    <a:pt x="69114" y="77274"/>
                  </a:lnTo>
                  <a:lnTo>
                    <a:pt x="67222" y="78116"/>
                  </a:lnTo>
                  <a:lnTo>
                    <a:pt x="65554" y="78744"/>
                  </a:lnTo>
                  <a:lnTo>
                    <a:pt x="63662" y="79157"/>
                  </a:lnTo>
                  <a:lnTo>
                    <a:pt x="61779" y="79372"/>
                  </a:lnTo>
                  <a:lnTo>
                    <a:pt x="59896" y="79578"/>
                  </a:lnTo>
                  <a:lnTo>
                    <a:pt x="58013" y="79372"/>
                  </a:lnTo>
                  <a:lnTo>
                    <a:pt x="56130" y="79157"/>
                  </a:lnTo>
                  <a:lnTo>
                    <a:pt x="54453" y="78744"/>
                  </a:lnTo>
                  <a:lnTo>
                    <a:pt x="52570" y="78116"/>
                  </a:lnTo>
                  <a:lnTo>
                    <a:pt x="50894" y="77274"/>
                  </a:lnTo>
                  <a:lnTo>
                    <a:pt x="49217" y="76440"/>
                  </a:lnTo>
                  <a:lnTo>
                    <a:pt x="47540" y="75184"/>
                  </a:lnTo>
                  <a:lnTo>
                    <a:pt x="46079" y="73929"/>
                  </a:lnTo>
                  <a:lnTo>
                    <a:pt x="46079" y="73929"/>
                  </a:lnTo>
                  <a:lnTo>
                    <a:pt x="44815" y="72459"/>
                  </a:lnTo>
                  <a:lnTo>
                    <a:pt x="43559" y="70782"/>
                  </a:lnTo>
                  <a:lnTo>
                    <a:pt x="42725" y="69105"/>
                  </a:lnTo>
                  <a:lnTo>
                    <a:pt x="41883" y="67437"/>
                  </a:lnTo>
                  <a:lnTo>
                    <a:pt x="41255" y="65546"/>
                  </a:lnTo>
                  <a:lnTo>
                    <a:pt x="40842" y="63662"/>
                  </a:lnTo>
                  <a:lnTo>
                    <a:pt x="40421" y="61986"/>
                  </a:lnTo>
                  <a:lnTo>
                    <a:pt x="40421" y="60103"/>
                  </a:lnTo>
                  <a:lnTo>
                    <a:pt x="40421" y="58220"/>
                  </a:lnTo>
                  <a:lnTo>
                    <a:pt x="40842" y="56337"/>
                  </a:lnTo>
                  <a:lnTo>
                    <a:pt x="41255" y="54453"/>
                  </a:lnTo>
                  <a:lnTo>
                    <a:pt x="41883" y="52777"/>
                  </a:lnTo>
                  <a:lnTo>
                    <a:pt x="42725" y="50894"/>
                  </a:lnTo>
                  <a:lnTo>
                    <a:pt x="43559" y="49217"/>
                  </a:lnTo>
                  <a:lnTo>
                    <a:pt x="44815" y="47747"/>
                  </a:lnTo>
                  <a:lnTo>
                    <a:pt x="46079" y="46285"/>
                  </a:lnTo>
                  <a:lnTo>
                    <a:pt x="46079" y="46285"/>
                  </a:lnTo>
                  <a:lnTo>
                    <a:pt x="47540" y="44815"/>
                  </a:lnTo>
                  <a:lnTo>
                    <a:pt x="49217" y="43774"/>
                  </a:lnTo>
                  <a:lnTo>
                    <a:pt x="50894" y="42725"/>
                  </a:lnTo>
                  <a:lnTo>
                    <a:pt x="52570" y="41883"/>
                  </a:lnTo>
                  <a:lnTo>
                    <a:pt x="54453" y="41255"/>
                  </a:lnTo>
                  <a:lnTo>
                    <a:pt x="56130" y="40842"/>
                  </a:lnTo>
                  <a:lnTo>
                    <a:pt x="58013" y="40627"/>
                  </a:lnTo>
                  <a:lnTo>
                    <a:pt x="59896" y="40421"/>
                  </a:lnTo>
                  <a:lnTo>
                    <a:pt x="61779" y="40627"/>
                  </a:lnTo>
                  <a:lnTo>
                    <a:pt x="63662" y="40842"/>
                  </a:lnTo>
                  <a:lnTo>
                    <a:pt x="65554" y="41255"/>
                  </a:lnTo>
                  <a:lnTo>
                    <a:pt x="67222" y="41883"/>
                  </a:lnTo>
                  <a:lnTo>
                    <a:pt x="69114" y="42725"/>
                  </a:lnTo>
                  <a:lnTo>
                    <a:pt x="70782" y="43774"/>
                  </a:lnTo>
                  <a:lnTo>
                    <a:pt x="72252" y="44815"/>
                  </a:lnTo>
                  <a:lnTo>
                    <a:pt x="73714" y="46285"/>
                  </a:lnTo>
                  <a:lnTo>
                    <a:pt x="73714" y="46285"/>
                  </a:lnTo>
                  <a:lnTo>
                    <a:pt x="75184" y="47747"/>
                  </a:lnTo>
                  <a:lnTo>
                    <a:pt x="76233" y="49217"/>
                  </a:lnTo>
                  <a:lnTo>
                    <a:pt x="77274" y="50894"/>
                  </a:lnTo>
                  <a:lnTo>
                    <a:pt x="78116" y="52777"/>
                  </a:lnTo>
                  <a:lnTo>
                    <a:pt x="78744" y="54453"/>
                  </a:lnTo>
                  <a:lnTo>
                    <a:pt x="79165" y="56337"/>
                  </a:lnTo>
                  <a:lnTo>
                    <a:pt x="79372" y="58220"/>
                  </a:lnTo>
                  <a:lnTo>
                    <a:pt x="79372" y="60103"/>
                  </a:lnTo>
                  <a:lnTo>
                    <a:pt x="79372" y="61986"/>
                  </a:lnTo>
                  <a:lnTo>
                    <a:pt x="79165" y="63662"/>
                  </a:lnTo>
                  <a:lnTo>
                    <a:pt x="78744" y="65546"/>
                  </a:lnTo>
                  <a:lnTo>
                    <a:pt x="78116" y="67437"/>
                  </a:lnTo>
                  <a:lnTo>
                    <a:pt x="77274" y="69105"/>
                  </a:lnTo>
                  <a:lnTo>
                    <a:pt x="76233" y="70782"/>
                  </a:lnTo>
                  <a:lnTo>
                    <a:pt x="75184" y="72459"/>
                  </a:lnTo>
                  <a:lnTo>
                    <a:pt x="73714" y="73929"/>
                  </a:lnTo>
                  <a:lnTo>
                    <a:pt x="73714" y="7392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Shape 448"/>
            <p:cNvSpPr/>
            <p:nvPr/>
          </p:nvSpPr>
          <p:spPr>
            <a:xfrm>
              <a:off x="5566575" y="3193575"/>
              <a:ext cx="198525" cy="198525"/>
            </a:xfrm>
            <a:custGeom>
              <a:avLst/>
              <a:gdLst/>
              <a:ahLst/>
              <a:cxnLst/>
              <a:rect l="0" t="0" r="0" b="0"/>
              <a:pathLst>
                <a:path w="120000" h="120000" fill="none" extrusionOk="0">
                  <a:moveTo>
                    <a:pt x="109678" y="32398"/>
                  </a:moveTo>
                  <a:lnTo>
                    <a:pt x="92754" y="36086"/>
                  </a:lnTo>
                  <a:lnTo>
                    <a:pt x="92754" y="36086"/>
                  </a:lnTo>
                  <a:lnTo>
                    <a:pt x="90910" y="33502"/>
                  </a:lnTo>
                  <a:lnTo>
                    <a:pt x="88704" y="31295"/>
                  </a:lnTo>
                  <a:lnTo>
                    <a:pt x="94597" y="14733"/>
                  </a:lnTo>
                  <a:lnTo>
                    <a:pt x="94597" y="14733"/>
                  </a:lnTo>
                  <a:lnTo>
                    <a:pt x="94960" y="13630"/>
                  </a:lnTo>
                  <a:lnTo>
                    <a:pt x="94960" y="12527"/>
                  </a:lnTo>
                  <a:lnTo>
                    <a:pt x="94597" y="10321"/>
                  </a:lnTo>
                  <a:lnTo>
                    <a:pt x="93116" y="8477"/>
                  </a:lnTo>
                  <a:lnTo>
                    <a:pt x="92391" y="7374"/>
                  </a:lnTo>
                  <a:lnTo>
                    <a:pt x="91650" y="7011"/>
                  </a:lnTo>
                  <a:lnTo>
                    <a:pt x="83913" y="2961"/>
                  </a:lnTo>
                  <a:lnTo>
                    <a:pt x="83913" y="2961"/>
                  </a:lnTo>
                  <a:lnTo>
                    <a:pt x="82810" y="2584"/>
                  </a:lnTo>
                  <a:lnTo>
                    <a:pt x="81707" y="2584"/>
                  </a:lnTo>
                  <a:lnTo>
                    <a:pt x="79501" y="2584"/>
                  </a:lnTo>
                  <a:lnTo>
                    <a:pt x="77295" y="3687"/>
                  </a:lnTo>
                  <a:lnTo>
                    <a:pt x="76554" y="4427"/>
                  </a:lnTo>
                  <a:lnTo>
                    <a:pt x="75829" y="5168"/>
                  </a:lnTo>
                  <a:lnTo>
                    <a:pt x="66248" y="19886"/>
                  </a:lnTo>
                  <a:lnTo>
                    <a:pt x="66248" y="19886"/>
                  </a:lnTo>
                  <a:lnTo>
                    <a:pt x="62939" y="19523"/>
                  </a:lnTo>
                  <a:lnTo>
                    <a:pt x="59992" y="19523"/>
                  </a:lnTo>
                  <a:lnTo>
                    <a:pt x="52633" y="3687"/>
                  </a:lnTo>
                  <a:lnTo>
                    <a:pt x="52633" y="3687"/>
                  </a:lnTo>
                  <a:lnTo>
                    <a:pt x="51907" y="2584"/>
                  </a:lnTo>
                  <a:lnTo>
                    <a:pt x="51167" y="1858"/>
                  </a:lnTo>
                  <a:lnTo>
                    <a:pt x="49323" y="755"/>
                  </a:lnTo>
                  <a:lnTo>
                    <a:pt x="47117" y="15"/>
                  </a:lnTo>
                  <a:lnTo>
                    <a:pt x="46014" y="15"/>
                  </a:lnTo>
                  <a:lnTo>
                    <a:pt x="44911" y="377"/>
                  </a:lnTo>
                  <a:lnTo>
                    <a:pt x="36811" y="2961"/>
                  </a:lnTo>
                  <a:lnTo>
                    <a:pt x="36811" y="2961"/>
                  </a:lnTo>
                  <a:lnTo>
                    <a:pt x="35708" y="3324"/>
                  </a:lnTo>
                  <a:lnTo>
                    <a:pt x="34605" y="4064"/>
                  </a:lnTo>
                  <a:lnTo>
                    <a:pt x="33124" y="5908"/>
                  </a:lnTo>
                  <a:lnTo>
                    <a:pt x="32398" y="8114"/>
                  </a:lnTo>
                  <a:lnTo>
                    <a:pt x="32398" y="9217"/>
                  </a:lnTo>
                  <a:lnTo>
                    <a:pt x="32398" y="10321"/>
                  </a:lnTo>
                  <a:lnTo>
                    <a:pt x="36071" y="27623"/>
                  </a:lnTo>
                  <a:lnTo>
                    <a:pt x="36071" y="27623"/>
                  </a:lnTo>
                  <a:lnTo>
                    <a:pt x="33502" y="29452"/>
                  </a:lnTo>
                  <a:lnTo>
                    <a:pt x="31295" y="31658"/>
                  </a:lnTo>
                  <a:lnTo>
                    <a:pt x="15096" y="25402"/>
                  </a:lnTo>
                  <a:lnTo>
                    <a:pt x="15096" y="25402"/>
                  </a:lnTo>
                  <a:lnTo>
                    <a:pt x="13993" y="25402"/>
                  </a:lnTo>
                  <a:lnTo>
                    <a:pt x="12527" y="25039"/>
                  </a:lnTo>
                  <a:lnTo>
                    <a:pt x="10306" y="25780"/>
                  </a:lnTo>
                  <a:lnTo>
                    <a:pt x="8477" y="26883"/>
                  </a:lnTo>
                  <a:lnTo>
                    <a:pt x="7737" y="27623"/>
                  </a:lnTo>
                  <a:lnTo>
                    <a:pt x="6996" y="28726"/>
                  </a:lnTo>
                  <a:lnTo>
                    <a:pt x="3324" y="36086"/>
                  </a:lnTo>
                  <a:lnTo>
                    <a:pt x="3324" y="36086"/>
                  </a:lnTo>
                  <a:lnTo>
                    <a:pt x="2946" y="37189"/>
                  </a:lnTo>
                  <a:lnTo>
                    <a:pt x="2584" y="38292"/>
                  </a:lnTo>
                  <a:lnTo>
                    <a:pt x="2946" y="40861"/>
                  </a:lnTo>
                  <a:lnTo>
                    <a:pt x="3687" y="42704"/>
                  </a:lnTo>
                  <a:lnTo>
                    <a:pt x="4427" y="43808"/>
                  </a:lnTo>
                  <a:lnTo>
                    <a:pt x="5530" y="44548"/>
                  </a:lnTo>
                  <a:lnTo>
                    <a:pt x="20249" y="54114"/>
                  </a:lnTo>
                  <a:lnTo>
                    <a:pt x="20249" y="54114"/>
                  </a:lnTo>
                  <a:lnTo>
                    <a:pt x="19886" y="57060"/>
                  </a:lnTo>
                  <a:lnTo>
                    <a:pt x="19508" y="60370"/>
                  </a:lnTo>
                  <a:lnTo>
                    <a:pt x="3687" y="67729"/>
                  </a:lnTo>
                  <a:lnTo>
                    <a:pt x="3687" y="67729"/>
                  </a:lnTo>
                  <a:lnTo>
                    <a:pt x="2946" y="68107"/>
                  </a:lnTo>
                  <a:lnTo>
                    <a:pt x="1843" y="68832"/>
                  </a:lnTo>
                  <a:lnTo>
                    <a:pt x="740" y="71038"/>
                  </a:lnTo>
                  <a:lnTo>
                    <a:pt x="0" y="73260"/>
                  </a:lnTo>
                  <a:lnTo>
                    <a:pt x="377" y="74363"/>
                  </a:lnTo>
                  <a:lnTo>
                    <a:pt x="377" y="75466"/>
                  </a:lnTo>
                  <a:lnTo>
                    <a:pt x="3324" y="83566"/>
                  </a:lnTo>
                  <a:lnTo>
                    <a:pt x="3324" y="83566"/>
                  </a:lnTo>
                  <a:lnTo>
                    <a:pt x="3687" y="84291"/>
                  </a:lnTo>
                  <a:lnTo>
                    <a:pt x="4427" y="85394"/>
                  </a:lnTo>
                  <a:lnTo>
                    <a:pt x="5893" y="86875"/>
                  </a:lnTo>
                  <a:lnTo>
                    <a:pt x="8099" y="87601"/>
                  </a:lnTo>
                  <a:lnTo>
                    <a:pt x="9202" y="87601"/>
                  </a:lnTo>
                  <a:lnTo>
                    <a:pt x="10306" y="87601"/>
                  </a:lnTo>
                  <a:lnTo>
                    <a:pt x="27608" y="83928"/>
                  </a:lnTo>
                  <a:lnTo>
                    <a:pt x="27608" y="83928"/>
                  </a:lnTo>
                  <a:lnTo>
                    <a:pt x="29452" y="86497"/>
                  </a:lnTo>
                  <a:lnTo>
                    <a:pt x="31658" y="88704"/>
                  </a:lnTo>
                  <a:lnTo>
                    <a:pt x="25765" y="105266"/>
                  </a:lnTo>
                  <a:lnTo>
                    <a:pt x="25765" y="105266"/>
                  </a:lnTo>
                  <a:lnTo>
                    <a:pt x="25402" y="106384"/>
                  </a:lnTo>
                  <a:lnTo>
                    <a:pt x="25402" y="107487"/>
                  </a:lnTo>
                  <a:lnTo>
                    <a:pt x="25765" y="109693"/>
                  </a:lnTo>
                  <a:lnTo>
                    <a:pt x="26868" y="111522"/>
                  </a:lnTo>
                  <a:lnTo>
                    <a:pt x="27971" y="112262"/>
                  </a:lnTo>
                  <a:lnTo>
                    <a:pt x="28711" y="113003"/>
                  </a:lnTo>
                  <a:lnTo>
                    <a:pt x="36448" y="116675"/>
                  </a:lnTo>
                  <a:lnTo>
                    <a:pt x="36448" y="116675"/>
                  </a:lnTo>
                  <a:lnTo>
                    <a:pt x="37551" y="117415"/>
                  </a:lnTo>
                  <a:lnTo>
                    <a:pt x="38655" y="117415"/>
                  </a:lnTo>
                  <a:lnTo>
                    <a:pt x="40861" y="117415"/>
                  </a:lnTo>
                  <a:lnTo>
                    <a:pt x="43067" y="116312"/>
                  </a:lnTo>
                  <a:lnTo>
                    <a:pt x="43808" y="115572"/>
                  </a:lnTo>
                  <a:lnTo>
                    <a:pt x="44533" y="114846"/>
                  </a:lnTo>
                  <a:lnTo>
                    <a:pt x="54114" y="100113"/>
                  </a:lnTo>
                  <a:lnTo>
                    <a:pt x="54114" y="100113"/>
                  </a:lnTo>
                  <a:lnTo>
                    <a:pt x="57423" y="100491"/>
                  </a:lnTo>
                  <a:lnTo>
                    <a:pt x="60370" y="100491"/>
                  </a:lnTo>
                  <a:lnTo>
                    <a:pt x="67729" y="116312"/>
                  </a:lnTo>
                  <a:lnTo>
                    <a:pt x="67729" y="116312"/>
                  </a:lnTo>
                  <a:lnTo>
                    <a:pt x="68469" y="117415"/>
                  </a:lnTo>
                  <a:lnTo>
                    <a:pt x="69195" y="118156"/>
                  </a:lnTo>
                  <a:lnTo>
                    <a:pt x="71038" y="119259"/>
                  </a:lnTo>
                  <a:lnTo>
                    <a:pt x="73245" y="120000"/>
                  </a:lnTo>
                  <a:lnTo>
                    <a:pt x="74348" y="120000"/>
                  </a:lnTo>
                  <a:lnTo>
                    <a:pt x="75451" y="119622"/>
                  </a:lnTo>
                  <a:lnTo>
                    <a:pt x="83551" y="117053"/>
                  </a:lnTo>
                  <a:lnTo>
                    <a:pt x="83551" y="117053"/>
                  </a:lnTo>
                  <a:lnTo>
                    <a:pt x="84654" y="116675"/>
                  </a:lnTo>
                  <a:lnTo>
                    <a:pt x="85394" y="115950"/>
                  </a:lnTo>
                  <a:lnTo>
                    <a:pt x="86860" y="114106"/>
                  </a:lnTo>
                  <a:lnTo>
                    <a:pt x="87963" y="111900"/>
                  </a:lnTo>
                  <a:lnTo>
                    <a:pt x="87963" y="110797"/>
                  </a:lnTo>
                  <a:lnTo>
                    <a:pt x="87963" y="109693"/>
                  </a:lnTo>
                  <a:lnTo>
                    <a:pt x="84291" y="92391"/>
                  </a:lnTo>
                  <a:lnTo>
                    <a:pt x="84291" y="92391"/>
                  </a:lnTo>
                  <a:lnTo>
                    <a:pt x="86497" y="90547"/>
                  </a:lnTo>
                  <a:lnTo>
                    <a:pt x="89066" y="88341"/>
                  </a:lnTo>
                  <a:lnTo>
                    <a:pt x="105266" y="94597"/>
                  </a:lnTo>
                  <a:lnTo>
                    <a:pt x="105266" y="94597"/>
                  </a:lnTo>
                  <a:lnTo>
                    <a:pt x="106369" y="94597"/>
                  </a:lnTo>
                  <a:lnTo>
                    <a:pt x="107472" y="94975"/>
                  </a:lnTo>
                  <a:lnTo>
                    <a:pt x="109678" y="94234"/>
                  </a:lnTo>
                  <a:lnTo>
                    <a:pt x="111885" y="93131"/>
                  </a:lnTo>
                  <a:lnTo>
                    <a:pt x="112625" y="92391"/>
                  </a:lnTo>
                  <a:lnTo>
                    <a:pt x="113366" y="91288"/>
                  </a:lnTo>
                  <a:lnTo>
                    <a:pt x="117038" y="83566"/>
                  </a:lnTo>
                  <a:lnTo>
                    <a:pt x="117038" y="83566"/>
                  </a:lnTo>
                  <a:lnTo>
                    <a:pt x="117415" y="82825"/>
                  </a:lnTo>
                  <a:lnTo>
                    <a:pt x="117778" y="81344"/>
                  </a:lnTo>
                  <a:lnTo>
                    <a:pt x="117415" y="79138"/>
                  </a:lnTo>
                  <a:lnTo>
                    <a:pt x="116312" y="77295"/>
                  </a:lnTo>
                  <a:lnTo>
                    <a:pt x="115572" y="76191"/>
                  </a:lnTo>
                  <a:lnTo>
                    <a:pt x="114831" y="75466"/>
                  </a:lnTo>
                  <a:lnTo>
                    <a:pt x="100113" y="65885"/>
                  </a:lnTo>
                  <a:lnTo>
                    <a:pt x="100113" y="65885"/>
                  </a:lnTo>
                  <a:lnTo>
                    <a:pt x="100476" y="62954"/>
                  </a:lnTo>
                  <a:lnTo>
                    <a:pt x="100476" y="59629"/>
                  </a:lnTo>
                  <a:lnTo>
                    <a:pt x="116312" y="52270"/>
                  </a:lnTo>
                  <a:lnTo>
                    <a:pt x="116312" y="52270"/>
                  </a:lnTo>
                  <a:lnTo>
                    <a:pt x="117415" y="51907"/>
                  </a:lnTo>
                  <a:lnTo>
                    <a:pt x="118519" y="51167"/>
                  </a:lnTo>
                  <a:lnTo>
                    <a:pt x="119622" y="48961"/>
                  </a:lnTo>
                  <a:lnTo>
                    <a:pt x="119984" y="46754"/>
                  </a:lnTo>
                  <a:lnTo>
                    <a:pt x="119984" y="45651"/>
                  </a:lnTo>
                  <a:lnTo>
                    <a:pt x="119984" y="44548"/>
                  </a:lnTo>
                  <a:lnTo>
                    <a:pt x="117038" y="36448"/>
                  </a:lnTo>
                  <a:lnTo>
                    <a:pt x="117038" y="36448"/>
                  </a:lnTo>
                  <a:lnTo>
                    <a:pt x="116675" y="35345"/>
                  </a:lnTo>
                  <a:lnTo>
                    <a:pt x="115935" y="34605"/>
                  </a:lnTo>
                  <a:lnTo>
                    <a:pt x="114106" y="33139"/>
                  </a:lnTo>
                  <a:lnTo>
                    <a:pt x="112262" y="32398"/>
                  </a:lnTo>
                  <a:lnTo>
                    <a:pt x="111159" y="32398"/>
                  </a:lnTo>
                  <a:lnTo>
                    <a:pt x="109678" y="32398"/>
                  </a:lnTo>
                  <a:lnTo>
                    <a:pt x="109678" y="32398"/>
                  </a:lnTo>
                  <a:close/>
                  <a:moveTo>
                    <a:pt x="82810" y="71416"/>
                  </a:moveTo>
                  <a:lnTo>
                    <a:pt x="82810" y="71416"/>
                  </a:lnTo>
                  <a:lnTo>
                    <a:pt x="81344" y="73622"/>
                  </a:lnTo>
                  <a:lnTo>
                    <a:pt x="79879" y="75466"/>
                  </a:lnTo>
                  <a:lnTo>
                    <a:pt x="78398" y="77672"/>
                  </a:lnTo>
                  <a:lnTo>
                    <a:pt x="76554" y="79138"/>
                  </a:lnTo>
                  <a:lnTo>
                    <a:pt x="74726" y="80619"/>
                  </a:lnTo>
                  <a:lnTo>
                    <a:pt x="72504" y="82085"/>
                  </a:lnTo>
                  <a:lnTo>
                    <a:pt x="70298" y="83188"/>
                  </a:lnTo>
                  <a:lnTo>
                    <a:pt x="68092" y="83928"/>
                  </a:lnTo>
                  <a:lnTo>
                    <a:pt x="65885" y="84669"/>
                  </a:lnTo>
                  <a:lnTo>
                    <a:pt x="63316" y="85032"/>
                  </a:lnTo>
                  <a:lnTo>
                    <a:pt x="61095" y="85394"/>
                  </a:lnTo>
                  <a:lnTo>
                    <a:pt x="58526" y="85032"/>
                  </a:lnTo>
                  <a:lnTo>
                    <a:pt x="55942" y="85032"/>
                  </a:lnTo>
                  <a:lnTo>
                    <a:pt x="53736" y="84291"/>
                  </a:lnTo>
                  <a:lnTo>
                    <a:pt x="51167" y="83566"/>
                  </a:lnTo>
                  <a:lnTo>
                    <a:pt x="48961" y="82448"/>
                  </a:lnTo>
                  <a:lnTo>
                    <a:pt x="48961" y="82448"/>
                  </a:lnTo>
                  <a:lnTo>
                    <a:pt x="46754" y="81344"/>
                  </a:lnTo>
                  <a:lnTo>
                    <a:pt x="44533" y="79879"/>
                  </a:lnTo>
                  <a:lnTo>
                    <a:pt x="42704" y="78035"/>
                  </a:lnTo>
                  <a:lnTo>
                    <a:pt x="40861" y="76569"/>
                  </a:lnTo>
                  <a:lnTo>
                    <a:pt x="39380" y="74363"/>
                  </a:lnTo>
                  <a:lnTo>
                    <a:pt x="38277" y="72519"/>
                  </a:lnTo>
                  <a:lnTo>
                    <a:pt x="37174" y="70313"/>
                  </a:lnTo>
                  <a:lnTo>
                    <a:pt x="36071" y="68107"/>
                  </a:lnTo>
                  <a:lnTo>
                    <a:pt x="35708" y="65523"/>
                  </a:lnTo>
                  <a:lnTo>
                    <a:pt x="34967" y="63316"/>
                  </a:lnTo>
                  <a:lnTo>
                    <a:pt x="34967" y="60748"/>
                  </a:lnTo>
                  <a:lnTo>
                    <a:pt x="34967" y="58526"/>
                  </a:lnTo>
                  <a:lnTo>
                    <a:pt x="35345" y="55957"/>
                  </a:lnTo>
                  <a:lnTo>
                    <a:pt x="35708" y="53373"/>
                  </a:lnTo>
                  <a:lnTo>
                    <a:pt x="36448" y="51167"/>
                  </a:lnTo>
                  <a:lnTo>
                    <a:pt x="37551" y="48598"/>
                  </a:lnTo>
                  <a:lnTo>
                    <a:pt x="37551" y="48598"/>
                  </a:lnTo>
                  <a:lnTo>
                    <a:pt x="39017" y="46392"/>
                  </a:lnTo>
                  <a:lnTo>
                    <a:pt x="40498" y="44548"/>
                  </a:lnTo>
                  <a:lnTo>
                    <a:pt x="41964" y="42342"/>
                  </a:lnTo>
                  <a:lnTo>
                    <a:pt x="43808" y="40861"/>
                  </a:lnTo>
                  <a:lnTo>
                    <a:pt x="45636" y="39395"/>
                  </a:lnTo>
                  <a:lnTo>
                    <a:pt x="47857" y="37914"/>
                  </a:lnTo>
                  <a:lnTo>
                    <a:pt x="50064" y="36811"/>
                  </a:lnTo>
                  <a:lnTo>
                    <a:pt x="52270" y="36086"/>
                  </a:lnTo>
                  <a:lnTo>
                    <a:pt x="54476" y="35345"/>
                  </a:lnTo>
                  <a:lnTo>
                    <a:pt x="57045" y="34982"/>
                  </a:lnTo>
                  <a:lnTo>
                    <a:pt x="59267" y="34605"/>
                  </a:lnTo>
                  <a:lnTo>
                    <a:pt x="61836" y="34982"/>
                  </a:lnTo>
                  <a:lnTo>
                    <a:pt x="64420" y="34982"/>
                  </a:lnTo>
                  <a:lnTo>
                    <a:pt x="66626" y="35708"/>
                  </a:lnTo>
                  <a:lnTo>
                    <a:pt x="69195" y="36448"/>
                  </a:lnTo>
                  <a:lnTo>
                    <a:pt x="71401" y="37551"/>
                  </a:lnTo>
                  <a:lnTo>
                    <a:pt x="71401" y="37551"/>
                  </a:lnTo>
                  <a:lnTo>
                    <a:pt x="73607" y="38655"/>
                  </a:lnTo>
                  <a:lnTo>
                    <a:pt x="75829" y="40136"/>
                  </a:lnTo>
                  <a:lnTo>
                    <a:pt x="77657" y="41964"/>
                  </a:lnTo>
                  <a:lnTo>
                    <a:pt x="79501" y="43445"/>
                  </a:lnTo>
                  <a:lnTo>
                    <a:pt x="80982" y="45651"/>
                  </a:lnTo>
                  <a:lnTo>
                    <a:pt x="82085" y="47495"/>
                  </a:lnTo>
                  <a:lnTo>
                    <a:pt x="83188" y="49701"/>
                  </a:lnTo>
                  <a:lnTo>
                    <a:pt x="84291" y="51907"/>
                  </a:lnTo>
                  <a:lnTo>
                    <a:pt x="84654" y="54476"/>
                  </a:lnTo>
                  <a:lnTo>
                    <a:pt x="85017" y="56698"/>
                  </a:lnTo>
                  <a:lnTo>
                    <a:pt x="85394" y="59267"/>
                  </a:lnTo>
                  <a:lnTo>
                    <a:pt x="85394" y="61473"/>
                  </a:lnTo>
                  <a:lnTo>
                    <a:pt x="85017" y="64057"/>
                  </a:lnTo>
                  <a:lnTo>
                    <a:pt x="84654" y="66626"/>
                  </a:lnTo>
                  <a:lnTo>
                    <a:pt x="83913" y="68832"/>
                  </a:lnTo>
                  <a:lnTo>
                    <a:pt x="82810" y="71416"/>
                  </a:lnTo>
                  <a:lnTo>
                    <a:pt x="82810" y="714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814275" y="240175"/>
            <a:ext cx="61326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www.rhd.talkbank.org </a:t>
            </a:r>
            <a:endParaRPr/>
          </a:p>
        </p:txBody>
      </p:sp>
      <p:sp>
        <p:nvSpPr>
          <p:cNvPr id="454" name="Shape 454"/>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152400">
              <a:spcBef>
                <a:spcPts val="0"/>
              </a:spcBef>
              <a:spcAft>
                <a:spcPts val="1000"/>
              </a:spcAft>
              <a:buNone/>
            </a:pPr>
            <a:endParaRPr/>
          </a:p>
        </p:txBody>
      </p:sp>
      <p:sp>
        <p:nvSpPr>
          <p:cNvPr id="455" name="Shape 45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SzPts val="1400"/>
              <a:buFont typeface="Arial"/>
              <a:buNone/>
            </a:pPr>
            <a:fld id="{00000000-1234-1234-1234-123412341234}" type="slidenum">
              <a:rPr lang="en"/>
              <a:t>9</a:t>
            </a:fld>
            <a:endParaRPr/>
          </a:p>
        </p:txBody>
      </p:sp>
      <p:grpSp>
        <p:nvGrpSpPr>
          <p:cNvPr id="456" name="Shape 456"/>
          <p:cNvGrpSpPr/>
          <p:nvPr/>
        </p:nvGrpSpPr>
        <p:grpSpPr>
          <a:xfrm>
            <a:off x="13025" y="795875"/>
            <a:ext cx="7418850" cy="4347624"/>
            <a:chOff x="13025" y="795875"/>
            <a:chExt cx="7418850" cy="4347624"/>
          </a:xfrm>
        </p:grpSpPr>
        <p:pic>
          <p:nvPicPr>
            <p:cNvPr id="457" name="Shape 457" descr="Screen Shot 2017-10-29 at 1.59.54 PM.png"/>
            <p:cNvPicPr preferRelativeResize="0"/>
            <p:nvPr/>
          </p:nvPicPr>
          <p:blipFill rotWithShape="1">
            <a:blip r:embed="rId3">
              <a:alphaModFix/>
            </a:blip>
            <a:srcRect/>
            <a:stretch/>
          </p:blipFill>
          <p:spPr>
            <a:xfrm>
              <a:off x="13025" y="795875"/>
              <a:ext cx="7418850" cy="4347624"/>
            </a:xfrm>
            <a:prstGeom prst="rect">
              <a:avLst/>
            </a:prstGeom>
            <a:noFill/>
            <a:ln>
              <a:noFill/>
            </a:ln>
          </p:spPr>
        </p:pic>
        <p:pic>
          <p:nvPicPr>
            <p:cNvPr id="458" name="Shape 458"/>
            <p:cNvPicPr preferRelativeResize="0"/>
            <p:nvPr/>
          </p:nvPicPr>
          <p:blipFill>
            <a:blip r:embed="rId4">
              <a:alphaModFix/>
            </a:blip>
            <a:stretch>
              <a:fillRect/>
            </a:stretch>
          </p:blipFill>
          <p:spPr>
            <a:xfrm>
              <a:off x="2444025" y="3794400"/>
              <a:ext cx="2352250" cy="1157700"/>
            </a:xfrm>
            <a:prstGeom prst="rect">
              <a:avLst/>
            </a:prstGeom>
            <a:noFill/>
            <a:ln>
              <a:noFill/>
            </a:ln>
          </p:spPr>
        </p:pic>
      </p:grpSp>
      <p:sp>
        <p:nvSpPr>
          <p:cNvPr id="459" name="Shape 459"/>
          <p:cNvSpPr/>
          <p:nvPr/>
        </p:nvSpPr>
        <p:spPr>
          <a:xfrm rot="-901">
            <a:off x="4657276" y="4117813"/>
            <a:ext cx="2289600" cy="670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0000FF"/>
                </a:solidFill>
              </a:rPr>
              <a:t>COMING JAN. 2018</a:t>
            </a:r>
            <a:endParaRPr b="1">
              <a:solidFill>
                <a:srgbClr val="0000FF"/>
              </a:solidFill>
            </a:endParaRPr>
          </a:p>
        </p:txBody>
      </p:sp>
      <p:sp>
        <p:nvSpPr>
          <p:cNvPr id="460" name="Shape 460"/>
          <p:cNvSpPr/>
          <p:nvPr/>
        </p:nvSpPr>
        <p:spPr>
          <a:xfrm rot="-807">
            <a:off x="6103598" y="2968086"/>
            <a:ext cx="1277700" cy="670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0000FF"/>
                </a:solidFill>
              </a:rPr>
              <a:t>Protocol</a:t>
            </a:r>
            <a:endParaRPr b="1">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000"/>
                                        <p:tgtEl>
                                          <p:spTgt spid="4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
                                        </p:tgtEl>
                                        <p:attrNameLst>
                                          <p:attrName>style.visibility</p:attrName>
                                        </p:attrNameLst>
                                      </p:cBhvr>
                                      <p:to>
                                        <p:strVal val="visible"/>
                                      </p:to>
                                    </p:set>
                                    <p:animEffect transition="in" filter="fade">
                                      <p:cBhvr>
                                        <p:cTn id="12"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Macintosh PowerPoint</Application>
  <PresentationFormat>On-screen Show (16:9)</PresentationFormat>
  <Paragraphs>228</Paragraphs>
  <Slides>39</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Arvo</vt:lpstr>
      <vt:lpstr>Roboto Condensed</vt:lpstr>
      <vt:lpstr>Roboto Condensed Light</vt:lpstr>
      <vt:lpstr>Salerio template</vt:lpstr>
      <vt:lpstr>Salerio template</vt:lpstr>
      <vt:lpstr>DISCLOSURE STATEMENT</vt:lpstr>
      <vt:lpstr>RHD BANK DATABASE DEVELOPMENT: GRAND ROUNDS</vt:lpstr>
      <vt:lpstr>INTRODUCTION</vt:lpstr>
      <vt:lpstr>PowerPoint Presentation</vt:lpstr>
      <vt:lpstr> “Lack of direct explorations to explain the deficits” (Blake, 2010, p. 527)  “Language production has not been a focus of treatment for adults with RHD”  (Blake, 2018, p. 60)  Growing need to understand and quantify differences and changes in discourse production (Minga, 2016)</vt:lpstr>
      <vt:lpstr>RHDBANK GRAND ROUNDS OVERVIEW</vt:lpstr>
      <vt:lpstr>GRAND ROUNDS: PURPOSE</vt:lpstr>
      <vt:lpstr>RHD BANK DISCOURSE PROTOCOL (Minga et al., 2016) </vt:lpstr>
      <vt:lpstr>www.rhd.talkbank.org </vt:lpstr>
      <vt:lpstr>PowerPoint Presentation</vt:lpstr>
      <vt:lpstr> </vt:lpstr>
      <vt:lpstr>RHDBANK GRAND ROUNDS: CASE STUDIES</vt:lpstr>
      <vt:lpstr>RHDBANK GRAND ROUNDS: MIRANDA </vt:lpstr>
      <vt:lpstr>RHDBANK GRAND ROUNDS: MIRANDA  </vt:lpstr>
      <vt:lpstr>PowerPoint Presentation</vt:lpstr>
      <vt:lpstr>RHDBANK GRAND ROUNDS: PHIL </vt:lpstr>
      <vt:lpstr>PowerPoint Presentation</vt:lpstr>
      <vt:lpstr>PowerPoint Presentation</vt:lpstr>
      <vt:lpstr>HOW CAN I USE THE RHDBANK?</vt:lpstr>
      <vt:lpstr>RHD GRAND ROUNDS: USING THE RHDBANK </vt:lpstr>
      <vt:lpstr>RHD GRAND ROUNDS: USING THE RHDBANK </vt:lpstr>
      <vt:lpstr>RHD GRAND ROUNDS: USING THE RHDBANK </vt:lpstr>
      <vt:lpstr>PowerPoint Presentation</vt:lpstr>
      <vt:lpstr>HOW TO GET INVOLVED</vt:lpstr>
      <vt:lpstr>RHDBank</vt:lpstr>
      <vt:lpstr>Access</vt:lpstr>
      <vt:lpstr>Access, cont.</vt:lpstr>
      <vt:lpstr>Contribute</vt:lpstr>
      <vt:lpstr>Contribute, cont.</vt:lpstr>
      <vt:lpstr>PowerPoint Presentation</vt:lpstr>
      <vt:lpstr>DISCUSSION AND QUESTIONS</vt:lpstr>
      <vt:lpstr>THANKS!</vt:lpstr>
      <vt:lpstr>CREDITS</vt:lpstr>
      <vt:lpstr>REFERENCES</vt:lpstr>
      <vt:lpstr>REFERENCES</vt:lpstr>
      <vt:lpstr>COMMUNICATION PARTICIPATION ITEM BATTERY (CPIB; Baylor et al., 2013)</vt:lpstr>
      <vt:lpstr>APPLES TEST (Bickerton et al., 2011)</vt:lpstr>
      <vt:lpstr>INDENTED READING TASK (Caplan, 1987)</vt:lpstr>
      <vt:lpstr>UNFAMILIAR OBJECT-QUESTION TASK (Minga,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STATEMENT</dc:title>
  <cp:lastModifiedBy>Brian MacWhinney</cp:lastModifiedBy>
  <cp:revision>1</cp:revision>
  <dcterms:modified xsi:type="dcterms:W3CDTF">2018-03-18T21:54:49Z</dcterms:modified>
</cp:coreProperties>
</file>